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2.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3.xml" ContentType="application/vnd.openxmlformats-officedocument.presentationml.comments+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8" r:id="rId3"/>
    <p:sldId id="371" r:id="rId4"/>
    <p:sldId id="372" r:id="rId5"/>
    <p:sldId id="399" r:id="rId6"/>
    <p:sldId id="397" r:id="rId7"/>
    <p:sldId id="373" r:id="rId8"/>
    <p:sldId id="374" r:id="rId9"/>
    <p:sldId id="376" r:id="rId10"/>
    <p:sldId id="401" r:id="rId11"/>
    <p:sldId id="402" r:id="rId12"/>
    <p:sldId id="403" r:id="rId13"/>
    <p:sldId id="379" r:id="rId14"/>
    <p:sldId id="380" r:id="rId15"/>
    <p:sldId id="407" r:id="rId16"/>
    <p:sldId id="406" r:id="rId17"/>
    <p:sldId id="413" r:id="rId18"/>
    <p:sldId id="385" r:id="rId19"/>
    <p:sldId id="386" r:id="rId20"/>
    <p:sldId id="387" r:id="rId21"/>
    <p:sldId id="390" r:id="rId22"/>
    <p:sldId id="412" r:id="rId23"/>
    <p:sldId id="410" r:id="rId24"/>
    <p:sldId id="411" r:id="rId25"/>
    <p:sldId id="398" r:id="rId26"/>
    <p:sldId id="400" r:id="rId27"/>
    <p:sldId id="284"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dar abut" initials="sa" lastIdx="10" clrIdx="0">
    <p:extLst>
      <p:ext uri="{19B8F6BF-5375-455C-9EA6-DF929625EA0E}">
        <p15:presenceInfo xmlns:p15="http://schemas.microsoft.com/office/powerpoint/2012/main" xmlns="" userId="3ade717679585d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5" autoAdjust="0"/>
    <p:restoredTop sz="94000" autoAdjust="0"/>
  </p:normalViewPr>
  <p:slideViewPr>
    <p:cSldViewPr snapToGrid="0">
      <p:cViewPr varScale="1">
        <p:scale>
          <a:sx n="82" d="100"/>
          <a:sy n="82" d="100"/>
        </p:scale>
        <p:origin x="-408" y="-82"/>
      </p:cViewPr>
      <p:guideLst>
        <p:guide orient="horz" pos="2160"/>
        <p:guide pos="3840"/>
      </p:guideLst>
    </p:cSldViewPr>
  </p:slideViewPr>
  <p:notesTextViewPr>
    <p:cViewPr>
      <p:scale>
        <a:sx n="3" d="2"/>
        <a:sy n="3" d="2"/>
      </p:scale>
      <p:origin x="0" y="0"/>
    </p:cViewPr>
  </p:notesTextViewPr>
  <p:sorterViewPr>
    <p:cViewPr>
      <p:scale>
        <a:sx n="110" d="100"/>
        <a:sy n="110" d="100"/>
      </p:scale>
      <p:origin x="0" y="-88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_al__ma_Sayfas_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_al__ma_Sayfas_10.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_al__ma_Sayfas_11.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al__ma_Sayfas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al__ma_Sayfas_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al__ma_Sayfas_14.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al__ma_Sayfas_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_al__ma_Sayfas_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_al__ma_Sayfas_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al__ma_Sayfas_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_al__ma_Sayfas_6.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al__ma_Sayfas_7.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al__ma_Sayfas_8.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al__ma_Sayfas_9.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tr-TR" dirty="0">
                <a:latin typeface="+mj-lt"/>
              </a:rPr>
              <a:t>Öğrenci sayısı</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Öğrenci Sayıları</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162</c:v>
                </c:pt>
                <c:pt idx="1">
                  <c:v>175</c:v>
                </c:pt>
                <c:pt idx="2">
                  <c:v>208</c:v>
                </c:pt>
              </c:numCache>
            </c:numRef>
          </c:val>
          <c:extLst xmlns:c16r2="http://schemas.microsoft.com/office/drawing/2015/06/chart">
            <c:ext xmlns:c16="http://schemas.microsoft.com/office/drawing/2014/chart" uri="{C3380CC4-5D6E-409C-BE32-E72D297353CC}">
              <c16:uniqueId val="{00000000-E367-42D7-8C54-7EF4CCC4FA01}"/>
            </c:ext>
          </c:extLst>
        </c:ser>
        <c:dLbls>
          <c:dLblPos val="outEnd"/>
          <c:showLegendKey val="0"/>
          <c:showVal val="1"/>
          <c:showCatName val="0"/>
          <c:showSerName val="0"/>
          <c:showPercent val="0"/>
          <c:showBubbleSize val="0"/>
        </c:dLbls>
        <c:gapWidth val="355"/>
        <c:overlap val="-70"/>
        <c:axId val="148960000"/>
        <c:axId val="148962688"/>
      </c:barChart>
      <c:catAx>
        <c:axId val="14896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48962688"/>
        <c:crossesAt val="0"/>
        <c:auto val="1"/>
        <c:lblAlgn val="ctr"/>
        <c:lblOffset val="100"/>
        <c:noMultiLvlLbl val="0"/>
      </c:catAx>
      <c:valAx>
        <c:axId val="148962688"/>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48960000"/>
        <c:crosses val="autoZero"/>
        <c:crossBetween val="between"/>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tr-TR" dirty="0">
                <a:latin typeface="+mj-lt"/>
              </a:rPr>
              <a:t>Öğrenci sayısı</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Öğrenci Sayıları</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25</c:v>
                </c:pt>
                <c:pt idx="1">
                  <c:v>24</c:v>
                </c:pt>
                <c:pt idx="2">
                  <c:v>9</c:v>
                </c:pt>
              </c:numCache>
            </c:numRef>
          </c:val>
          <c:extLst xmlns:c16r2="http://schemas.microsoft.com/office/drawing/2015/06/chart">
            <c:ext xmlns:c16="http://schemas.microsoft.com/office/drawing/2014/chart" uri="{C3380CC4-5D6E-409C-BE32-E72D297353CC}">
              <c16:uniqueId val="{00000000-E367-42D7-8C54-7EF4CCC4FA01}"/>
            </c:ext>
          </c:extLst>
        </c:ser>
        <c:dLbls>
          <c:dLblPos val="outEnd"/>
          <c:showLegendKey val="0"/>
          <c:showVal val="1"/>
          <c:showCatName val="0"/>
          <c:showSerName val="0"/>
          <c:showPercent val="0"/>
          <c:showBubbleSize val="0"/>
        </c:dLbls>
        <c:gapWidth val="355"/>
        <c:overlap val="-70"/>
        <c:axId val="240282240"/>
        <c:axId val="240293376"/>
      </c:barChart>
      <c:catAx>
        <c:axId val="24028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40293376"/>
        <c:crossesAt val="0"/>
        <c:auto val="1"/>
        <c:lblAlgn val="ctr"/>
        <c:lblOffset val="100"/>
        <c:noMultiLvlLbl val="0"/>
      </c:catAx>
      <c:valAx>
        <c:axId val="240293376"/>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40282240"/>
        <c:crosses val="autoZero"/>
        <c:crossBetween val="between"/>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tr-TR" dirty="0"/>
              <a:t>Yayınlanan </a:t>
            </a:r>
            <a:r>
              <a:rPr lang="tr-TR" dirty="0" smtClean="0"/>
              <a:t>Makale </a:t>
            </a:r>
            <a:r>
              <a:rPr lang="tr-TR" dirty="0"/>
              <a:t>Sayıları</a:t>
            </a:r>
          </a:p>
        </c:rich>
      </c:tx>
      <c:layout/>
      <c:overlay val="0"/>
      <c:spPr>
        <a:noFill/>
        <a:ln>
          <a:noFill/>
        </a:ln>
        <a:effectLst/>
      </c:spPr>
    </c:title>
    <c:autoTitleDeleted val="0"/>
    <c:plotArea>
      <c:layout>
        <c:manualLayout>
          <c:layoutTarget val="inner"/>
          <c:xMode val="edge"/>
          <c:yMode val="edge"/>
          <c:x val="0.18291703063769252"/>
          <c:y val="0.24736846737302678"/>
          <c:w val="0.75659526462904436"/>
          <c:h val="0.57362996188879367"/>
        </c:manualLayout>
      </c:layout>
      <c:barChart>
        <c:barDir val="bar"/>
        <c:grouping val="clustered"/>
        <c:varyColors val="0"/>
        <c:ser>
          <c:idx val="0"/>
          <c:order val="0"/>
          <c:tx>
            <c:strRef>
              <c:f>Sheet1!$B$1</c:f>
              <c:strCache>
                <c:ptCount val="1"/>
                <c:pt idx="0">
                  <c:v>Son 3 yıl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Sheet1!$B$2:$B$7</c:f>
              <c:numCache>
                <c:formatCode>General</c:formatCode>
                <c:ptCount val="6"/>
                <c:pt idx="0">
                  <c:v>22</c:v>
                </c:pt>
                <c:pt idx="1">
                  <c:v>21</c:v>
                </c:pt>
                <c:pt idx="2">
                  <c:v>25</c:v>
                </c:pt>
              </c:numCache>
            </c:numRef>
          </c:val>
          <c:extLst xmlns:c16r2="http://schemas.microsoft.com/office/drawing/2015/06/chart">
            <c:ext xmlns:c16="http://schemas.microsoft.com/office/drawing/2014/chart" uri="{C3380CC4-5D6E-409C-BE32-E72D297353CC}">
              <c16:uniqueId val="{00000000-54C1-4ABD-9F60-66E86A61226D}"/>
            </c:ext>
          </c:extLst>
        </c:ser>
        <c:ser>
          <c:idx val="1"/>
          <c:order val="1"/>
          <c:tx>
            <c:strRef>
              <c:f>Sheet1!$C$1</c:f>
              <c:strCache>
                <c:ptCount val="1"/>
                <c:pt idx="0">
                  <c:v>Gelecek 3 Yıldaki Hedefler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Sheet1!$C$2:$C$7</c:f>
              <c:numCache>
                <c:formatCode>General</c:formatCode>
                <c:ptCount val="6"/>
                <c:pt idx="3">
                  <c:v>30</c:v>
                </c:pt>
                <c:pt idx="4">
                  <c:v>32</c:v>
                </c:pt>
                <c:pt idx="5">
                  <c:v>34</c:v>
                </c:pt>
              </c:numCache>
            </c:numRef>
          </c:val>
          <c:extLst xmlns:c16r2="http://schemas.microsoft.com/office/drawing/2015/06/chart">
            <c:ext xmlns:c16="http://schemas.microsoft.com/office/drawing/2014/chart" uri="{C3380CC4-5D6E-409C-BE32-E72D297353CC}">
              <c16:uniqueId val="{00000001-54C1-4ABD-9F60-66E86A61226D}"/>
            </c:ext>
          </c:extLst>
        </c:ser>
        <c:dLbls>
          <c:showLegendKey val="0"/>
          <c:showVal val="0"/>
          <c:showCatName val="0"/>
          <c:showSerName val="0"/>
          <c:showPercent val="0"/>
          <c:showBubbleSize val="0"/>
        </c:dLbls>
        <c:gapWidth val="115"/>
        <c:overlap val="-20"/>
        <c:axId val="240982656"/>
        <c:axId val="241000832"/>
      </c:barChart>
      <c:catAx>
        <c:axId val="240982656"/>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vert="horz"/>
          <a:lstStyle/>
          <a:p>
            <a:pPr>
              <a:defRPr/>
            </a:pPr>
            <a:endParaRPr lang="tr-TR"/>
          </a:p>
        </c:txPr>
        <c:crossAx val="241000832"/>
        <c:crosses val="autoZero"/>
        <c:auto val="1"/>
        <c:lblAlgn val="ctr"/>
        <c:lblOffset val="100"/>
        <c:noMultiLvlLbl val="0"/>
      </c:catAx>
      <c:valAx>
        <c:axId val="241000832"/>
        <c:scaling>
          <c:orientation val="minMax"/>
        </c:scaling>
        <c:delete val="1"/>
        <c:axPos val="t"/>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240982656"/>
        <c:crosses val="autoZero"/>
        <c:crossBetween val="between"/>
      </c:valAx>
      <c:spPr>
        <a:noFill/>
        <a:ln>
          <a:noFill/>
        </a:ln>
        <a:effectLst/>
      </c:spPr>
    </c:plotArea>
    <c:legend>
      <c:legendPos val="b"/>
      <c:layout/>
      <c:overlay val="0"/>
      <c:spPr>
        <a:noFill/>
        <a:ln>
          <a:noFill/>
        </a:ln>
        <a:effectLst/>
      </c:spPr>
      <c:txPr>
        <a:bodyPr rot="0" vert="horz"/>
        <a:lstStyle/>
        <a:p>
          <a:pPr>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000">
          <a:solidFill>
            <a:schemeClr val="bg1"/>
          </a:solidFill>
        </a:defRPr>
      </a:pPr>
      <a:endParaRPr lang="tr-T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tr-TR"/>
              <a:t>Yayınlanan Kitap Sayıları</a:t>
            </a:r>
          </a:p>
        </c:rich>
      </c:tx>
      <c:layout/>
      <c:overlay val="0"/>
      <c:spPr>
        <a:noFill/>
        <a:ln>
          <a:noFill/>
        </a:ln>
        <a:effectLst/>
      </c:spPr>
    </c:title>
    <c:autoTitleDeleted val="0"/>
    <c:plotArea>
      <c:layout>
        <c:manualLayout>
          <c:layoutTarget val="inner"/>
          <c:xMode val="edge"/>
          <c:yMode val="edge"/>
          <c:x val="0.18291703063769252"/>
          <c:y val="0.24736846737302678"/>
          <c:w val="0.75659526462904436"/>
          <c:h val="0.57362996188879367"/>
        </c:manualLayout>
      </c:layout>
      <c:barChart>
        <c:barDir val="bar"/>
        <c:grouping val="clustered"/>
        <c:varyColors val="0"/>
        <c:ser>
          <c:idx val="0"/>
          <c:order val="0"/>
          <c:tx>
            <c:strRef>
              <c:f>Sheet1!$B$1</c:f>
              <c:strCache>
                <c:ptCount val="1"/>
                <c:pt idx="0">
                  <c:v>Son 3 yıl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Sheet1!$B$2:$B$7</c:f>
              <c:numCache>
                <c:formatCode>General</c:formatCode>
                <c:ptCount val="6"/>
                <c:pt idx="0">
                  <c:v>26</c:v>
                </c:pt>
                <c:pt idx="1">
                  <c:v>9</c:v>
                </c:pt>
                <c:pt idx="2">
                  <c:v>9</c:v>
                </c:pt>
              </c:numCache>
            </c:numRef>
          </c:val>
          <c:extLst xmlns:c16r2="http://schemas.microsoft.com/office/drawing/2015/06/chart">
            <c:ext xmlns:c16="http://schemas.microsoft.com/office/drawing/2014/chart" uri="{C3380CC4-5D6E-409C-BE32-E72D297353CC}">
              <c16:uniqueId val="{00000000-54C1-4ABD-9F60-66E86A61226D}"/>
            </c:ext>
          </c:extLst>
        </c:ser>
        <c:ser>
          <c:idx val="1"/>
          <c:order val="1"/>
          <c:tx>
            <c:strRef>
              <c:f>Sheet1!$C$1</c:f>
              <c:strCache>
                <c:ptCount val="1"/>
                <c:pt idx="0">
                  <c:v>Gelecek 3 Yıldaki Hedefler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Sheet1!$C$2:$C$7</c:f>
              <c:numCache>
                <c:formatCode>General</c:formatCode>
                <c:ptCount val="6"/>
                <c:pt idx="3">
                  <c:v>10</c:v>
                </c:pt>
                <c:pt idx="4">
                  <c:v>10</c:v>
                </c:pt>
                <c:pt idx="5">
                  <c:v>14</c:v>
                </c:pt>
              </c:numCache>
            </c:numRef>
          </c:val>
          <c:extLst xmlns:c16r2="http://schemas.microsoft.com/office/drawing/2015/06/chart">
            <c:ext xmlns:c16="http://schemas.microsoft.com/office/drawing/2014/chart" uri="{C3380CC4-5D6E-409C-BE32-E72D297353CC}">
              <c16:uniqueId val="{00000001-54C1-4ABD-9F60-66E86A61226D}"/>
            </c:ext>
          </c:extLst>
        </c:ser>
        <c:dLbls>
          <c:showLegendKey val="0"/>
          <c:showVal val="0"/>
          <c:showCatName val="0"/>
          <c:showSerName val="0"/>
          <c:showPercent val="0"/>
          <c:showBubbleSize val="0"/>
        </c:dLbls>
        <c:gapWidth val="115"/>
        <c:overlap val="-20"/>
        <c:axId val="242016256"/>
        <c:axId val="242017792"/>
      </c:barChart>
      <c:catAx>
        <c:axId val="242016256"/>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vert="horz"/>
          <a:lstStyle/>
          <a:p>
            <a:pPr>
              <a:defRPr/>
            </a:pPr>
            <a:endParaRPr lang="tr-TR"/>
          </a:p>
        </c:txPr>
        <c:crossAx val="242017792"/>
        <c:crosses val="autoZero"/>
        <c:auto val="1"/>
        <c:lblAlgn val="ctr"/>
        <c:lblOffset val="100"/>
        <c:noMultiLvlLbl val="0"/>
      </c:catAx>
      <c:valAx>
        <c:axId val="242017792"/>
        <c:scaling>
          <c:orientation val="minMax"/>
        </c:scaling>
        <c:delete val="1"/>
        <c:axPos val="t"/>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242016256"/>
        <c:crosses val="autoZero"/>
        <c:crossBetween val="between"/>
      </c:valAx>
      <c:spPr>
        <a:noFill/>
        <a:ln>
          <a:noFill/>
        </a:ln>
        <a:effectLst/>
      </c:spPr>
    </c:plotArea>
    <c:legend>
      <c:legendPos val="b"/>
      <c:layout/>
      <c:overlay val="0"/>
      <c:spPr>
        <a:noFill/>
        <a:ln>
          <a:noFill/>
        </a:ln>
        <a:effectLst/>
      </c:spPr>
      <c:txPr>
        <a:bodyPr rot="0" vert="horz"/>
        <a:lstStyle/>
        <a:p>
          <a:pPr>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000">
          <a:solidFill>
            <a:schemeClr val="bg1"/>
          </a:solidFill>
        </a:defRPr>
      </a:pPr>
      <a:endParaRPr lang="tr-T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tr-TR"/>
              <a:t>Uluslararası Sözlü Bildiri</a:t>
            </a:r>
          </a:p>
        </c:rich>
      </c:tx>
      <c:layout/>
      <c:overlay val="0"/>
      <c:spPr>
        <a:noFill/>
        <a:ln>
          <a:noFill/>
        </a:ln>
        <a:effectLst/>
      </c:spPr>
    </c:title>
    <c:autoTitleDeleted val="0"/>
    <c:plotArea>
      <c:layout>
        <c:manualLayout>
          <c:layoutTarget val="inner"/>
          <c:xMode val="edge"/>
          <c:yMode val="edge"/>
          <c:x val="0.18291703063769252"/>
          <c:y val="0.24736846737302678"/>
          <c:w val="0.75659526462904436"/>
          <c:h val="0.57362996188879367"/>
        </c:manualLayout>
      </c:layout>
      <c:barChart>
        <c:barDir val="bar"/>
        <c:grouping val="clustered"/>
        <c:varyColors val="0"/>
        <c:ser>
          <c:idx val="0"/>
          <c:order val="0"/>
          <c:tx>
            <c:strRef>
              <c:f>Sheet1!$B$1</c:f>
              <c:strCache>
                <c:ptCount val="1"/>
                <c:pt idx="0">
                  <c:v>Son 3 yıl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Sheet1!$B$2:$B$7</c:f>
              <c:numCache>
                <c:formatCode>General</c:formatCode>
                <c:ptCount val="6"/>
                <c:pt idx="0">
                  <c:v>18</c:v>
                </c:pt>
                <c:pt idx="1">
                  <c:v>7</c:v>
                </c:pt>
                <c:pt idx="2">
                  <c:v>10</c:v>
                </c:pt>
              </c:numCache>
            </c:numRef>
          </c:val>
          <c:extLst xmlns:c16r2="http://schemas.microsoft.com/office/drawing/2015/06/chart">
            <c:ext xmlns:c16="http://schemas.microsoft.com/office/drawing/2014/chart" uri="{C3380CC4-5D6E-409C-BE32-E72D297353CC}">
              <c16:uniqueId val="{00000000-54C1-4ABD-9F60-66E86A61226D}"/>
            </c:ext>
          </c:extLst>
        </c:ser>
        <c:ser>
          <c:idx val="1"/>
          <c:order val="1"/>
          <c:tx>
            <c:strRef>
              <c:f>Sheet1!$C$1</c:f>
              <c:strCache>
                <c:ptCount val="1"/>
                <c:pt idx="0">
                  <c:v>Gelecek 3 Yıldaki Hedefler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Sheet1!$C$2:$C$7</c:f>
              <c:numCache>
                <c:formatCode>General</c:formatCode>
                <c:ptCount val="6"/>
                <c:pt idx="3">
                  <c:v>12</c:v>
                </c:pt>
                <c:pt idx="4">
                  <c:v>14</c:v>
                </c:pt>
                <c:pt idx="5">
                  <c:v>16</c:v>
                </c:pt>
              </c:numCache>
            </c:numRef>
          </c:val>
          <c:extLst xmlns:c16r2="http://schemas.microsoft.com/office/drawing/2015/06/chart">
            <c:ext xmlns:c16="http://schemas.microsoft.com/office/drawing/2014/chart" uri="{C3380CC4-5D6E-409C-BE32-E72D297353CC}">
              <c16:uniqueId val="{00000001-54C1-4ABD-9F60-66E86A61226D}"/>
            </c:ext>
          </c:extLst>
        </c:ser>
        <c:dLbls>
          <c:showLegendKey val="0"/>
          <c:showVal val="0"/>
          <c:showCatName val="0"/>
          <c:showSerName val="0"/>
          <c:showPercent val="0"/>
          <c:showBubbleSize val="0"/>
        </c:dLbls>
        <c:gapWidth val="115"/>
        <c:overlap val="-20"/>
        <c:axId val="244724864"/>
        <c:axId val="244726400"/>
      </c:barChart>
      <c:catAx>
        <c:axId val="244724864"/>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vert="horz"/>
          <a:lstStyle/>
          <a:p>
            <a:pPr>
              <a:defRPr/>
            </a:pPr>
            <a:endParaRPr lang="tr-TR"/>
          </a:p>
        </c:txPr>
        <c:crossAx val="244726400"/>
        <c:crosses val="autoZero"/>
        <c:auto val="1"/>
        <c:lblAlgn val="ctr"/>
        <c:lblOffset val="100"/>
        <c:noMultiLvlLbl val="0"/>
      </c:catAx>
      <c:valAx>
        <c:axId val="244726400"/>
        <c:scaling>
          <c:orientation val="minMax"/>
        </c:scaling>
        <c:delete val="1"/>
        <c:axPos val="t"/>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244724864"/>
        <c:crosses val="autoZero"/>
        <c:crossBetween val="between"/>
      </c:valAx>
      <c:spPr>
        <a:noFill/>
        <a:ln>
          <a:noFill/>
        </a:ln>
        <a:effectLst/>
      </c:spPr>
    </c:plotArea>
    <c:legend>
      <c:legendPos val="b"/>
      <c:layout/>
      <c:overlay val="0"/>
      <c:spPr>
        <a:noFill/>
        <a:ln>
          <a:noFill/>
        </a:ln>
        <a:effectLst/>
      </c:spPr>
      <c:txPr>
        <a:bodyPr rot="0" vert="horz"/>
        <a:lstStyle/>
        <a:p>
          <a:pPr>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000">
          <a:solidFill>
            <a:schemeClr val="bg1"/>
          </a:solidFill>
        </a:defRPr>
      </a:pPr>
      <a:endParaRPr lang="tr-T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tr-TR"/>
              <a:t>Atıf Sayısı</a:t>
            </a:r>
          </a:p>
        </c:rich>
      </c:tx>
      <c:layout/>
      <c:overlay val="0"/>
      <c:spPr>
        <a:noFill/>
        <a:ln>
          <a:noFill/>
        </a:ln>
        <a:effectLst/>
      </c:spPr>
    </c:title>
    <c:autoTitleDeleted val="0"/>
    <c:plotArea>
      <c:layout>
        <c:manualLayout>
          <c:layoutTarget val="inner"/>
          <c:xMode val="edge"/>
          <c:yMode val="edge"/>
          <c:x val="0.18291703063769252"/>
          <c:y val="0.24736846737302678"/>
          <c:w val="0.75659526462904436"/>
          <c:h val="0.57362996188879367"/>
        </c:manualLayout>
      </c:layout>
      <c:barChart>
        <c:barDir val="bar"/>
        <c:grouping val="clustered"/>
        <c:varyColors val="0"/>
        <c:ser>
          <c:idx val="0"/>
          <c:order val="0"/>
          <c:tx>
            <c:strRef>
              <c:f>Sheet1!$B$1</c:f>
              <c:strCache>
                <c:ptCount val="1"/>
                <c:pt idx="0">
                  <c:v>Son 3 yıl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Sheet1!$B$2:$B$7</c:f>
              <c:numCache>
                <c:formatCode>General</c:formatCode>
                <c:ptCount val="6"/>
                <c:pt idx="0">
                  <c:v>185</c:v>
                </c:pt>
                <c:pt idx="1">
                  <c:v>167</c:v>
                </c:pt>
                <c:pt idx="2">
                  <c:v>208</c:v>
                </c:pt>
              </c:numCache>
            </c:numRef>
          </c:val>
          <c:extLst xmlns:c16r2="http://schemas.microsoft.com/office/drawing/2015/06/chart">
            <c:ext xmlns:c16="http://schemas.microsoft.com/office/drawing/2014/chart" uri="{C3380CC4-5D6E-409C-BE32-E72D297353CC}">
              <c16:uniqueId val="{00000000-54C1-4ABD-9F60-66E86A61226D}"/>
            </c:ext>
          </c:extLst>
        </c:ser>
        <c:ser>
          <c:idx val="1"/>
          <c:order val="1"/>
          <c:tx>
            <c:strRef>
              <c:f>Sheet1!$C$1</c:f>
              <c:strCache>
                <c:ptCount val="1"/>
                <c:pt idx="0">
                  <c:v>Gelecek 3 Yıldaki Hedefler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vert="horz"/>
              <a:lstStyle/>
              <a:p>
                <a:pPr>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Sheet1!$A$2:$A$7</c:f>
              <c:numCache>
                <c:formatCode>General</c:formatCode>
                <c:ptCount val="6"/>
                <c:pt idx="0">
                  <c:v>2023</c:v>
                </c:pt>
                <c:pt idx="1">
                  <c:v>2024</c:v>
                </c:pt>
                <c:pt idx="2">
                  <c:v>2025</c:v>
                </c:pt>
                <c:pt idx="3">
                  <c:v>2026</c:v>
                </c:pt>
                <c:pt idx="4">
                  <c:v>2027</c:v>
                </c:pt>
                <c:pt idx="5">
                  <c:v>2028</c:v>
                </c:pt>
              </c:numCache>
            </c:numRef>
          </c:cat>
          <c:val>
            <c:numRef>
              <c:f>Sheet1!$C$2:$C$7</c:f>
              <c:numCache>
                <c:formatCode>General</c:formatCode>
                <c:ptCount val="6"/>
                <c:pt idx="3">
                  <c:v>245</c:v>
                </c:pt>
                <c:pt idx="4">
                  <c:v>265</c:v>
                </c:pt>
                <c:pt idx="5">
                  <c:v>285</c:v>
                </c:pt>
              </c:numCache>
            </c:numRef>
          </c:val>
          <c:extLst xmlns:c16r2="http://schemas.microsoft.com/office/drawing/2015/06/chart">
            <c:ext xmlns:c16="http://schemas.microsoft.com/office/drawing/2014/chart" uri="{C3380CC4-5D6E-409C-BE32-E72D297353CC}">
              <c16:uniqueId val="{00000001-54C1-4ABD-9F60-66E86A61226D}"/>
            </c:ext>
          </c:extLst>
        </c:ser>
        <c:dLbls>
          <c:showLegendKey val="0"/>
          <c:showVal val="0"/>
          <c:showCatName val="0"/>
          <c:showSerName val="0"/>
          <c:showPercent val="0"/>
          <c:showBubbleSize val="0"/>
        </c:dLbls>
        <c:gapWidth val="115"/>
        <c:overlap val="-20"/>
        <c:axId val="242104576"/>
        <c:axId val="242106368"/>
      </c:barChart>
      <c:catAx>
        <c:axId val="242104576"/>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vert="horz"/>
          <a:lstStyle/>
          <a:p>
            <a:pPr>
              <a:defRPr/>
            </a:pPr>
            <a:endParaRPr lang="tr-TR"/>
          </a:p>
        </c:txPr>
        <c:crossAx val="242106368"/>
        <c:crosses val="autoZero"/>
        <c:auto val="1"/>
        <c:lblAlgn val="ctr"/>
        <c:lblOffset val="100"/>
        <c:noMultiLvlLbl val="0"/>
      </c:catAx>
      <c:valAx>
        <c:axId val="242106368"/>
        <c:scaling>
          <c:orientation val="minMax"/>
        </c:scaling>
        <c:delete val="1"/>
        <c:axPos val="t"/>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crossAx val="242104576"/>
        <c:crosses val="autoZero"/>
        <c:crossBetween val="between"/>
      </c:valAx>
      <c:spPr>
        <a:noFill/>
        <a:ln>
          <a:noFill/>
        </a:ln>
        <a:effectLst/>
      </c:spPr>
    </c:plotArea>
    <c:legend>
      <c:legendPos val="b"/>
      <c:layout/>
      <c:overlay val="0"/>
      <c:spPr>
        <a:noFill/>
        <a:ln>
          <a:noFill/>
        </a:ln>
        <a:effectLst/>
      </c:spPr>
      <c:txPr>
        <a:bodyPr rot="0" vert="horz"/>
        <a:lstStyle/>
        <a:p>
          <a:pPr>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000">
          <a:solidFill>
            <a:schemeClr val="bg1"/>
          </a:solidFill>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tr-TR" b="1" dirty="0"/>
              <a:t>Akademik Kadro</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Profesör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2</c:v>
                </c:pt>
                <c:pt idx="1">
                  <c:v>3</c:v>
                </c:pt>
                <c:pt idx="2">
                  <c:v>2</c:v>
                </c:pt>
              </c:numCache>
            </c:numRef>
          </c:val>
          <c:extLst xmlns:c16r2="http://schemas.microsoft.com/office/drawing/2015/06/chart">
            <c:ext xmlns:c16="http://schemas.microsoft.com/office/drawing/2014/chart" uri="{C3380CC4-5D6E-409C-BE32-E72D297353CC}">
              <c16:uniqueId val="{00000000-7D92-4C60-9592-04F5B9ED8AB2}"/>
            </c:ext>
          </c:extLst>
        </c:ser>
        <c:ser>
          <c:idx val="1"/>
          <c:order val="1"/>
          <c:tx>
            <c:strRef>
              <c:f>Sheet1!$C$1</c:f>
              <c:strCache>
                <c:ptCount val="1"/>
                <c:pt idx="0">
                  <c:v>Doçent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2</c:v>
                </c:pt>
                <c:pt idx="1">
                  <c:v>1</c:v>
                </c:pt>
              </c:numCache>
            </c:numRef>
          </c:val>
          <c:extLst xmlns:c16r2="http://schemas.microsoft.com/office/drawing/2015/06/chart">
            <c:ext xmlns:c16="http://schemas.microsoft.com/office/drawing/2014/chart" uri="{C3380CC4-5D6E-409C-BE32-E72D297353CC}">
              <c16:uniqueId val="{00000001-7D92-4C60-9592-04F5B9ED8AB2}"/>
            </c:ext>
          </c:extLst>
        </c:ser>
        <c:ser>
          <c:idx val="2"/>
          <c:order val="2"/>
          <c:tx>
            <c:strRef>
              <c:f>Sheet1!$D$1</c:f>
              <c:strCache>
                <c:ptCount val="1"/>
                <c:pt idx="0">
                  <c:v>Dr. Öğr. Üyesi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6</c:v>
                </c:pt>
                <c:pt idx="1">
                  <c:v>5</c:v>
                </c:pt>
                <c:pt idx="2">
                  <c:v>6</c:v>
                </c:pt>
              </c:numCache>
            </c:numRef>
          </c:val>
          <c:extLst xmlns:c16r2="http://schemas.microsoft.com/office/drawing/2015/06/chart">
            <c:ext xmlns:c16="http://schemas.microsoft.com/office/drawing/2014/chart" uri="{C3380CC4-5D6E-409C-BE32-E72D297353CC}">
              <c16:uniqueId val="{00000002-7D92-4C60-9592-04F5B9ED8AB2}"/>
            </c:ext>
          </c:extLst>
        </c:ser>
        <c:ser>
          <c:idx val="3"/>
          <c:order val="3"/>
          <c:tx>
            <c:strRef>
              <c:f>Sheet1!$E$1</c:f>
              <c:strCache>
                <c:ptCount val="1"/>
                <c:pt idx="0">
                  <c:v>Arş. Gör.</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Sheet1!$E$2:$E$4</c:f>
              <c:numCache>
                <c:formatCode>General</c:formatCode>
                <c:ptCount val="3"/>
                <c:pt idx="0">
                  <c:v>1</c:v>
                </c:pt>
                <c:pt idx="1">
                  <c:v>2</c:v>
                </c:pt>
                <c:pt idx="2">
                  <c:v>1</c:v>
                </c:pt>
              </c:numCache>
            </c:numRef>
          </c:val>
          <c:extLst xmlns:c16r2="http://schemas.microsoft.com/office/drawing/2015/06/chart">
            <c:ext xmlns:c16="http://schemas.microsoft.com/office/drawing/2014/chart" uri="{C3380CC4-5D6E-409C-BE32-E72D297353CC}">
              <c16:uniqueId val="{00000003-7D92-4C60-9592-04F5B9ED8AB2}"/>
            </c:ext>
          </c:extLst>
        </c:ser>
        <c:ser>
          <c:idx val="4"/>
          <c:order val="4"/>
          <c:tx>
            <c:strRef>
              <c:f>Sheet1!$F$1</c:f>
              <c:strCache>
                <c:ptCount val="1"/>
                <c:pt idx="0">
                  <c:v>Öğr. Gör. </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Sheet1!$F$2:$F$4</c:f>
              <c:numCache>
                <c:formatCode>General</c:formatCode>
                <c:ptCount val="3"/>
              </c:numCache>
            </c:numRef>
          </c:val>
          <c:extLst xmlns:c16r2="http://schemas.microsoft.com/office/drawing/2015/06/chart">
            <c:ext xmlns:c16="http://schemas.microsoft.com/office/drawing/2014/chart" uri="{C3380CC4-5D6E-409C-BE32-E72D297353CC}">
              <c16:uniqueId val="{00000004-7D92-4C60-9592-04F5B9ED8AB2}"/>
            </c:ext>
          </c:extLst>
        </c:ser>
        <c:ser>
          <c:idx val="5"/>
          <c:order val="5"/>
          <c:tx>
            <c:strRef>
              <c:f>Sheet1!$G$1</c:f>
              <c:strCache>
                <c:ptCount val="1"/>
                <c:pt idx="0">
                  <c:v>Uzman</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Sheet1!$G$2:$G$4</c:f>
              <c:numCache>
                <c:formatCode>General</c:formatCode>
                <c:ptCount val="3"/>
              </c:numCache>
            </c:numRef>
          </c:val>
          <c:extLst xmlns:c16r2="http://schemas.microsoft.com/office/drawing/2015/06/chart">
            <c:ext xmlns:c16="http://schemas.microsoft.com/office/drawing/2014/chart" uri="{C3380CC4-5D6E-409C-BE32-E72D297353CC}">
              <c16:uniqueId val="{00000005-7D92-4C60-9592-04F5B9ED8AB2}"/>
            </c:ext>
          </c:extLst>
        </c:ser>
        <c:dLbls>
          <c:dLblPos val="outEnd"/>
          <c:showLegendKey val="0"/>
          <c:showVal val="1"/>
          <c:showCatName val="0"/>
          <c:showSerName val="0"/>
          <c:showPercent val="0"/>
          <c:showBubbleSize val="0"/>
        </c:dLbls>
        <c:gapWidth val="199"/>
        <c:axId val="149765504"/>
        <c:axId val="149767296"/>
      </c:barChart>
      <c:catAx>
        <c:axId val="14976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tr-TR"/>
          </a:p>
        </c:txPr>
        <c:crossAx val="149767296"/>
        <c:crossesAt val="0"/>
        <c:auto val="1"/>
        <c:lblAlgn val="ctr"/>
        <c:lblOffset val="100"/>
        <c:noMultiLvlLbl val="0"/>
      </c:catAx>
      <c:valAx>
        <c:axId val="1497672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49765504"/>
        <c:crosses val="autoZero"/>
        <c:crossBetween val="between"/>
        <c:majorUnit val="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tr-TR" b="1" dirty="0"/>
              <a:t>Akademik Kadro</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Profesör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1</c:v>
                </c:pt>
                <c:pt idx="1">
                  <c:v>1</c:v>
                </c:pt>
                <c:pt idx="2">
                  <c:v>2</c:v>
                </c:pt>
              </c:numCache>
            </c:numRef>
          </c:val>
          <c:extLst xmlns:c16r2="http://schemas.microsoft.com/office/drawing/2015/06/chart">
            <c:ext xmlns:c16="http://schemas.microsoft.com/office/drawing/2014/chart" uri="{C3380CC4-5D6E-409C-BE32-E72D297353CC}">
              <c16:uniqueId val="{00000000-7D92-4C60-9592-04F5B9ED8AB2}"/>
            </c:ext>
          </c:extLst>
        </c:ser>
        <c:ser>
          <c:idx val="1"/>
          <c:order val="1"/>
          <c:tx>
            <c:strRef>
              <c:f>Sheet1!$C$1</c:f>
              <c:strCache>
                <c:ptCount val="1"/>
                <c:pt idx="0">
                  <c:v>Doçent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1</c:v>
                </c:pt>
                <c:pt idx="1">
                  <c:v>1</c:v>
                </c:pt>
              </c:numCache>
            </c:numRef>
          </c:val>
          <c:extLst xmlns:c16r2="http://schemas.microsoft.com/office/drawing/2015/06/chart">
            <c:ext xmlns:c16="http://schemas.microsoft.com/office/drawing/2014/chart" uri="{C3380CC4-5D6E-409C-BE32-E72D297353CC}">
              <c16:uniqueId val="{00000001-7D92-4C60-9592-04F5B9ED8AB2}"/>
            </c:ext>
          </c:extLst>
        </c:ser>
        <c:ser>
          <c:idx val="2"/>
          <c:order val="2"/>
          <c:tx>
            <c:strRef>
              <c:f>Sheet1!$D$1</c:f>
              <c:strCache>
                <c:ptCount val="1"/>
                <c:pt idx="0">
                  <c:v>Dr. Öğr. Üyesi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2</c:v>
                </c:pt>
                <c:pt idx="1">
                  <c:v>2</c:v>
                </c:pt>
                <c:pt idx="2">
                  <c:v>1</c:v>
                </c:pt>
              </c:numCache>
            </c:numRef>
          </c:val>
          <c:extLst xmlns:c16r2="http://schemas.microsoft.com/office/drawing/2015/06/chart">
            <c:ext xmlns:c16="http://schemas.microsoft.com/office/drawing/2014/chart" uri="{C3380CC4-5D6E-409C-BE32-E72D297353CC}">
              <c16:uniqueId val="{00000002-7D92-4C60-9592-04F5B9ED8AB2}"/>
            </c:ext>
          </c:extLst>
        </c:ser>
        <c:ser>
          <c:idx val="3"/>
          <c:order val="3"/>
          <c:tx>
            <c:strRef>
              <c:f>Sheet1!$E$1</c:f>
              <c:strCache>
                <c:ptCount val="1"/>
                <c:pt idx="0">
                  <c:v>Arş. Gör.</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Sheet1!$E$2:$E$4</c:f>
              <c:numCache>
                <c:formatCode>General</c:formatCode>
                <c:ptCount val="3"/>
                <c:pt idx="0">
                  <c:v>1</c:v>
                </c:pt>
                <c:pt idx="2">
                  <c:v>1</c:v>
                </c:pt>
              </c:numCache>
            </c:numRef>
          </c:val>
          <c:extLst xmlns:c16r2="http://schemas.microsoft.com/office/drawing/2015/06/chart">
            <c:ext xmlns:c16="http://schemas.microsoft.com/office/drawing/2014/chart" uri="{C3380CC4-5D6E-409C-BE32-E72D297353CC}">
              <c16:uniqueId val="{00000003-7D92-4C60-9592-04F5B9ED8AB2}"/>
            </c:ext>
          </c:extLst>
        </c:ser>
        <c:ser>
          <c:idx val="4"/>
          <c:order val="4"/>
          <c:tx>
            <c:strRef>
              <c:f>Sheet1!$F$1</c:f>
              <c:strCache>
                <c:ptCount val="1"/>
                <c:pt idx="0">
                  <c:v>Öğr. Gör. </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Sheet1!$F$2:$F$4</c:f>
              <c:numCache>
                <c:formatCode>General</c:formatCode>
                <c:ptCount val="3"/>
              </c:numCache>
            </c:numRef>
          </c:val>
          <c:extLst xmlns:c16r2="http://schemas.microsoft.com/office/drawing/2015/06/chart">
            <c:ext xmlns:c16="http://schemas.microsoft.com/office/drawing/2014/chart" uri="{C3380CC4-5D6E-409C-BE32-E72D297353CC}">
              <c16:uniqueId val="{00000004-7D92-4C60-9592-04F5B9ED8AB2}"/>
            </c:ext>
          </c:extLst>
        </c:ser>
        <c:ser>
          <c:idx val="5"/>
          <c:order val="5"/>
          <c:tx>
            <c:strRef>
              <c:f>Sheet1!$G$1</c:f>
              <c:strCache>
                <c:ptCount val="1"/>
                <c:pt idx="0">
                  <c:v>Uzman</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Sheet1!$G$2:$G$4</c:f>
              <c:numCache>
                <c:formatCode>General</c:formatCode>
                <c:ptCount val="3"/>
              </c:numCache>
            </c:numRef>
          </c:val>
          <c:extLst xmlns:c16r2="http://schemas.microsoft.com/office/drawing/2015/06/chart">
            <c:ext xmlns:c16="http://schemas.microsoft.com/office/drawing/2014/chart" uri="{C3380CC4-5D6E-409C-BE32-E72D297353CC}">
              <c16:uniqueId val="{00000005-7D92-4C60-9592-04F5B9ED8AB2}"/>
            </c:ext>
          </c:extLst>
        </c:ser>
        <c:dLbls>
          <c:dLblPos val="outEnd"/>
          <c:showLegendKey val="0"/>
          <c:showVal val="1"/>
          <c:showCatName val="0"/>
          <c:showSerName val="0"/>
          <c:showPercent val="0"/>
          <c:showBubbleSize val="0"/>
        </c:dLbls>
        <c:gapWidth val="199"/>
        <c:axId val="150690816"/>
        <c:axId val="150708992"/>
      </c:barChart>
      <c:catAx>
        <c:axId val="15069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tr-TR"/>
          </a:p>
        </c:txPr>
        <c:crossAx val="150708992"/>
        <c:crossesAt val="0"/>
        <c:auto val="1"/>
        <c:lblAlgn val="ctr"/>
        <c:lblOffset val="100"/>
        <c:noMultiLvlLbl val="0"/>
      </c:catAx>
      <c:valAx>
        <c:axId val="1507089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50690816"/>
        <c:crosses val="autoZero"/>
        <c:crossBetween val="between"/>
        <c:majorUnit val="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tr-TR" dirty="0">
                <a:latin typeface="+mj-lt"/>
              </a:rPr>
              <a:t>Öğrenci sayısı</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Öğrenci Sayıları</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151</c:v>
                </c:pt>
                <c:pt idx="1">
                  <c:v>152</c:v>
                </c:pt>
                <c:pt idx="2">
                  <c:v>194</c:v>
                </c:pt>
              </c:numCache>
            </c:numRef>
          </c:val>
          <c:extLst xmlns:c16r2="http://schemas.microsoft.com/office/drawing/2015/06/chart">
            <c:ext xmlns:c16="http://schemas.microsoft.com/office/drawing/2014/chart" uri="{C3380CC4-5D6E-409C-BE32-E72D297353CC}">
              <c16:uniqueId val="{00000000-E367-42D7-8C54-7EF4CCC4FA01}"/>
            </c:ext>
          </c:extLst>
        </c:ser>
        <c:dLbls>
          <c:dLblPos val="outEnd"/>
          <c:showLegendKey val="0"/>
          <c:showVal val="1"/>
          <c:showCatName val="0"/>
          <c:showSerName val="0"/>
          <c:showPercent val="0"/>
          <c:showBubbleSize val="0"/>
        </c:dLbls>
        <c:gapWidth val="355"/>
        <c:overlap val="-70"/>
        <c:axId val="150643456"/>
        <c:axId val="150646144"/>
      </c:barChart>
      <c:catAx>
        <c:axId val="15064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50646144"/>
        <c:crossesAt val="0"/>
        <c:auto val="1"/>
        <c:lblAlgn val="ctr"/>
        <c:lblOffset val="100"/>
        <c:noMultiLvlLbl val="0"/>
      </c:catAx>
      <c:valAx>
        <c:axId val="150646144"/>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50643456"/>
        <c:crosses val="autoZero"/>
        <c:crossBetween val="between"/>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tr-TR" b="1" dirty="0"/>
              <a:t>Akademik Kadro</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Profesör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numCache>
            </c:numRef>
          </c:val>
          <c:extLst xmlns:c16r2="http://schemas.microsoft.com/office/drawing/2015/06/chart">
            <c:ext xmlns:c16="http://schemas.microsoft.com/office/drawing/2014/chart" uri="{C3380CC4-5D6E-409C-BE32-E72D297353CC}">
              <c16:uniqueId val="{00000000-7D92-4C60-9592-04F5B9ED8AB2}"/>
            </c:ext>
          </c:extLst>
        </c:ser>
        <c:ser>
          <c:idx val="1"/>
          <c:order val="1"/>
          <c:tx>
            <c:strRef>
              <c:f>Sheet1!$C$1</c:f>
              <c:strCache>
                <c:ptCount val="1"/>
                <c:pt idx="0">
                  <c:v>Doçent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1</c:v>
                </c:pt>
                <c:pt idx="1">
                  <c:v>1</c:v>
                </c:pt>
                <c:pt idx="2">
                  <c:v>2</c:v>
                </c:pt>
              </c:numCache>
            </c:numRef>
          </c:val>
          <c:extLst xmlns:c16r2="http://schemas.microsoft.com/office/drawing/2015/06/chart">
            <c:ext xmlns:c16="http://schemas.microsoft.com/office/drawing/2014/chart" uri="{C3380CC4-5D6E-409C-BE32-E72D297353CC}">
              <c16:uniqueId val="{00000001-7D92-4C60-9592-04F5B9ED8AB2}"/>
            </c:ext>
          </c:extLst>
        </c:ser>
        <c:ser>
          <c:idx val="2"/>
          <c:order val="2"/>
          <c:tx>
            <c:strRef>
              <c:f>Sheet1!$D$1</c:f>
              <c:strCache>
                <c:ptCount val="1"/>
                <c:pt idx="0">
                  <c:v>Dr. Öğr. Üyesi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3</c:v>
                </c:pt>
                <c:pt idx="1">
                  <c:v>3</c:v>
                </c:pt>
                <c:pt idx="2">
                  <c:v>2</c:v>
                </c:pt>
              </c:numCache>
            </c:numRef>
          </c:val>
          <c:extLst xmlns:c16r2="http://schemas.microsoft.com/office/drawing/2015/06/chart">
            <c:ext xmlns:c16="http://schemas.microsoft.com/office/drawing/2014/chart" uri="{C3380CC4-5D6E-409C-BE32-E72D297353CC}">
              <c16:uniqueId val="{00000002-7D92-4C60-9592-04F5B9ED8AB2}"/>
            </c:ext>
          </c:extLst>
        </c:ser>
        <c:ser>
          <c:idx val="3"/>
          <c:order val="3"/>
          <c:tx>
            <c:strRef>
              <c:f>Sheet1!$E$1</c:f>
              <c:strCache>
                <c:ptCount val="1"/>
                <c:pt idx="0">
                  <c:v>Arş. Gör.</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Sheet1!$E$2:$E$4</c:f>
              <c:numCache>
                <c:formatCode>General</c:formatCode>
                <c:ptCount val="3"/>
                <c:pt idx="0">
                  <c:v>1</c:v>
                </c:pt>
                <c:pt idx="1">
                  <c:v>1</c:v>
                </c:pt>
                <c:pt idx="2">
                  <c:v>1</c:v>
                </c:pt>
              </c:numCache>
            </c:numRef>
          </c:val>
          <c:extLst xmlns:c16r2="http://schemas.microsoft.com/office/drawing/2015/06/chart">
            <c:ext xmlns:c16="http://schemas.microsoft.com/office/drawing/2014/chart" uri="{C3380CC4-5D6E-409C-BE32-E72D297353CC}">
              <c16:uniqueId val="{00000003-7D92-4C60-9592-04F5B9ED8AB2}"/>
            </c:ext>
          </c:extLst>
        </c:ser>
        <c:ser>
          <c:idx val="4"/>
          <c:order val="4"/>
          <c:tx>
            <c:strRef>
              <c:f>Sheet1!$F$1</c:f>
              <c:strCache>
                <c:ptCount val="1"/>
                <c:pt idx="0">
                  <c:v>Öğr. Gör. </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Sheet1!$F$2:$F$4</c:f>
              <c:numCache>
                <c:formatCode>General</c:formatCode>
                <c:ptCount val="3"/>
              </c:numCache>
            </c:numRef>
          </c:val>
          <c:extLst xmlns:c16r2="http://schemas.microsoft.com/office/drawing/2015/06/chart">
            <c:ext xmlns:c16="http://schemas.microsoft.com/office/drawing/2014/chart" uri="{C3380CC4-5D6E-409C-BE32-E72D297353CC}">
              <c16:uniqueId val="{00000004-7D92-4C60-9592-04F5B9ED8AB2}"/>
            </c:ext>
          </c:extLst>
        </c:ser>
        <c:ser>
          <c:idx val="5"/>
          <c:order val="5"/>
          <c:tx>
            <c:strRef>
              <c:f>Sheet1!$G$1</c:f>
              <c:strCache>
                <c:ptCount val="1"/>
                <c:pt idx="0">
                  <c:v>Uzman</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Sheet1!$G$2:$G$4</c:f>
              <c:numCache>
                <c:formatCode>General</c:formatCode>
                <c:ptCount val="3"/>
              </c:numCache>
            </c:numRef>
          </c:val>
          <c:extLst xmlns:c16r2="http://schemas.microsoft.com/office/drawing/2015/06/chart">
            <c:ext xmlns:c16="http://schemas.microsoft.com/office/drawing/2014/chart" uri="{C3380CC4-5D6E-409C-BE32-E72D297353CC}">
              <c16:uniqueId val="{00000005-7D92-4C60-9592-04F5B9ED8AB2}"/>
            </c:ext>
          </c:extLst>
        </c:ser>
        <c:dLbls>
          <c:dLblPos val="outEnd"/>
          <c:showLegendKey val="0"/>
          <c:showVal val="1"/>
          <c:showCatName val="0"/>
          <c:showSerName val="0"/>
          <c:showPercent val="0"/>
          <c:showBubbleSize val="0"/>
        </c:dLbls>
        <c:gapWidth val="199"/>
        <c:axId val="177521792"/>
        <c:axId val="177523328"/>
      </c:barChart>
      <c:catAx>
        <c:axId val="1775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tr-TR"/>
          </a:p>
        </c:txPr>
        <c:crossAx val="177523328"/>
        <c:crossesAt val="0"/>
        <c:auto val="1"/>
        <c:lblAlgn val="ctr"/>
        <c:lblOffset val="100"/>
        <c:noMultiLvlLbl val="0"/>
      </c:catAx>
      <c:valAx>
        <c:axId val="1775233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77521792"/>
        <c:crosses val="autoZero"/>
        <c:crossBetween val="between"/>
        <c:majorUnit val="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tr-TR" dirty="0">
                <a:latin typeface="+mj-lt"/>
              </a:rPr>
              <a:t>Öğrenci sayısı</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Öğrenci Sayıları</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130</c:v>
                </c:pt>
                <c:pt idx="1">
                  <c:v>123</c:v>
                </c:pt>
                <c:pt idx="2">
                  <c:v>169</c:v>
                </c:pt>
              </c:numCache>
            </c:numRef>
          </c:val>
          <c:extLst xmlns:c16r2="http://schemas.microsoft.com/office/drawing/2015/06/chart">
            <c:ext xmlns:c16="http://schemas.microsoft.com/office/drawing/2014/chart" uri="{C3380CC4-5D6E-409C-BE32-E72D297353CC}">
              <c16:uniqueId val="{00000000-E367-42D7-8C54-7EF4CCC4FA01}"/>
            </c:ext>
          </c:extLst>
        </c:ser>
        <c:dLbls>
          <c:dLblPos val="outEnd"/>
          <c:showLegendKey val="0"/>
          <c:showVal val="1"/>
          <c:showCatName val="0"/>
          <c:showSerName val="0"/>
          <c:showPercent val="0"/>
          <c:showBubbleSize val="0"/>
        </c:dLbls>
        <c:gapWidth val="355"/>
        <c:overlap val="-70"/>
        <c:axId val="177556096"/>
        <c:axId val="177571328"/>
      </c:barChart>
      <c:catAx>
        <c:axId val="17755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77571328"/>
        <c:crossesAt val="0"/>
        <c:auto val="1"/>
        <c:lblAlgn val="ctr"/>
        <c:lblOffset val="100"/>
        <c:noMultiLvlLbl val="0"/>
      </c:catAx>
      <c:valAx>
        <c:axId val="177571328"/>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77556096"/>
        <c:crosses val="autoZero"/>
        <c:crossBetween val="between"/>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tr-TR" b="1" dirty="0"/>
              <a:t>Akademik Kadro</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Profesör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numCache>
            </c:numRef>
          </c:val>
          <c:extLst xmlns:c16r2="http://schemas.microsoft.com/office/drawing/2015/06/chart">
            <c:ext xmlns:c16="http://schemas.microsoft.com/office/drawing/2014/chart" uri="{C3380CC4-5D6E-409C-BE32-E72D297353CC}">
              <c16:uniqueId val="{00000000-7D92-4C60-9592-04F5B9ED8AB2}"/>
            </c:ext>
          </c:extLst>
        </c:ser>
        <c:ser>
          <c:idx val="1"/>
          <c:order val="1"/>
          <c:tx>
            <c:strRef>
              <c:f>Sheet1!$C$1</c:f>
              <c:strCache>
                <c:ptCount val="1"/>
                <c:pt idx="0">
                  <c:v>Doçent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2">
                  <c:v>1</c:v>
                </c:pt>
              </c:numCache>
            </c:numRef>
          </c:val>
          <c:extLst xmlns:c16r2="http://schemas.microsoft.com/office/drawing/2015/06/chart">
            <c:ext xmlns:c16="http://schemas.microsoft.com/office/drawing/2014/chart" uri="{C3380CC4-5D6E-409C-BE32-E72D297353CC}">
              <c16:uniqueId val="{00000001-7D92-4C60-9592-04F5B9ED8AB2}"/>
            </c:ext>
          </c:extLst>
        </c:ser>
        <c:ser>
          <c:idx val="2"/>
          <c:order val="2"/>
          <c:tx>
            <c:strRef>
              <c:f>Sheet1!$D$1</c:f>
              <c:strCache>
                <c:ptCount val="1"/>
                <c:pt idx="0">
                  <c:v>Dr. Öğr. Üyesi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3</c:v>
                </c:pt>
                <c:pt idx="1">
                  <c:v>3</c:v>
                </c:pt>
                <c:pt idx="2">
                  <c:v>2</c:v>
                </c:pt>
              </c:numCache>
            </c:numRef>
          </c:val>
          <c:extLst xmlns:c16r2="http://schemas.microsoft.com/office/drawing/2015/06/chart">
            <c:ext xmlns:c16="http://schemas.microsoft.com/office/drawing/2014/chart" uri="{C3380CC4-5D6E-409C-BE32-E72D297353CC}">
              <c16:uniqueId val="{00000002-7D92-4C60-9592-04F5B9ED8AB2}"/>
            </c:ext>
          </c:extLst>
        </c:ser>
        <c:ser>
          <c:idx val="3"/>
          <c:order val="3"/>
          <c:tx>
            <c:strRef>
              <c:f>Sheet1!$E$1</c:f>
              <c:strCache>
                <c:ptCount val="1"/>
                <c:pt idx="0">
                  <c:v>Arş. Gör.</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Sheet1!$E$2:$E$4</c:f>
              <c:numCache>
                <c:formatCode>General</c:formatCode>
                <c:ptCount val="3"/>
                <c:pt idx="0">
                  <c:v>1</c:v>
                </c:pt>
                <c:pt idx="1">
                  <c:v>1</c:v>
                </c:pt>
                <c:pt idx="2">
                  <c:v>1</c:v>
                </c:pt>
              </c:numCache>
            </c:numRef>
          </c:val>
          <c:extLst xmlns:c16r2="http://schemas.microsoft.com/office/drawing/2015/06/chart">
            <c:ext xmlns:c16="http://schemas.microsoft.com/office/drawing/2014/chart" uri="{C3380CC4-5D6E-409C-BE32-E72D297353CC}">
              <c16:uniqueId val="{00000003-7D92-4C60-9592-04F5B9ED8AB2}"/>
            </c:ext>
          </c:extLst>
        </c:ser>
        <c:ser>
          <c:idx val="4"/>
          <c:order val="4"/>
          <c:tx>
            <c:strRef>
              <c:f>Sheet1!$F$1</c:f>
              <c:strCache>
                <c:ptCount val="1"/>
                <c:pt idx="0">
                  <c:v>Öğr. Gör. </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Sheet1!$F$2:$F$4</c:f>
              <c:numCache>
                <c:formatCode>General</c:formatCode>
                <c:ptCount val="3"/>
              </c:numCache>
            </c:numRef>
          </c:val>
          <c:extLst xmlns:c16r2="http://schemas.microsoft.com/office/drawing/2015/06/chart">
            <c:ext xmlns:c16="http://schemas.microsoft.com/office/drawing/2014/chart" uri="{C3380CC4-5D6E-409C-BE32-E72D297353CC}">
              <c16:uniqueId val="{00000004-7D92-4C60-9592-04F5B9ED8AB2}"/>
            </c:ext>
          </c:extLst>
        </c:ser>
        <c:ser>
          <c:idx val="5"/>
          <c:order val="5"/>
          <c:tx>
            <c:strRef>
              <c:f>Sheet1!$G$1</c:f>
              <c:strCache>
                <c:ptCount val="1"/>
                <c:pt idx="0">
                  <c:v>Uzman</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Sheet1!$G$2:$G$4</c:f>
              <c:numCache>
                <c:formatCode>General</c:formatCode>
                <c:ptCount val="3"/>
              </c:numCache>
            </c:numRef>
          </c:val>
          <c:extLst xmlns:c16r2="http://schemas.microsoft.com/office/drawing/2015/06/chart">
            <c:ext xmlns:c16="http://schemas.microsoft.com/office/drawing/2014/chart" uri="{C3380CC4-5D6E-409C-BE32-E72D297353CC}">
              <c16:uniqueId val="{00000005-7D92-4C60-9592-04F5B9ED8AB2}"/>
            </c:ext>
          </c:extLst>
        </c:ser>
        <c:dLbls>
          <c:dLblPos val="outEnd"/>
          <c:showLegendKey val="0"/>
          <c:showVal val="1"/>
          <c:showCatName val="0"/>
          <c:showSerName val="0"/>
          <c:showPercent val="0"/>
          <c:showBubbleSize val="0"/>
        </c:dLbls>
        <c:gapWidth val="199"/>
        <c:axId val="240479232"/>
        <c:axId val="240493312"/>
      </c:barChart>
      <c:catAx>
        <c:axId val="24047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tr-TR"/>
          </a:p>
        </c:txPr>
        <c:crossAx val="240493312"/>
        <c:crossesAt val="0"/>
        <c:auto val="1"/>
        <c:lblAlgn val="ctr"/>
        <c:lblOffset val="100"/>
        <c:noMultiLvlLbl val="0"/>
      </c:catAx>
      <c:valAx>
        <c:axId val="2404933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40479232"/>
        <c:crosses val="autoZero"/>
        <c:crossBetween val="between"/>
        <c:majorUnit val="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tr-TR" dirty="0">
                <a:latin typeface="+mj-lt"/>
              </a:rPr>
              <a:t>Öğrenci sayısı</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Öğrenci Sayıları</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260</c:v>
                </c:pt>
                <c:pt idx="1">
                  <c:v>257</c:v>
                </c:pt>
                <c:pt idx="2">
                  <c:v>276</c:v>
                </c:pt>
              </c:numCache>
            </c:numRef>
          </c:val>
          <c:extLst xmlns:c16r2="http://schemas.microsoft.com/office/drawing/2015/06/chart">
            <c:ext xmlns:c16="http://schemas.microsoft.com/office/drawing/2014/chart" uri="{C3380CC4-5D6E-409C-BE32-E72D297353CC}">
              <c16:uniqueId val="{00000000-E367-42D7-8C54-7EF4CCC4FA01}"/>
            </c:ext>
          </c:extLst>
        </c:ser>
        <c:dLbls>
          <c:dLblPos val="outEnd"/>
          <c:showLegendKey val="0"/>
          <c:showVal val="1"/>
          <c:showCatName val="0"/>
          <c:showSerName val="0"/>
          <c:showPercent val="0"/>
          <c:showBubbleSize val="0"/>
        </c:dLbls>
        <c:gapWidth val="355"/>
        <c:overlap val="-70"/>
        <c:axId val="240517888"/>
        <c:axId val="240520576"/>
      </c:barChart>
      <c:catAx>
        <c:axId val="24051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40520576"/>
        <c:crossesAt val="0"/>
        <c:auto val="1"/>
        <c:lblAlgn val="ctr"/>
        <c:lblOffset val="100"/>
        <c:noMultiLvlLbl val="0"/>
      </c:catAx>
      <c:valAx>
        <c:axId val="240520576"/>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40517888"/>
        <c:crosses val="autoZero"/>
        <c:crossBetween val="between"/>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tr-TR" b="1" dirty="0"/>
              <a:t>Akademik Kadro</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Profesör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0-7D92-4C60-9592-04F5B9ED8AB2}"/>
            </c:ext>
          </c:extLst>
        </c:ser>
        <c:ser>
          <c:idx val="1"/>
          <c:order val="1"/>
          <c:tx>
            <c:strRef>
              <c:f>Sheet1!$C$1</c:f>
              <c:strCache>
                <c:ptCount val="1"/>
                <c:pt idx="0">
                  <c:v>Doçent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1</c:v>
                </c:pt>
                <c:pt idx="1">
                  <c:v>1</c:v>
                </c:pt>
                <c:pt idx="2">
                  <c:v>1</c:v>
                </c:pt>
              </c:numCache>
            </c:numRef>
          </c:val>
          <c:extLst xmlns:c16r2="http://schemas.microsoft.com/office/drawing/2015/06/chart">
            <c:ext xmlns:c16="http://schemas.microsoft.com/office/drawing/2014/chart" uri="{C3380CC4-5D6E-409C-BE32-E72D297353CC}">
              <c16:uniqueId val="{00000001-7D92-4C60-9592-04F5B9ED8AB2}"/>
            </c:ext>
          </c:extLst>
        </c:ser>
        <c:ser>
          <c:idx val="2"/>
          <c:order val="2"/>
          <c:tx>
            <c:strRef>
              <c:f>Sheet1!$D$1</c:f>
              <c:strCache>
                <c:ptCount val="1"/>
                <c:pt idx="0">
                  <c:v>Dr. Öğr. Üyesi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5</c:v>
                </c:pt>
                <c:pt idx="1">
                  <c:v>5</c:v>
                </c:pt>
                <c:pt idx="2">
                  <c:v>5</c:v>
                </c:pt>
              </c:numCache>
            </c:numRef>
          </c:val>
          <c:extLst xmlns:c16r2="http://schemas.microsoft.com/office/drawing/2015/06/chart">
            <c:ext xmlns:c16="http://schemas.microsoft.com/office/drawing/2014/chart" uri="{C3380CC4-5D6E-409C-BE32-E72D297353CC}">
              <c16:uniqueId val="{00000002-7D92-4C60-9592-04F5B9ED8AB2}"/>
            </c:ext>
          </c:extLst>
        </c:ser>
        <c:ser>
          <c:idx val="3"/>
          <c:order val="3"/>
          <c:tx>
            <c:strRef>
              <c:f>Sheet1!$E$1</c:f>
              <c:strCache>
                <c:ptCount val="1"/>
                <c:pt idx="0">
                  <c:v>Arş. Gör.Dr.</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Sheet1!$E$2:$E$4</c:f>
              <c:numCache>
                <c:formatCode>General</c:formatCode>
                <c:ptCount val="3"/>
                <c:pt idx="0">
                  <c:v>1</c:v>
                </c:pt>
                <c:pt idx="1">
                  <c:v>1</c:v>
                </c:pt>
                <c:pt idx="2">
                  <c:v>1</c:v>
                </c:pt>
              </c:numCache>
            </c:numRef>
          </c:val>
          <c:extLst xmlns:c16r2="http://schemas.microsoft.com/office/drawing/2015/06/chart">
            <c:ext xmlns:c16="http://schemas.microsoft.com/office/drawing/2014/chart" uri="{C3380CC4-5D6E-409C-BE32-E72D297353CC}">
              <c16:uniqueId val="{00000003-7D92-4C60-9592-04F5B9ED8AB2}"/>
            </c:ext>
          </c:extLst>
        </c:ser>
        <c:ser>
          <c:idx val="4"/>
          <c:order val="4"/>
          <c:tx>
            <c:strRef>
              <c:f>Sheet1!$F$1</c:f>
              <c:strCache>
                <c:ptCount val="1"/>
                <c:pt idx="0">
                  <c:v>Öğr. Gör. </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Sheet1!$F$2:$F$4</c:f>
              <c:numCache>
                <c:formatCode>General</c:formatCode>
                <c:ptCount val="3"/>
              </c:numCache>
            </c:numRef>
          </c:val>
          <c:extLst xmlns:c16r2="http://schemas.microsoft.com/office/drawing/2015/06/chart">
            <c:ext xmlns:c16="http://schemas.microsoft.com/office/drawing/2014/chart" uri="{C3380CC4-5D6E-409C-BE32-E72D297353CC}">
              <c16:uniqueId val="{00000004-7D92-4C60-9592-04F5B9ED8AB2}"/>
            </c:ext>
          </c:extLst>
        </c:ser>
        <c:ser>
          <c:idx val="5"/>
          <c:order val="5"/>
          <c:tx>
            <c:strRef>
              <c:f>Sheet1!$G$1</c:f>
              <c:strCache>
                <c:ptCount val="1"/>
                <c:pt idx="0">
                  <c:v>Uzman</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2023</c:v>
                </c:pt>
                <c:pt idx="1">
                  <c:v>2024</c:v>
                </c:pt>
                <c:pt idx="2">
                  <c:v>2025</c:v>
                </c:pt>
              </c:numCache>
            </c:numRef>
          </c:cat>
          <c:val>
            <c:numRef>
              <c:f>Sheet1!$G$2:$G$4</c:f>
              <c:numCache>
                <c:formatCode>General</c:formatCode>
                <c:ptCount val="3"/>
              </c:numCache>
            </c:numRef>
          </c:val>
          <c:extLst xmlns:c16r2="http://schemas.microsoft.com/office/drawing/2015/06/chart">
            <c:ext xmlns:c16="http://schemas.microsoft.com/office/drawing/2014/chart" uri="{C3380CC4-5D6E-409C-BE32-E72D297353CC}">
              <c16:uniqueId val="{00000005-7D92-4C60-9592-04F5B9ED8AB2}"/>
            </c:ext>
          </c:extLst>
        </c:ser>
        <c:dLbls>
          <c:dLblPos val="outEnd"/>
          <c:showLegendKey val="0"/>
          <c:showVal val="1"/>
          <c:showCatName val="0"/>
          <c:showSerName val="0"/>
          <c:showPercent val="0"/>
          <c:showBubbleSize val="0"/>
        </c:dLbls>
        <c:gapWidth val="199"/>
        <c:axId val="240256128"/>
        <c:axId val="240257664"/>
      </c:barChart>
      <c:catAx>
        <c:axId val="2402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tr-TR"/>
          </a:p>
        </c:txPr>
        <c:crossAx val="240257664"/>
        <c:crossesAt val="0"/>
        <c:auto val="1"/>
        <c:lblAlgn val="ctr"/>
        <c:lblOffset val="100"/>
        <c:noMultiLvlLbl val="0"/>
      </c:catAx>
      <c:valAx>
        <c:axId val="2402576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40256128"/>
        <c:crosses val="autoZero"/>
        <c:crossBetween val="between"/>
        <c:majorUnit val="1"/>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2">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5-03-03T15:40:47.170" idx="6">
    <p:pos x="6832" y="1195"/>
    <p:text>Buraya resimler kopyala yapıştır metodu ile yapıştırılmalıdır.</p:text>
    <p:extLst>
      <p:ext uri="{C676402C-5697-4E1C-873F-D02D1690AC5C}">
        <p15:threadingInfo xmlns:p15="http://schemas.microsoft.com/office/powerpoint/2012/main" xmlns=""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3-03T15:40:47.170" idx="10">
    <p:pos x="6832" y="1195"/>
    <p:text>Buraya resimler kopyala yapıştır metodu ile yapıştırılmalıdır.</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5-03-03T15:40:47.170" idx="9">
    <p:pos x="6832" y="1195"/>
    <p:text>Buraya resimler kopyala yapıştır metodu ile yapıştırılmalıdır.</p:text>
  </p:cm>
</p:cmLst>
</file>

<file path=ppt/diagrams/_rels/data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53F67-A82C-4153-91CC-DB953EE1ADE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tr-TR"/>
        </a:p>
      </dgm:t>
    </dgm:pt>
    <dgm:pt modelId="{FEADB499-157A-4B3D-B1A6-C79733BBBE86}">
      <dgm:prSet phldrT="[Text]"/>
      <dgm:spPr/>
      <dgm:t>
        <a:bodyPr/>
        <a:lstStyle/>
        <a:p>
          <a:r>
            <a:rPr lang="tr-TR" dirty="0"/>
            <a:t>Aktif (öğrenci alımına açık) olanlar</a:t>
          </a:r>
        </a:p>
      </dgm:t>
    </dgm:pt>
    <dgm:pt modelId="{D7861241-D773-4AD8-BBE8-595EB6E6B1F8}" type="parTrans" cxnId="{E374C6D5-8FCC-4491-BA5D-687F2D944278}">
      <dgm:prSet/>
      <dgm:spPr/>
      <dgm:t>
        <a:bodyPr/>
        <a:lstStyle/>
        <a:p>
          <a:endParaRPr lang="tr-TR"/>
        </a:p>
      </dgm:t>
    </dgm:pt>
    <dgm:pt modelId="{D81E9281-EB35-4C82-BEDD-9305793CE6D2}" type="sibTrans" cxnId="{E374C6D5-8FCC-4491-BA5D-687F2D944278}">
      <dgm:prSet/>
      <dgm:spPr/>
      <dgm:t>
        <a:bodyPr/>
        <a:lstStyle/>
        <a:p>
          <a:endParaRPr lang="tr-TR"/>
        </a:p>
      </dgm:t>
    </dgm:pt>
    <dgm:pt modelId="{6C8D1F77-6D40-4EB2-991B-C8066A635BA1}">
      <dgm:prSet phldrT="[Text]"/>
      <dgm:spPr/>
      <dgm:t>
        <a:bodyPr/>
        <a:lstStyle/>
        <a:p>
          <a:r>
            <a:rPr lang="tr-TR" dirty="0"/>
            <a:t>İktisat Bölümü</a:t>
          </a:r>
        </a:p>
      </dgm:t>
    </dgm:pt>
    <dgm:pt modelId="{BE0604BA-4023-43E1-BF51-05481DC14F5C}" type="parTrans" cxnId="{E3FF2B30-9F67-425F-AB02-688D093A615A}">
      <dgm:prSet/>
      <dgm:spPr/>
      <dgm:t>
        <a:bodyPr/>
        <a:lstStyle/>
        <a:p>
          <a:endParaRPr lang="tr-TR"/>
        </a:p>
      </dgm:t>
    </dgm:pt>
    <dgm:pt modelId="{90BCC00A-1DC8-447F-9694-5D08221C7C59}" type="sibTrans" cxnId="{E3FF2B30-9F67-425F-AB02-688D093A615A}">
      <dgm:prSet/>
      <dgm:spPr/>
      <dgm:t>
        <a:bodyPr/>
        <a:lstStyle/>
        <a:p>
          <a:endParaRPr lang="tr-TR"/>
        </a:p>
      </dgm:t>
    </dgm:pt>
    <dgm:pt modelId="{99D31259-5B92-4C85-9A8D-ADE49608E1D7}">
      <dgm:prSet phldrT="[Text]"/>
      <dgm:spPr/>
      <dgm:t>
        <a:bodyPr/>
        <a:lstStyle/>
        <a:p>
          <a:r>
            <a:rPr lang="tr-TR" dirty="0"/>
            <a:t>Maliye Bölümü</a:t>
          </a:r>
        </a:p>
      </dgm:t>
    </dgm:pt>
    <dgm:pt modelId="{44F23E33-8347-4E3B-8849-BCD25D41C67D}" type="parTrans" cxnId="{E6E059F3-BE43-4670-867A-D5E9FA9DE72D}">
      <dgm:prSet/>
      <dgm:spPr/>
      <dgm:t>
        <a:bodyPr/>
        <a:lstStyle/>
        <a:p>
          <a:endParaRPr lang="tr-TR"/>
        </a:p>
      </dgm:t>
    </dgm:pt>
    <dgm:pt modelId="{F3FDEA32-86D3-4918-8683-8178FF1AA7BF}" type="sibTrans" cxnId="{E6E059F3-BE43-4670-867A-D5E9FA9DE72D}">
      <dgm:prSet/>
      <dgm:spPr/>
      <dgm:t>
        <a:bodyPr/>
        <a:lstStyle/>
        <a:p>
          <a:endParaRPr lang="tr-TR"/>
        </a:p>
      </dgm:t>
    </dgm:pt>
    <dgm:pt modelId="{06E6C838-4916-4897-B4F4-3A050969607B}">
      <dgm:prSet phldrT="[Text]"/>
      <dgm:spPr/>
      <dgm:t>
        <a:bodyPr/>
        <a:lstStyle/>
        <a:p>
          <a:r>
            <a:rPr lang="tr-TR" dirty="0"/>
            <a:t>Siyaset Bilimi ve Kamu Yönetimi Bölümü</a:t>
          </a:r>
        </a:p>
      </dgm:t>
    </dgm:pt>
    <dgm:pt modelId="{2009D350-9E46-4700-8348-93B7F78841A3}" type="parTrans" cxnId="{D130D100-763B-48BC-945D-02DC66C4A709}">
      <dgm:prSet/>
      <dgm:spPr/>
      <dgm:t>
        <a:bodyPr/>
        <a:lstStyle/>
        <a:p>
          <a:endParaRPr lang="tr-TR"/>
        </a:p>
      </dgm:t>
    </dgm:pt>
    <dgm:pt modelId="{5FF8F3A2-CDA8-4AEF-9329-F489996778C7}" type="sibTrans" cxnId="{D130D100-763B-48BC-945D-02DC66C4A709}">
      <dgm:prSet/>
      <dgm:spPr/>
      <dgm:t>
        <a:bodyPr/>
        <a:lstStyle/>
        <a:p>
          <a:endParaRPr lang="tr-TR"/>
        </a:p>
      </dgm:t>
    </dgm:pt>
    <dgm:pt modelId="{C5843BB7-3AB6-4DCA-BA2B-D55383DCC535}">
      <dgm:prSet phldrT="[Text]"/>
      <dgm:spPr/>
      <dgm:t>
        <a:bodyPr/>
        <a:lstStyle/>
        <a:p>
          <a:r>
            <a:rPr lang="tr-TR" dirty="0"/>
            <a:t>Pasif (öğrenci alımına kapalı) olanlar</a:t>
          </a:r>
        </a:p>
      </dgm:t>
    </dgm:pt>
    <dgm:pt modelId="{CE594B8D-6981-4712-84DE-1D52E9502067}" type="parTrans" cxnId="{A2303FE5-2929-44FE-AB12-96F2B47817A6}">
      <dgm:prSet/>
      <dgm:spPr/>
      <dgm:t>
        <a:bodyPr/>
        <a:lstStyle/>
        <a:p>
          <a:endParaRPr lang="tr-TR"/>
        </a:p>
      </dgm:t>
    </dgm:pt>
    <dgm:pt modelId="{825F5A33-0EB9-4B31-B623-0A0A49A6CD48}" type="sibTrans" cxnId="{A2303FE5-2929-44FE-AB12-96F2B47817A6}">
      <dgm:prSet/>
      <dgm:spPr/>
      <dgm:t>
        <a:bodyPr/>
        <a:lstStyle/>
        <a:p>
          <a:endParaRPr lang="tr-TR"/>
        </a:p>
      </dgm:t>
    </dgm:pt>
    <dgm:pt modelId="{349EE816-E3D0-499A-A308-20504632AB9D}">
      <dgm:prSet phldrT="[Text]"/>
      <dgm:spPr/>
      <dgm:t>
        <a:bodyPr/>
        <a:lstStyle/>
        <a:p>
          <a:r>
            <a:rPr lang="tr-TR" dirty="0"/>
            <a:t>İşletme Bölümü</a:t>
          </a:r>
        </a:p>
      </dgm:t>
    </dgm:pt>
    <dgm:pt modelId="{7954932E-465F-4558-A094-1564EF5ACFBD}" type="parTrans" cxnId="{8885F0BB-6793-4FA2-ADBD-86147461A6A0}">
      <dgm:prSet/>
      <dgm:spPr/>
      <dgm:t>
        <a:bodyPr/>
        <a:lstStyle/>
        <a:p>
          <a:endParaRPr lang="tr-TR"/>
        </a:p>
      </dgm:t>
    </dgm:pt>
    <dgm:pt modelId="{A21791BD-AD16-4152-9120-BB00CB70E061}" type="sibTrans" cxnId="{8885F0BB-6793-4FA2-ADBD-86147461A6A0}">
      <dgm:prSet/>
      <dgm:spPr/>
      <dgm:t>
        <a:bodyPr/>
        <a:lstStyle/>
        <a:p>
          <a:endParaRPr lang="tr-TR"/>
        </a:p>
      </dgm:t>
    </dgm:pt>
    <dgm:pt modelId="{110AC6ED-D129-4587-9E66-11FA4CA2DE1D}">
      <dgm:prSet phldrT="[Text]"/>
      <dgm:spPr/>
      <dgm:t>
        <a:bodyPr/>
        <a:lstStyle/>
        <a:p>
          <a:r>
            <a:rPr lang="tr-TR" dirty="0"/>
            <a:t>Sosyal Hizmet</a:t>
          </a:r>
        </a:p>
      </dgm:t>
    </dgm:pt>
    <dgm:pt modelId="{AB73CD63-863B-49F6-BEFE-767D170BBDB5}" type="parTrans" cxnId="{97968819-F8C4-486A-A3A2-C9D6799FCAF6}">
      <dgm:prSet/>
      <dgm:spPr/>
      <dgm:t>
        <a:bodyPr/>
        <a:lstStyle/>
        <a:p>
          <a:endParaRPr lang="tr-TR"/>
        </a:p>
      </dgm:t>
    </dgm:pt>
    <dgm:pt modelId="{77277A36-EE4F-47D8-8307-832D25DE5586}" type="sibTrans" cxnId="{97968819-F8C4-486A-A3A2-C9D6799FCAF6}">
      <dgm:prSet/>
      <dgm:spPr/>
      <dgm:t>
        <a:bodyPr/>
        <a:lstStyle/>
        <a:p>
          <a:endParaRPr lang="tr-TR"/>
        </a:p>
      </dgm:t>
    </dgm:pt>
    <dgm:pt modelId="{A7F4B81A-0E5E-48E1-9132-44D6E119C4DD}">
      <dgm:prSet phldrT="[Text]"/>
      <dgm:spPr/>
      <dgm:t>
        <a:bodyPr/>
        <a:lstStyle/>
        <a:p>
          <a:r>
            <a:rPr lang="tr-TR" dirty="0"/>
            <a:t>İktisat (İngilizce)</a:t>
          </a:r>
        </a:p>
      </dgm:t>
    </dgm:pt>
    <dgm:pt modelId="{5512FFF0-1EBB-464B-BD4C-DC04F9EF4B73}" type="parTrans" cxnId="{4D73745D-FC13-4103-93ED-4785BD0C4AFD}">
      <dgm:prSet/>
      <dgm:spPr/>
      <dgm:t>
        <a:bodyPr/>
        <a:lstStyle/>
        <a:p>
          <a:endParaRPr lang="tr-TR"/>
        </a:p>
      </dgm:t>
    </dgm:pt>
    <dgm:pt modelId="{F7D76E65-D9B7-4CA0-AD9E-6D44F80D0918}" type="sibTrans" cxnId="{4D73745D-FC13-4103-93ED-4785BD0C4AFD}">
      <dgm:prSet/>
      <dgm:spPr/>
      <dgm:t>
        <a:bodyPr/>
        <a:lstStyle/>
        <a:p>
          <a:endParaRPr lang="tr-TR"/>
        </a:p>
      </dgm:t>
    </dgm:pt>
    <dgm:pt modelId="{B630877E-A026-4B0A-B504-7DD287922F8F}" type="pres">
      <dgm:prSet presAssocID="{81E53F67-A82C-4153-91CC-DB953EE1ADE8}" presName="linear" presStyleCnt="0">
        <dgm:presLayoutVars>
          <dgm:dir/>
          <dgm:animLvl val="lvl"/>
          <dgm:resizeHandles val="exact"/>
        </dgm:presLayoutVars>
      </dgm:prSet>
      <dgm:spPr/>
      <dgm:t>
        <a:bodyPr/>
        <a:lstStyle/>
        <a:p>
          <a:endParaRPr lang="tr-TR"/>
        </a:p>
      </dgm:t>
    </dgm:pt>
    <dgm:pt modelId="{5823427D-E167-430A-8F6F-D5EBD7E5C331}" type="pres">
      <dgm:prSet presAssocID="{FEADB499-157A-4B3D-B1A6-C79733BBBE86}" presName="parentLin" presStyleCnt="0"/>
      <dgm:spPr/>
    </dgm:pt>
    <dgm:pt modelId="{8EB1E653-0E25-41B0-B0A4-C2D7BC3106C5}" type="pres">
      <dgm:prSet presAssocID="{FEADB499-157A-4B3D-B1A6-C79733BBBE86}" presName="parentLeftMargin" presStyleLbl="node1" presStyleIdx="0" presStyleCnt="2"/>
      <dgm:spPr/>
      <dgm:t>
        <a:bodyPr/>
        <a:lstStyle/>
        <a:p>
          <a:endParaRPr lang="tr-TR"/>
        </a:p>
      </dgm:t>
    </dgm:pt>
    <dgm:pt modelId="{5B899DC4-6C6D-4F62-8361-C81B63696B9F}" type="pres">
      <dgm:prSet presAssocID="{FEADB499-157A-4B3D-B1A6-C79733BBBE86}" presName="parentText" presStyleLbl="node1" presStyleIdx="0" presStyleCnt="2">
        <dgm:presLayoutVars>
          <dgm:chMax val="0"/>
          <dgm:bulletEnabled val="1"/>
        </dgm:presLayoutVars>
      </dgm:prSet>
      <dgm:spPr/>
      <dgm:t>
        <a:bodyPr/>
        <a:lstStyle/>
        <a:p>
          <a:endParaRPr lang="tr-TR"/>
        </a:p>
      </dgm:t>
    </dgm:pt>
    <dgm:pt modelId="{37B7F4E2-25C0-4F54-80BA-F9E9A4589F10}" type="pres">
      <dgm:prSet presAssocID="{FEADB499-157A-4B3D-B1A6-C79733BBBE86}" presName="negativeSpace" presStyleCnt="0"/>
      <dgm:spPr/>
    </dgm:pt>
    <dgm:pt modelId="{766A867A-7466-4AB6-8519-972390FF5887}" type="pres">
      <dgm:prSet presAssocID="{FEADB499-157A-4B3D-B1A6-C79733BBBE86}" presName="childText" presStyleLbl="conFgAcc1" presStyleIdx="0" presStyleCnt="2" custLinFactNeighborX="-710">
        <dgm:presLayoutVars>
          <dgm:bulletEnabled val="1"/>
        </dgm:presLayoutVars>
      </dgm:prSet>
      <dgm:spPr/>
      <dgm:t>
        <a:bodyPr/>
        <a:lstStyle/>
        <a:p>
          <a:endParaRPr lang="tr-TR"/>
        </a:p>
      </dgm:t>
    </dgm:pt>
    <dgm:pt modelId="{BAA40D73-0C01-4C7D-B1A9-601D8C322EEE}" type="pres">
      <dgm:prSet presAssocID="{D81E9281-EB35-4C82-BEDD-9305793CE6D2}" presName="spaceBetweenRectangles" presStyleCnt="0"/>
      <dgm:spPr/>
    </dgm:pt>
    <dgm:pt modelId="{A7924D6B-A4C0-4079-8B4D-CCE4C254E35A}" type="pres">
      <dgm:prSet presAssocID="{C5843BB7-3AB6-4DCA-BA2B-D55383DCC535}" presName="parentLin" presStyleCnt="0"/>
      <dgm:spPr/>
    </dgm:pt>
    <dgm:pt modelId="{2D16D6C1-34D7-4182-A15F-27E35188CE88}" type="pres">
      <dgm:prSet presAssocID="{C5843BB7-3AB6-4DCA-BA2B-D55383DCC535}" presName="parentLeftMargin" presStyleLbl="node1" presStyleIdx="0" presStyleCnt="2"/>
      <dgm:spPr/>
      <dgm:t>
        <a:bodyPr/>
        <a:lstStyle/>
        <a:p>
          <a:endParaRPr lang="tr-TR"/>
        </a:p>
      </dgm:t>
    </dgm:pt>
    <dgm:pt modelId="{88770953-0D09-4C4C-A4C8-FE540DCAC999}" type="pres">
      <dgm:prSet presAssocID="{C5843BB7-3AB6-4DCA-BA2B-D55383DCC535}" presName="parentText" presStyleLbl="node1" presStyleIdx="1" presStyleCnt="2">
        <dgm:presLayoutVars>
          <dgm:chMax val="0"/>
          <dgm:bulletEnabled val="1"/>
        </dgm:presLayoutVars>
      </dgm:prSet>
      <dgm:spPr/>
      <dgm:t>
        <a:bodyPr/>
        <a:lstStyle/>
        <a:p>
          <a:endParaRPr lang="tr-TR"/>
        </a:p>
      </dgm:t>
    </dgm:pt>
    <dgm:pt modelId="{38C3AFA2-9F2C-493F-8740-348921192395}" type="pres">
      <dgm:prSet presAssocID="{C5843BB7-3AB6-4DCA-BA2B-D55383DCC535}" presName="negativeSpace" presStyleCnt="0"/>
      <dgm:spPr/>
    </dgm:pt>
    <dgm:pt modelId="{11B6E6A6-6A89-411E-A453-83E718BCC102}" type="pres">
      <dgm:prSet presAssocID="{C5843BB7-3AB6-4DCA-BA2B-D55383DCC535}" presName="childText" presStyleLbl="conFgAcc1" presStyleIdx="1" presStyleCnt="2" custLinFactNeighborX="-266" custLinFactNeighborY="-5057">
        <dgm:presLayoutVars>
          <dgm:bulletEnabled val="1"/>
        </dgm:presLayoutVars>
      </dgm:prSet>
      <dgm:spPr/>
      <dgm:t>
        <a:bodyPr/>
        <a:lstStyle/>
        <a:p>
          <a:endParaRPr lang="tr-TR"/>
        </a:p>
      </dgm:t>
    </dgm:pt>
  </dgm:ptLst>
  <dgm:cxnLst>
    <dgm:cxn modelId="{26BC37DD-795E-455D-8D46-1EED01BF2012}" type="presOf" srcId="{110AC6ED-D129-4587-9E66-11FA4CA2DE1D}" destId="{766A867A-7466-4AB6-8519-972390FF5887}" srcOrd="0" destOrd="3" presId="urn:microsoft.com/office/officeart/2005/8/layout/list1"/>
    <dgm:cxn modelId="{1576CA91-4F31-468F-8722-1E7AD43B10C4}" type="presOf" srcId="{349EE816-E3D0-499A-A308-20504632AB9D}" destId="{11B6E6A6-6A89-411E-A453-83E718BCC102}" srcOrd="0" destOrd="0" presId="urn:microsoft.com/office/officeart/2005/8/layout/list1"/>
    <dgm:cxn modelId="{925EB1CC-4A0C-4F33-A460-73AF0A16C0D8}" type="presOf" srcId="{6C8D1F77-6D40-4EB2-991B-C8066A635BA1}" destId="{766A867A-7466-4AB6-8519-972390FF5887}" srcOrd="0" destOrd="0" presId="urn:microsoft.com/office/officeart/2005/8/layout/list1"/>
    <dgm:cxn modelId="{01467C98-4750-426E-BE5E-3CEF94EAE477}" type="presOf" srcId="{FEADB499-157A-4B3D-B1A6-C79733BBBE86}" destId="{8EB1E653-0E25-41B0-B0A4-C2D7BC3106C5}" srcOrd="0" destOrd="0" presId="urn:microsoft.com/office/officeart/2005/8/layout/list1"/>
    <dgm:cxn modelId="{97968819-F8C4-486A-A3A2-C9D6799FCAF6}" srcId="{FEADB499-157A-4B3D-B1A6-C79733BBBE86}" destId="{110AC6ED-D129-4587-9E66-11FA4CA2DE1D}" srcOrd="3" destOrd="0" parTransId="{AB73CD63-863B-49F6-BEFE-767D170BBDB5}" sibTransId="{77277A36-EE4F-47D8-8307-832D25DE5586}"/>
    <dgm:cxn modelId="{4D73745D-FC13-4103-93ED-4785BD0C4AFD}" srcId="{C5843BB7-3AB6-4DCA-BA2B-D55383DCC535}" destId="{A7F4B81A-0E5E-48E1-9132-44D6E119C4DD}" srcOrd="1" destOrd="0" parTransId="{5512FFF0-1EBB-464B-BD4C-DC04F9EF4B73}" sibTransId="{F7D76E65-D9B7-4CA0-AD9E-6D44F80D0918}"/>
    <dgm:cxn modelId="{8885F0BB-6793-4FA2-ADBD-86147461A6A0}" srcId="{C5843BB7-3AB6-4DCA-BA2B-D55383DCC535}" destId="{349EE816-E3D0-499A-A308-20504632AB9D}" srcOrd="0" destOrd="0" parTransId="{7954932E-465F-4558-A094-1564EF5ACFBD}" sibTransId="{A21791BD-AD16-4152-9120-BB00CB70E061}"/>
    <dgm:cxn modelId="{E374C6D5-8FCC-4491-BA5D-687F2D944278}" srcId="{81E53F67-A82C-4153-91CC-DB953EE1ADE8}" destId="{FEADB499-157A-4B3D-B1A6-C79733BBBE86}" srcOrd="0" destOrd="0" parTransId="{D7861241-D773-4AD8-BBE8-595EB6E6B1F8}" sibTransId="{D81E9281-EB35-4C82-BEDD-9305793CE6D2}"/>
    <dgm:cxn modelId="{92CB7DC4-B3AD-4777-BB75-978C3D2CC52D}" type="presOf" srcId="{06E6C838-4916-4897-B4F4-3A050969607B}" destId="{766A867A-7466-4AB6-8519-972390FF5887}" srcOrd="0" destOrd="2" presId="urn:microsoft.com/office/officeart/2005/8/layout/list1"/>
    <dgm:cxn modelId="{E48B9680-945C-4596-B26E-F75F86DBC3C0}" type="presOf" srcId="{C5843BB7-3AB6-4DCA-BA2B-D55383DCC535}" destId="{88770953-0D09-4C4C-A4C8-FE540DCAC999}" srcOrd="1" destOrd="0" presId="urn:microsoft.com/office/officeart/2005/8/layout/list1"/>
    <dgm:cxn modelId="{E6E059F3-BE43-4670-867A-D5E9FA9DE72D}" srcId="{FEADB499-157A-4B3D-B1A6-C79733BBBE86}" destId="{99D31259-5B92-4C85-9A8D-ADE49608E1D7}" srcOrd="1" destOrd="0" parTransId="{44F23E33-8347-4E3B-8849-BCD25D41C67D}" sibTransId="{F3FDEA32-86D3-4918-8683-8178FF1AA7BF}"/>
    <dgm:cxn modelId="{E3FF2B30-9F67-425F-AB02-688D093A615A}" srcId="{FEADB499-157A-4B3D-B1A6-C79733BBBE86}" destId="{6C8D1F77-6D40-4EB2-991B-C8066A635BA1}" srcOrd="0" destOrd="0" parTransId="{BE0604BA-4023-43E1-BF51-05481DC14F5C}" sibTransId="{90BCC00A-1DC8-447F-9694-5D08221C7C59}"/>
    <dgm:cxn modelId="{E731A8FB-9860-453B-8DDA-1F9B6484023A}" type="presOf" srcId="{99D31259-5B92-4C85-9A8D-ADE49608E1D7}" destId="{766A867A-7466-4AB6-8519-972390FF5887}" srcOrd="0" destOrd="1" presId="urn:microsoft.com/office/officeart/2005/8/layout/list1"/>
    <dgm:cxn modelId="{A2303FE5-2929-44FE-AB12-96F2B47817A6}" srcId="{81E53F67-A82C-4153-91CC-DB953EE1ADE8}" destId="{C5843BB7-3AB6-4DCA-BA2B-D55383DCC535}" srcOrd="1" destOrd="0" parTransId="{CE594B8D-6981-4712-84DE-1D52E9502067}" sibTransId="{825F5A33-0EB9-4B31-B623-0A0A49A6CD48}"/>
    <dgm:cxn modelId="{8ADB9452-417F-494D-9F56-B035F31773F9}" type="presOf" srcId="{FEADB499-157A-4B3D-B1A6-C79733BBBE86}" destId="{5B899DC4-6C6D-4F62-8361-C81B63696B9F}" srcOrd="1" destOrd="0" presId="urn:microsoft.com/office/officeart/2005/8/layout/list1"/>
    <dgm:cxn modelId="{342A27BA-B269-4263-B66C-ECD3CE0F9F91}" type="presOf" srcId="{81E53F67-A82C-4153-91CC-DB953EE1ADE8}" destId="{B630877E-A026-4B0A-B504-7DD287922F8F}" srcOrd="0" destOrd="0" presId="urn:microsoft.com/office/officeart/2005/8/layout/list1"/>
    <dgm:cxn modelId="{D130D100-763B-48BC-945D-02DC66C4A709}" srcId="{FEADB499-157A-4B3D-B1A6-C79733BBBE86}" destId="{06E6C838-4916-4897-B4F4-3A050969607B}" srcOrd="2" destOrd="0" parTransId="{2009D350-9E46-4700-8348-93B7F78841A3}" sibTransId="{5FF8F3A2-CDA8-4AEF-9329-F489996778C7}"/>
    <dgm:cxn modelId="{C71FB844-452F-4F74-8968-E139E5D699DF}" type="presOf" srcId="{A7F4B81A-0E5E-48E1-9132-44D6E119C4DD}" destId="{11B6E6A6-6A89-411E-A453-83E718BCC102}" srcOrd="0" destOrd="1" presId="urn:microsoft.com/office/officeart/2005/8/layout/list1"/>
    <dgm:cxn modelId="{AE5C7F49-C750-4132-A98A-5CDCA5726F46}" type="presOf" srcId="{C5843BB7-3AB6-4DCA-BA2B-D55383DCC535}" destId="{2D16D6C1-34D7-4182-A15F-27E35188CE88}" srcOrd="0" destOrd="0" presId="urn:microsoft.com/office/officeart/2005/8/layout/list1"/>
    <dgm:cxn modelId="{C53B1D3B-B3EE-437E-9930-0484B463ABB5}" type="presParOf" srcId="{B630877E-A026-4B0A-B504-7DD287922F8F}" destId="{5823427D-E167-430A-8F6F-D5EBD7E5C331}" srcOrd="0" destOrd="0" presId="urn:microsoft.com/office/officeart/2005/8/layout/list1"/>
    <dgm:cxn modelId="{6684FD6E-A4C4-4AF5-87C8-F076366154A7}" type="presParOf" srcId="{5823427D-E167-430A-8F6F-D5EBD7E5C331}" destId="{8EB1E653-0E25-41B0-B0A4-C2D7BC3106C5}" srcOrd="0" destOrd="0" presId="urn:microsoft.com/office/officeart/2005/8/layout/list1"/>
    <dgm:cxn modelId="{85DF8A0B-99BB-480C-A131-B9B787C0E88A}" type="presParOf" srcId="{5823427D-E167-430A-8F6F-D5EBD7E5C331}" destId="{5B899DC4-6C6D-4F62-8361-C81B63696B9F}" srcOrd="1" destOrd="0" presId="urn:microsoft.com/office/officeart/2005/8/layout/list1"/>
    <dgm:cxn modelId="{4B0FB377-C352-44DA-83E8-75D351A63C8B}" type="presParOf" srcId="{B630877E-A026-4B0A-B504-7DD287922F8F}" destId="{37B7F4E2-25C0-4F54-80BA-F9E9A4589F10}" srcOrd="1" destOrd="0" presId="urn:microsoft.com/office/officeart/2005/8/layout/list1"/>
    <dgm:cxn modelId="{AEFEC8F6-4422-4D2B-97F2-CBD68D5D9046}" type="presParOf" srcId="{B630877E-A026-4B0A-B504-7DD287922F8F}" destId="{766A867A-7466-4AB6-8519-972390FF5887}" srcOrd="2" destOrd="0" presId="urn:microsoft.com/office/officeart/2005/8/layout/list1"/>
    <dgm:cxn modelId="{253889E0-AFA6-4E9C-A767-49EF08FD57F1}" type="presParOf" srcId="{B630877E-A026-4B0A-B504-7DD287922F8F}" destId="{BAA40D73-0C01-4C7D-B1A9-601D8C322EEE}" srcOrd="3" destOrd="0" presId="urn:microsoft.com/office/officeart/2005/8/layout/list1"/>
    <dgm:cxn modelId="{86D4E9FB-9B5E-46A5-9BCB-125ADB992FF9}" type="presParOf" srcId="{B630877E-A026-4B0A-B504-7DD287922F8F}" destId="{A7924D6B-A4C0-4079-8B4D-CCE4C254E35A}" srcOrd="4" destOrd="0" presId="urn:microsoft.com/office/officeart/2005/8/layout/list1"/>
    <dgm:cxn modelId="{78D4A807-13F0-4258-A1B3-074603A1402F}" type="presParOf" srcId="{A7924D6B-A4C0-4079-8B4D-CCE4C254E35A}" destId="{2D16D6C1-34D7-4182-A15F-27E35188CE88}" srcOrd="0" destOrd="0" presId="urn:microsoft.com/office/officeart/2005/8/layout/list1"/>
    <dgm:cxn modelId="{E87AC154-96BE-48C3-8A32-C4AC5D073E26}" type="presParOf" srcId="{A7924D6B-A4C0-4079-8B4D-CCE4C254E35A}" destId="{88770953-0D09-4C4C-A4C8-FE540DCAC999}" srcOrd="1" destOrd="0" presId="urn:microsoft.com/office/officeart/2005/8/layout/list1"/>
    <dgm:cxn modelId="{6DBE6633-EC02-4240-B548-819B56D564D7}" type="presParOf" srcId="{B630877E-A026-4B0A-B504-7DD287922F8F}" destId="{38C3AFA2-9F2C-493F-8740-348921192395}" srcOrd="5" destOrd="0" presId="urn:microsoft.com/office/officeart/2005/8/layout/list1"/>
    <dgm:cxn modelId="{9AB3F520-277B-4752-8A3A-66630D053ECF}" type="presParOf" srcId="{B630877E-A026-4B0A-B504-7DD287922F8F}" destId="{11B6E6A6-6A89-411E-A453-83E718BCC10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53F67-A82C-4153-91CC-DB953EE1ADE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tr-TR"/>
        </a:p>
      </dgm:t>
    </dgm:pt>
    <dgm:pt modelId="{FEADB499-157A-4B3D-B1A6-C79733BBBE86}">
      <dgm:prSet phldrT="[Text]"/>
      <dgm:spPr/>
      <dgm:t>
        <a:bodyPr/>
        <a:lstStyle/>
        <a:p>
          <a:r>
            <a:rPr lang="tr-TR" dirty="0"/>
            <a:t>Yüksek Lisans</a:t>
          </a:r>
        </a:p>
      </dgm:t>
    </dgm:pt>
    <dgm:pt modelId="{D7861241-D773-4AD8-BBE8-595EB6E6B1F8}" type="parTrans" cxnId="{E374C6D5-8FCC-4491-BA5D-687F2D944278}">
      <dgm:prSet/>
      <dgm:spPr/>
      <dgm:t>
        <a:bodyPr/>
        <a:lstStyle/>
        <a:p>
          <a:endParaRPr lang="tr-TR"/>
        </a:p>
      </dgm:t>
    </dgm:pt>
    <dgm:pt modelId="{D81E9281-EB35-4C82-BEDD-9305793CE6D2}" type="sibTrans" cxnId="{E374C6D5-8FCC-4491-BA5D-687F2D944278}">
      <dgm:prSet/>
      <dgm:spPr/>
      <dgm:t>
        <a:bodyPr/>
        <a:lstStyle/>
        <a:p>
          <a:endParaRPr lang="tr-TR"/>
        </a:p>
      </dgm:t>
    </dgm:pt>
    <dgm:pt modelId="{6C8D1F77-6D40-4EB2-991B-C8066A635BA1}">
      <dgm:prSet phldrT="[Text]"/>
      <dgm:spPr/>
      <dgm:t>
        <a:bodyPr/>
        <a:lstStyle/>
        <a:p>
          <a:r>
            <a:rPr lang="tr-TR" dirty="0"/>
            <a:t>Bölgesel Kalkınma Anabilim Dalı</a:t>
          </a:r>
        </a:p>
      </dgm:t>
    </dgm:pt>
    <dgm:pt modelId="{BE0604BA-4023-43E1-BF51-05481DC14F5C}" type="parTrans" cxnId="{E3FF2B30-9F67-425F-AB02-688D093A615A}">
      <dgm:prSet/>
      <dgm:spPr/>
      <dgm:t>
        <a:bodyPr/>
        <a:lstStyle/>
        <a:p>
          <a:endParaRPr lang="tr-TR"/>
        </a:p>
      </dgm:t>
    </dgm:pt>
    <dgm:pt modelId="{90BCC00A-1DC8-447F-9694-5D08221C7C59}" type="sibTrans" cxnId="{E3FF2B30-9F67-425F-AB02-688D093A615A}">
      <dgm:prSet/>
      <dgm:spPr/>
      <dgm:t>
        <a:bodyPr/>
        <a:lstStyle/>
        <a:p>
          <a:endParaRPr lang="tr-TR"/>
        </a:p>
      </dgm:t>
    </dgm:pt>
    <dgm:pt modelId="{C5843BB7-3AB6-4DCA-BA2B-D55383DCC535}">
      <dgm:prSet phldrT="[Text]"/>
      <dgm:spPr/>
      <dgm:t>
        <a:bodyPr/>
        <a:lstStyle/>
        <a:p>
          <a:r>
            <a:rPr lang="tr-TR" dirty="0"/>
            <a:t>Doktora</a:t>
          </a:r>
        </a:p>
      </dgm:t>
    </dgm:pt>
    <dgm:pt modelId="{CE594B8D-6981-4712-84DE-1D52E9502067}" type="parTrans" cxnId="{A2303FE5-2929-44FE-AB12-96F2B47817A6}">
      <dgm:prSet/>
      <dgm:spPr/>
      <dgm:t>
        <a:bodyPr/>
        <a:lstStyle/>
        <a:p>
          <a:endParaRPr lang="tr-TR"/>
        </a:p>
      </dgm:t>
    </dgm:pt>
    <dgm:pt modelId="{825F5A33-0EB9-4B31-B623-0A0A49A6CD48}" type="sibTrans" cxnId="{A2303FE5-2929-44FE-AB12-96F2B47817A6}">
      <dgm:prSet/>
      <dgm:spPr/>
      <dgm:t>
        <a:bodyPr/>
        <a:lstStyle/>
        <a:p>
          <a:endParaRPr lang="tr-TR"/>
        </a:p>
      </dgm:t>
    </dgm:pt>
    <dgm:pt modelId="{349EE816-E3D0-499A-A308-20504632AB9D}">
      <dgm:prSet phldrT="[Text]"/>
      <dgm:spPr/>
      <dgm:t>
        <a:bodyPr/>
        <a:lstStyle/>
        <a:p>
          <a:r>
            <a:rPr lang="tr-TR" dirty="0"/>
            <a:t>İktisat Anabilim Dalı</a:t>
          </a:r>
        </a:p>
      </dgm:t>
    </dgm:pt>
    <dgm:pt modelId="{7954932E-465F-4558-A094-1564EF5ACFBD}" type="parTrans" cxnId="{8885F0BB-6793-4FA2-ADBD-86147461A6A0}">
      <dgm:prSet/>
      <dgm:spPr/>
      <dgm:t>
        <a:bodyPr/>
        <a:lstStyle/>
        <a:p>
          <a:endParaRPr lang="tr-TR"/>
        </a:p>
      </dgm:t>
    </dgm:pt>
    <dgm:pt modelId="{A21791BD-AD16-4152-9120-BB00CB70E061}" type="sibTrans" cxnId="{8885F0BB-6793-4FA2-ADBD-86147461A6A0}">
      <dgm:prSet/>
      <dgm:spPr/>
      <dgm:t>
        <a:bodyPr/>
        <a:lstStyle/>
        <a:p>
          <a:endParaRPr lang="tr-TR"/>
        </a:p>
      </dgm:t>
    </dgm:pt>
    <dgm:pt modelId="{F3DF138C-13A3-4953-9002-F4325CD281E6}">
      <dgm:prSet phldrT="[Text]"/>
      <dgm:spPr/>
      <dgm:t>
        <a:bodyPr/>
        <a:lstStyle/>
        <a:p>
          <a:r>
            <a:rPr lang="tr-TR" dirty="0"/>
            <a:t>İşletme Anabilim Dalı</a:t>
          </a:r>
        </a:p>
      </dgm:t>
    </dgm:pt>
    <dgm:pt modelId="{CFB20855-71D7-4372-84A7-606CEFF1E805}" type="parTrans" cxnId="{0B16ADBA-98BF-4325-B2B5-CB92AE38303E}">
      <dgm:prSet/>
      <dgm:spPr/>
      <dgm:t>
        <a:bodyPr/>
        <a:lstStyle/>
        <a:p>
          <a:endParaRPr lang="tr-TR"/>
        </a:p>
      </dgm:t>
    </dgm:pt>
    <dgm:pt modelId="{2C1D8A7F-EAA1-40F6-849A-5671E0B9CBB6}" type="sibTrans" cxnId="{0B16ADBA-98BF-4325-B2B5-CB92AE38303E}">
      <dgm:prSet/>
      <dgm:spPr/>
      <dgm:t>
        <a:bodyPr/>
        <a:lstStyle/>
        <a:p>
          <a:endParaRPr lang="tr-TR"/>
        </a:p>
      </dgm:t>
    </dgm:pt>
    <dgm:pt modelId="{954C10B4-5426-4A40-A118-836BD034B4AD}">
      <dgm:prSet phldrT="[Text]"/>
      <dgm:spPr/>
      <dgm:t>
        <a:bodyPr/>
        <a:lstStyle/>
        <a:p>
          <a:r>
            <a:rPr lang="tr-TR" dirty="0"/>
            <a:t>Maliye Anabilim </a:t>
          </a:r>
          <a:r>
            <a:rPr lang="tr-TR" dirty="0" smtClean="0"/>
            <a:t>Dalı</a:t>
          </a:r>
          <a:endParaRPr lang="tr-TR" dirty="0"/>
        </a:p>
      </dgm:t>
    </dgm:pt>
    <dgm:pt modelId="{9658340E-071A-4E7B-9442-59CFD2B0BA90}" type="parTrans" cxnId="{9D45632E-D946-4BCB-BFFA-60891C1306B3}">
      <dgm:prSet/>
      <dgm:spPr/>
      <dgm:t>
        <a:bodyPr/>
        <a:lstStyle/>
        <a:p>
          <a:endParaRPr lang="tr-TR"/>
        </a:p>
      </dgm:t>
    </dgm:pt>
    <dgm:pt modelId="{70D0CA19-4C13-45A8-80AC-A01E78E88ED7}" type="sibTrans" cxnId="{9D45632E-D946-4BCB-BFFA-60891C1306B3}">
      <dgm:prSet/>
      <dgm:spPr/>
      <dgm:t>
        <a:bodyPr/>
        <a:lstStyle/>
        <a:p>
          <a:endParaRPr lang="tr-TR"/>
        </a:p>
      </dgm:t>
    </dgm:pt>
    <dgm:pt modelId="{CD63C306-D303-4E24-ADB9-FA247D311FCD}">
      <dgm:prSet phldrT="[Text]"/>
      <dgm:spPr/>
      <dgm:t>
        <a:bodyPr/>
        <a:lstStyle/>
        <a:p>
          <a:r>
            <a:rPr lang="tr-TR" dirty="0" smtClean="0"/>
            <a:t>Siyaset Bilimi ve Kamu Yönetimi Anabilim </a:t>
          </a:r>
          <a:r>
            <a:rPr lang="tr-TR" dirty="0" smtClean="0"/>
            <a:t>Dalı (Yeni Açıldı)</a:t>
          </a:r>
          <a:endParaRPr lang="tr-TR" dirty="0"/>
        </a:p>
      </dgm:t>
    </dgm:pt>
    <dgm:pt modelId="{2328F7AF-B910-42F0-BDF7-B7EE80ECBE71}" type="parTrans" cxnId="{F7842BDF-0ACA-4613-A2F9-7D94607E9618}">
      <dgm:prSet/>
      <dgm:spPr/>
      <dgm:t>
        <a:bodyPr/>
        <a:lstStyle/>
        <a:p>
          <a:endParaRPr lang="tr-TR"/>
        </a:p>
      </dgm:t>
    </dgm:pt>
    <dgm:pt modelId="{A4AB8E52-D0A1-4FDD-BAFF-DEB7B2172F38}" type="sibTrans" cxnId="{F7842BDF-0ACA-4613-A2F9-7D94607E9618}">
      <dgm:prSet/>
      <dgm:spPr/>
      <dgm:t>
        <a:bodyPr/>
        <a:lstStyle/>
        <a:p>
          <a:endParaRPr lang="tr-TR"/>
        </a:p>
      </dgm:t>
    </dgm:pt>
    <dgm:pt modelId="{B630877E-A026-4B0A-B504-7DD287922F8F}" type="pres">
      <dgm:prSet presAssocID="{81E53F67-A82C-4153-91CC-DB953EE1ADE8}" presName="linear" presStyleCnt="0">
        <dgm:presLayoutVars>
          <dgm:dir/>
          <dgm:animLvl val="lvl"/>
          <dgm:resizeHandles val="exact"/>
        </dgm:presLayoutVars>
      </dgm:prSet>
      <dgm:spPr/>
      <dgm:t>
        <a:bodyPr/>
        <a:lstStyle/>
        <a:p>
          <a:endParaRPr lang="tr-TR"/>
        </a:p>
      </dgm:t>
    </dgm:pt>
    <dgm:pt modelId="{5823427D-E167-430A-8F6F-D5EBD7E5C331}" type="pres">
      <dgm:prSet presAssocID="{FEADB499-157A-4B3D-B1A6-C79733BBBE86}" presName="parentLin" presStyleCnt="0"/>
      <dgm:spPr/>
    </dgm:pt>
    <dgm:pt modelId="{8EB1E653-0E25-41B0-B0A4-C2D7BC3106C5}" type="pres">
      <dgm:prSet presAssocID="{FEADB499-157A-4B3D-B1A6-C79733BBBE86}" presName="parentLeftMargin" presStyleLbl="node1" presStyleIdx="0" presStyleCnt="2"/>
      <dgm:spPr/>
      <dgm:t>
        <a:bodyPr/>
        <a:lstStyle/>
        <a:p>
          <a:endParaRPr lang="tr-TR"/>
        </a:p>
      </dgm:t>
    </dgm:pt>
    <dgm:pt modelId="{5B899DC4-6C6D-4F62-8361-C81B63696B9F}" type="pres">
      <dgm:prSet presAssocID="{FEADB499-157A-4B3D-B1A6-C79733BBBE86}" presName="parentText" presStyleLbl="node1" presStyleIdx="0" presStyleCnt="2">
        <dgm:presLayoutVars>
          <dgm:chMax val="0"/>
          <dgm:bulletEnabled val="1"/>
        </dgm:presLayoutVars>
      </dgm:prSet>
      <dgm:spPr/>
      <dgm:t>
        <a:bodyPr/>
        <a:lstStyle/>
        <a:p>
          <a:endParaRPr lang="tr-TR"/>
        </a:p>
      </dgm:t>
    </dgm:pt>
    <dgm:pt modelId="{37B7F4E2-25C0-4F54-80BA-F9E9A4589F10}" type="pres">
      <dgm:prSet presAssocID="{FEADB499-157A-4B3D-B1A6-C79733BBBE86}" presName="negativeSpace" presStyleCnt="0"/>
      <dgm:spPr/>
    </dgm:pt>
    <dgm:pt modelId="{766A867A-7466-4AB6-8519-972390FF5887}" type="pres">
      <dgm:prSet presAssocID="{FEADB499-157A-4B3D-B1A6-C79733BBBE86}" presName="childText" presStyleLbl="conFgAcc1" presStyleIdx="0" presStyleCnt="2" custLinFactNeighborX="266" custLinFactNeighborY="-20328">
        <dgm:presLayoutVars>
          <dgm:bulletEnabled val="1"/>
        </dgm:presLayoutVars>
      </dgm:prSet>
      <dgm:spPr/>
      <dgm:t>
        <a:bodyPr/>
        <a:lstStyle/>
        <a:p>
          <a:endParaRPr lang="tr-TR"/>
        </a:p>
      </dgm:t>
    </dgm:pt>
    <dgm:pt modelId="{BAA40D73-0C01-4C7D-B1A9-601D8C322EEE}" type="pres">
      <dgm:prSet presAssocID="{D81E9281-EB35-4C82-BEDD-9305793CE6D2}" presName="spaceBetweenRectangles" presStyleCnt="0"/>
      <dgm:spPr/>
    </dgm:pt>
    <dgm:pt modelId="{A7924D6B-A4C0-4079-8B4D-CCE4C254E35A}" type="pres">
      <dgm:prSet presAssocID="{C5843BB7-3AB6-4DCA-BA2B-D55383DCC535}" presName="parentLin" presStyleCnt="0"/>
      <dgm:spPr/>
    </dgm:pt>
    <dgm:pt modelId="{2D16D6C1-34D7-4182-A15F-27E35188CE88}" type="pres">
      <dgm:prSet presAssocID="{C5843BB7-3AB6-4DCA-BA2B-D55383DCC535}" presName="parentLeftMargin" presStyleLbl="node1" presStyleIdx="0" presStyleCnt="2"/>
      <dgm:spPr/>
      <dgm:t>
        <a:bodyPr/>
        <a:lstStyle/>
        <a:p>
          <a:endParaRPr lang="tr-TR"/>
        </a:p>
      </dgm:t>
    </dgm:pt>
    <dgm:pt modelId="{88770953-0D09-4C4C-A4C8-FE540DCAC999}" type="pres">
      <dgm:prSet presAssocID="{C5843BB7-3AB6-4DCA-BA2B-D55383DCC535}" presName="parentText" presStyleLbl="node1" presStyleIdx="1" presStyleCnt="2">
        <dgm:presLayoutVars>
          <dgm:chMax val="0"/>
          <dgm:bulletEnabled val="1"/>
        </dgm:presLayoutVars>
      </dgm:prSet>
      <dgm:spPr/>
      <dgm:t>
        <a:bodyPr/>
        <a:lstStyle/>
        <a:p>
          <a:endParaRPr lang="tr-TR"/>
        </a:p>
      </dgm:t>
    </dgm:pt>
    <dgm:pt modelId="{38C3AFA2-9F2C-493F-8740-348921192395}" type="pres">
      <dgm:prSet presAssocID="{C5843BB7-3AB6-4DCA-BA2B-D55383DCC535}" presName="negativeSpace" presStyleCnt="0"/>
      <dgm:spPr/>
    </dgm:pt>
    <dgm:pt modelId="{11B6E6A6-6A89-411E-A453-83E718BCC102}" type="pres">
      <dgm:prSet presAssocID="{C5843BB7-3AB6-4DCA-BA2B-D55383DCC535}" presName="childText" presStyleLbl="conFgAcc1" presStyleIdx="1" presStyleCnt="2" custLinFactNeighborX="-355" custLinFactNeighborY="-4683">
        <dgm:presLayoutVars>
          <dgm:bulletEnabled val="1"/>
        </dgm:presLayoutVars>
      </dgm:prSet>
      <dgm:spPr/>
      <dgm:t>
        <a:bodyPr/>
        <a:lstStyle/>
        <a:p>
          <a:endParaRPr lang="tr-TR"/>
        </a:p>
      </dgm:t>
    </dgm:pt>
  </dgm:ptLst>
  <dgm:cxnLst>
    <dgm:cxn modelId="{1576CA91-4F31-468F-8722-1E7AD43B10C4}" type="presOf" srcId="{349EE816-E3D0-499A-A308-20504632AB9D}" destId="{11B6E6A6-6A89-411E-A453-83E718BCC102}" srcOrd="0" destOrd="0" presId="urn:microsoft.com/office/officeart/2005/8/layout/list1"/>
    <dgm:cxn modelId="{925EB1CC-4A0C-4F33-A460-73AF0A16C0D8}" type="presOf" srcId="{6C8D1F77-6D40-4EB2-991B-C8066A635BA1}" destId="{766A867A-7466-4AB6-8519-972390FF5887}" srcOrd="0" destOrd="0" presId="urn:microsoft.com/office/officeart/2005/8/layout/list1"/>
    <dgm:cxn modelId="{01467C98-4750-426E-BE5E-3CEF94EAE477}" type="presOf" srcId="{FEADB499-157A-4B3D-B1A6-C79733BBBE86}" destId="{8EB1E653-0E25-41B0-B0A4-C2D7BC3106C5}" srcOrd="0" destOrd="0" presId="urn:microsoft.com/office/officeart/2005/8/layout/list1"/>
    <dgm:cxn modelId="{A805A94C-947C-47A7-88BC-1AACCAFB35FD}" type="presOf" srcId="{954C10B4-5426-4A40-A118-836BD034B4AD}" destId="{766A867A-7466-4AB6-8519-972390FF5887}" srcOrd="0" destOrd="2" presId="urn:microsoft.com/office/officeart/2005/8/layout/list1"/>
    <dgm:cxn modelId="{8885F0BB-6793-4FA2-ADBD-86147461A6A0}" srcId="{C5843BB7-3AB6-4DCA-BA2B-D55383DCC535}" destId="{349EE816-E3D0-499A-A308-20504632AB9D}" srcOrd="0" destOrd="0" parTransId="{7954932E-465F-4558-A094-1564EF5ACFBD}" sibTransId="{A21791BD-AD16-4152-9120-BB00CB70E061}"/>
    <dgm:cxn modelId="{0B16ADBA-98BF-4325-B2B5-CB92AE38303E}" srcId="{FEADB499-157A-4B3D-B1A6-C79733BBBE86}" destId="{F3DF138C-13A3-4953-9002-F4325CD281E6}" srcOrd="1" destOrd="0" parTransId="{CFB20855-71D7-4372-84A7-606CEFF1E805}" sibTransId="{2C1D8A7F-EAA1-40F6-849A-5671E0B9CBB6}"/>
    <dgm:cxn modelId="{E374C6D5-8FCC-4491-BA5D-687F2D944278}" srcId="{81E53F67-A82C-4153-91CC-DB953EE1ADE8}" destId="{FEADB499-157A-4B3D-B1A6-C79733BBBE86}" srcOrd="0" destOrd="0" parTransId="{D7861241-D773-4AD8-BBE8-595EB6E6B1F8}" sibTransId="{D81E9281-EB35-4C82-BEDD-9305793CE6D2}"/>
    <dgm:cxn modelId="{F7842BDF-0ACA-4613-A2F9-7D94607E9618}" srcId="{FEADB499-157A-4B3D-B1A6-C79733BBBE86}" destId="{CD63C306-D303-4E24-ADB9-FA247D311FCD}" srcOrd="3" destOrd="0" parTransId="{2328F7AF-B910-42F0-BDF7-B7EE80ECBE71}" sibTransId="{A4AB8E52-D0A1-4FDD-BAFF-DEB7B2172F38}"/>
    <dgm:cxn modelId="{E48B9680-945C-4596-B26E-F75F86DBC3C0}" type="presOf" srcId="{C5843BB7-3AB6-4DCA-BA2B-D55383DCC535}" destId="{88770953-0D09-4C4C-A4C8-FE540DCAC999}" srcOrd="1" destOrd="0" presId="urn:microsoft.com/office/officeart/2005/8/layout/list1"/>
    <dgm:cxn modelId="{E3FF2B30-9F67-425F-AB02-688D093A615A}" srcId="{FEADB499-157A-4B3D-B1A6-C79733BBBE86}" destId="{6C8D1F77-6D40-4EB2-991B-C8066A635BA1}" srcOrd="0" destOrd="0" parTransId="{BE0604BA-4023-43E1-BF51-05481DC14F5C}" sibTransId="{90BCC00A-1DC8-447F-9694-5D08221C7C59}"/>
    <dgm:cxn modelId="{9D45632E-D946-4BCB-BFFA-60891C1306B3}" srcId="{FEADB499-157A-4B3D-B1A6-C79733BBBE86}" destId="{954C10B4-5426-4A40-A118-836BD034B4AD}" srcOrd="2" destOrd="0" parTransId="{9658340E-071A-4E7B-9442-59CFD2B0BA90}" sibTransId="{70D0CA19-4C13-45A8-80AC-A01E78E88ED7}"/>
    <dgm:cxn modelId="{43D6430F-59E8-43AA-ADA7-A17333924313}" type="presOf" srcId="{F3DF138C-13A3-4953-9002-F4325CD281E6}" destId="{766A867A-7466-4AB6-8519-972390FF5887}" srcOrd="0" destOrd="1" presId="urn:microsoft.com/office/officeart/2005/8/layout/list1"/>
    <dgm:cxn modelId="{A2303FE5-2929-44FE-AB12-96F2B47817A6}" srcId="{81E53F67-A82C-4153-91CC-DB953EE1ADE8}" destId="{C5843BB7-3AB6-4DCA-BA2B-D55383DCC535}" srcOrd="1" destOrd="0" parTransId="{CE594B8D-6981-4712-84DE-1D52E9502067}" sibTransId="{825F5A33-0EB9-4B31-B623-0A0A49A6CD48}"/>
    <dgm:cxn modelId="{8ADB9452-417F-494D-9F56-B035F31773F9}" type="presOf" srcId="{FEADB499-157A-4B3D-B1A6-C79733BBBE86}" destId="{5B899DC4-6C6D-4F62-8361-C81B63696B9F}" srcOrd="1" destOrd="0" presId="urn:microsoft.com/office/officeart/2005/8/layout/list1"/>
    <dgm:cxn modelId="{342A27BA-B269-4263-B66C-ECD3CE0F9F91}" type="presOf" srcId="{81E53F67-A82C-4153-91CC-DB953EE1ADE8}" destId="{B630877E-A026-4B0A-B504-7DD287922F8F}" srcOrd="0" destOrd="0" presId="urn:microsoft.com/office/officeart/2005/8/layout/list1"/>
    <dgm:cxn modelId="{FCAB8B34-4567-4FE4-8DAF-9DCEB2D2B730}" type="presOf" srcId="{CD63C306-D303-4E24-ADB9-FA247D311FCD}" destId="{766A867A-7466-4AB6-8519-972390FF5887}" srcOrd="0" destOrd="3" presId="urn:microsoft.com/office/officeart/2005/8/layout/list1"/>
    <dgm:cxn modelId="{AE5C7F49-C750-4132-A98A-5CDCA5726F46}" type="presOf" srcId="{C5843BB7-3AB6-4DCA-BA2B-D55383DCC535}" destId="{2D16D6C1-34D7-4182-A15F-27E35188CE88}" srcOrd="0" destOrd="0" presId="urn:microsoft.com/office/officeart/2005/8/layout/list1"/>
    <dgm:cxn modelId="{C53B1D3B-B3EE-437E-9930-0484B463ABB5}" type="presParOf" srcId="{B630877E-A026-4B0A-B504-7DD287922F8F}" destId="{5823427D-E167-430A-8F6F-D5EBD7E5C331}" srcOrd="0" destOrd="0" presId="urn:microsoft.com/office/officeart/2005/8/layout/list1"/>
    <dgm:cxn modelId="{6684FD6E-A4C4-4AF5-87C8-F076366154A7}" type="presParOf" srcId="{5823427D-E167-430A-8F6F-D5EBD7E5C331}" destId="{8EB1E653-0E25-41B0-B0A4-C2D7BC3106C5}" srcOrd="0" destOrd="0" presId="urn:microsoft.com/office/officeart/2005/8/layout/list1"/>
    <dgm:cxn modelId="{85DF8A0B-99BB-480C-A131-B9B787C0E88A}" type="presParOf" srcId="{5823427D-E167-430A-8F6F-D5EBD7E5C331}" destId="{5B899DC4-6C6D-4F62-8361-C81B63696B9F}" srcOrd="1" destOrd="0" presId="urn:microsoft.com/office/officeart/2005/8/layout/list1"/>
    <dgm:cxn modelId="{4B0FB377-C352-44DA-83E8-75D351A63C8B}" type="presParOf" srcId="{B630877E-A026-4B0A-B504-7DD287922F8F}" destId="{37B7F4E2-25C0-4F54-80BA-F9E9A4589F10}" srcOrd="1" destOrd="0" presId="urn:microsoft.com/office/officeart/2005/8/layout/list1"/>
    <dgm:cxn modelId="{AEFEC8F6-4422-4D2B-97F2-CBD68D5D9046}" type="presParOf" srcId="{B630877E-A026-4B0A-B504-7DD287922F8F}" destId="{766A867A-7466-4AB6-8519-972390FF5887}" srcOrd="2" destOrd="0" presId="urn:microsoft.com/office/officeart/2005/8/layout/list1"/>
    <dgm:cxn modelId="{253889E0-AFA6-4E9C-A767-49EF08FD57F1}" type="presParOf" srcId="{B630877E-A026-4B0A-B504-7DD287922F8F}" destId="{BAA40D73-0C01-4C7D-B1A9-601D8C322EEE}" srcOrd="3" destOrd="0" presId="urn:microsoft.com/office/officeart/2005/8/layout/list1"/>
    <dgm:cxn modelId="{86D4E9FB-9B5E-46A5-9BCB-125ADB992FF9}" type="presParOf" srcId="{B630877E-A026-4B0A-B504-7DD287922F8F}" destId="{A7924D6B-A4C0-4079-8B4D-CCE4C254E35A}" srcOrd="4" destOrd="0" presId="urn:microsoft.com/office/officeart/2005/8/layout/list1"/>
    <dgm:cxn modelId="{78D4A807-13F0-4258-A1B3-074603A1402F}" type="presParOf" srcId="{A7924D6B-A4C0-4079-8B4D-CCE4C254E35A}" destId="{2D16D6C1-34D7-4182-A15F-27E35188CE88}" srcOrd="0" destOrd="0" presId="urn:microsoft.com/office/officeart/2005/8/layout/list1"/>
    <dgm:cxn modelId="{E87AC154-96BE-48C3-8A32-C4AC5D073E26}" type="presParOf" srcId="{A7924D6B-A4C0-4079-8B4D-CCE4C254E35A}" destId="{88770953-0D09-4C4C-A4C8-FE540DCAC999}" srcOrd="1" destOrd="0" presId="urn:microsoft.com/office/officeart/2005/8/layout/list1"/>
    <dgm:cxn modelId="{6DBE6633-EC02-4240-B548-819B56D564D7}" type="presParOf" srcId="{B630877E-A026-4B0A-B504-7DD287922F8F}" destId="{38C3AFA2-9F2C-493F-8740-348921192395}" srcOrd="5" destOrd="0" presId="urn:microsoft.com/office/officeart/2005/8/layout/list1"/>
    <dgm:cxn modelId="{9AB3F520-277B-4752-8A3A-66630D053ECF}" type="presParOf" srcId="{B630877E-A026-4B0A-B504-7DD287922F8F}" destId="{11B6E6A6-6A89-411E-A453-83E718BCC10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51970C-5996-4B6D-9A6A-6ECE1F05B8C1}"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tr-TR"/>
        </a:p>
      </dgm:t>
    </dgm:pt>
    <dgm:pt modelId="{75B4E295-9D45-4DEB-9715-F36F2D0F2ADA}">
      <dgm:prSet phldrT="[Text]"/>
      <dgm:spPr/>
      <dgm:t>
        <a:bodyPr/>
        <a:lstStyle/>
        <a:p>
          <a:r>
            <a:rPr lang="tr-TR" b="1" dirty="0" smtClean="0">
              <a:solidFill>
                <a:schemeClr val="tx1"/>
              </a:solidFill>
            </a:rPr>
            <a:t>İrfan ERTEKİN</a:t>
          </a:r>
          <a:endParaRPr lang="tr-TR" b="1" dirty="0">
            <a:solidFill>
              <a:schemeClr val="tx1"/>
            </a:solidFill>
          </a:endParaRPr>
        </a:p>
        <a:p>
          <a:r>
            <a:rPr lang="tr-TR" b="1" dirty="0">
              <a:solidFill>
                <a:schemeClr val="tx1"/>
              </a:solidFill>
            </a:rPr>
            <a:t>Profesör</a:t>
          </a:r>
        </a:p>
        <a:p>
          <a:r>
            <a:rPr lang="tr-TR" b="1" dirty="0" smtClean="0">
              <a:solidFill>
                <a:schemeClr val="tx1"/>
              </a:solidFill>
            </a:rPr>
            <a:t>İşletme </a:t>
          </a:r>
          <a:r>
            <a:rPr lang="tr-TR" b="1" dirty="0">
              <a:solidFill>
                <a:schemeClr val="tx1"/>
              </a:solidFill>
            </a:rPr>
            <a:t>Bölümü</a:t>
          </a:r>
        </a:p>
      </dgm:t>
    </dgm:pt>
    <dgm:pt modelId="{3B674590-5F9F-4232-B03E-BC4F078C58CA}" type="sibTrans" cxnId="{B0EFE314-ACE1-4895-AADC-9DD361722B66}">
      <dgm:prSet/>
      <dgm:spPr/>
      <dgm:t>
        <a:bodyPr/>
        <a:lstStyle/>
        <a:p>
          <a:endParaRPr lang="tr-TR"/>
        </a:p>
      </dgm:t>
    </dgm:pt>
    <dgm:pt modelId="{9FAB7F3C-89A4-4A86-A6E8-7FB6CAD19881}" type="parTrans" cxnId="{B0EFE314-ACE1-4895-AADC-9DD361722B66}">
      <dgm:prSet/>
      <dgm:spPr/>
      <dgm:t>
        <a:bodyPr/>
        <a:lstStyle/>
        <a:p>
          <a:endParaRPr lang="tr-TR"/>
        </a:p>
      </dgm:t>
    </dgm:pt>
    <dgm:pt modelId="{597BC53E-B62C-48D8-9926-3DA5C1B2E21F}">
      <dgm:prSet phldrT="[Text]"/>
      <dgm:spPr/>
      <dgm:t>
        <a:bodyPr/>
        <a:lstStyle/>
        <a:p>
          <a:r>
            <a:rPr lang="tr-TR" b="1" dirty="0" smtClean="0">
              <a:solidFill>
                <a:schemeClr val="tx1"/>
              </a:solidFill>
            </a:rPr>
            <a:t>Tuncer GÖVDELİ</a:t>
          </a:r>
        </a:p>
        <a:p>
          <a:r>
            <a:rPr lang="tr-TR" b="1" dirty="0" smtClean="0">
              <a:solidFill>
                <a:schemeClr val="tx1"/>
              </a:solidFill>
            </a:rPr>
            <a:t>Profesör</a:t>
          </a:r>
        </a:p>
        <a:p>
          <a:r>
            <a:rPr lang="tr-TR" b="1" dirty="0" smtClean="0">
              <a:solidFill>
                <a:schemeClr val="tx1"/>
              </a:solidFill>
            </a:rPr>
            <a:t>Maliye Bölümü</a:t>
          </a:r>
          <a:endParaRPr lang="tr-TR" b="1" dirty="0">
            <a:solidFill>
              <a:schemeClr val="tx1"/>
            </a:solidFill>
          </a:endParaRPr>
        </a:p>
      </dgm:t>
    </dgm:pt>
    <dgm:pt modelId="{5DFE2AC5-B7A1-4F48-AD9F-73EC2ED42CB8}" type="sibTrans" cxnId="{E528A874-2F97-491F-9227-AB0168154ECD}">
      <dgm:prSet/>
      <dgm:spPr/>
      <dgm:t>
        <a:bodyPr/>
        <a:lstStyle/>
        <a:p>
          <a:endParaRPr lang="tr-TR"/>
        </a:p>
      </dgm:t>
    </dgm:pt>
    <dgm:pt modelId="{95978A7C-117C-4C45-A6BC-DB0BD3D8784D}" type="parTrans" cxnId="{E528A874-2F97-491F-9227-AB0168154ECD}">
      <dgm:prSet/>
      <dgm:spPr/>
      <dgm:t>
        <a:bodyPr/>
        <a:lstStyle/>
        <a:p>
          <a:endParaRPr lang="tr-TR"/>
        </a:p>
      </dgm:t>
    </dgm:pt>
    <dgm:pt modelId="{96C14D2D-F11F-45D7-98EB-1D4CB6D0F5A5}" type="pres">
      <dgm:prSet presAssocID="{2151970C-5996-4B6D-9A6A-6ECE1F05B8C1}" presName="Name0" presStyleCnt="0">
        <dgm:presLayoutVars>
          <dgm:dir/>
          <dgm:resizeHandles val="exact"/>
        </dgm:presLayoutVars>
      </dgm:prSet>
      <dgm:spPr/>
      <dgm:t>
        <a:bodyPr/>
        <a:lstStyle/>
        <a:p>
          <a:endParaRPr lang="tr-TR"/>
        </a:p>
      </dgm:t>
    </dgm:pt>
    <dgm:pt modelId="{527A8137-3714-49B2-B74D-0C3E86AD56E5}" type="pres">
      <dgm:prSet presAssocID="{75B4E295-9D45-4DEB-9715-F36F2D0F2ADA}" presName="composite" presStyleCnt="0"/>
      <dgm:spPr/>
    </dgm:pt>
    <dgm:pt modelId="{D2CCF633-32A6-42EF-9984-30696FA37FA1}" type="pres">
      <dgm:prSet presAssocID="{75B4E295-9D45-4DEB-9715-F36F2D0F2ADA}" presName="rect1" presStyleLbl="bgImgPlace1" presStyleIdx="0" presStyleCnt="2"/>
      <dgm:spPr>
        <a:blipFill rotWithShape="1">
          <a:blip xmlns:r="http://schemas.openxmlformats.org/officeDocument/2006/relationships" r:embed="rId1"/>
          <a:stretch>
            <a:fillRect/>
          </a:stretch>
        </a:blipFill>
      </dgm:spPr>
      <dgm:t>
        <a:bodyPr/>
        <a:lstStyle/>
        <a:p>
          <a:endParaRPr lang="tr-TR"/>
        </a:p>
      </dgm:t>
    </dgm:pt>
    <dgm:pt modelId="{B7F1FD56-4778-421B-8151-7A6B68172AC3}" type="pres">
      <dgm:prSet presAssocID="{75B4E295-9D45-4DEB-9715-F36F2D0F2ADA}" presName="wedgeRectCallout1" presStyleLbl="node1" presStyleIdx="0" presStyleCnt="2" custLinFactNeighborY="-929">
        <dgm:presLayoutVars>
          <dgm:bulletEnabled val="1"/>
        </dgm:presLayoutVars>
      </dgm:prSet>
      <dgm:spPr/>
      <dgm:t>
        <a:bodyPr/>
        <a:lstStyle/>
        <a:p>
          <a:endParaRPr lang="tr-TR"/>
        </a:p>
      </dgm:t>
    </dgm:pt>
    <dgm:pt modelId="{5150718F-EC75-4BC0-8877-A8EFB91264EF}" type="pres">
      <dgm:prSet presAssocID="{3B674590-5F9F-4232-B03E-BC4F078C58CA}" presName="sibTrans" presStyleCnt="0"/>
      <dgm:spPr/>
    </dgm:pt>
    <dgm:pt modelId="{9CA72BD5-435D-4C27-8D4A-5D7469C49FE2}" type="pres">
      <dgm:prSet presAssocID="{597BC53E-B62C-48D8-9926-3DA5C1B2E21F}" presName="composite" presStyleCnt="0"/>
      <dgm:spPr/>
    </dgm:pt>
    <dgm:pt modelId="{B1FB18D2-249D-47F6-9721-42A693E9B7A7}" type="pres">
      <dgm:prSet presAssocID="{597BC53E-B62C-48D8-9926-3DA5C1B2E21F}" presName="rect1" presStyleLbl="bgImgPlace1" presStyleIdx="1" presStyleCnt="2" custLinFactNeighborY="936"/>
      <dgm:spPr>
        <a:blipFill rotWithShape="1">
          <a:blip xmlns:r="http://schemas.openxmlformats.org/officeDocument/2006/relationships" r:embed="rId2"/>
          <a:stretch>
            <a:fillRect/>
          </a:stretch>
        </a:blipFill>
      </dgm:spPr>
      <dgm:t>
        <a:bodyPr/>
        <a:lstStyle/>
        <a:p>
          <a:endParaRPr lang="tr-TR"/>
        </a:p>
      </dgm:t>
    </dgm:pt>
    <dgm:pt modelId="{8B30AB03-7B0A-4E1A-B87B-C621A6EF5C9A}" type="pres">
      <dgm:prSet presAssocID="{597BC53E-B62C-48D8-9926-3DA5C1B2E21F}" presName="wedgeRectCallout1" presStyleLbl="node1" presStyleIdx="1" presStyleCnt="2" custLinFactNeighborX="292">
        <dgm:presLayoutVars>
          <dgm:bulletEnabled val="1"/>
        </dgm:presLayoutVars>
      </dgm:prSet>
      <dgm:spPr/>
      <dgm:t>
        <a:bodyPr/>
        <a:lstStyle/>
        <a:p>
          <a:endParaRPr lang="tr-TR"/>
        </a:p>
      </dgm:t>
    </dgm:pt>
  </dgm:ptLst>
  <dgm:cxnLst>
    <dgm:cxn modelId="{E528A874-2F97-491F-9227-AB0168154ECD}" srcId="{2151970C-5996-4B6D-9A6A-6ECE1F05B8C1}" destId="{597BC53E-B62C-48D8-9926-3DA5C1B2E21F}" srcOrd="1" destOrd="0" parTransId="{95978A7C-117C-4C45-A6BC-DB0BD3D8784D}" sibTransId="{5DFE2AC5-B7A1-4F48-AD9F-73EC2ED42CB8}"/>
    <dgm:cxn modelId="{A6D23CFB-63F3-46A7-A59F-2D01EE09E7B0}" type="presOf" srcId="{2151970C-5996-4B6D-9A6A-6ECE1F05B8C1}" destId="{96C14D2D-F11F-45D7-98EB-1D4CB6D0F5A5}" srcOrd="0" destOrd="0" presId="urn:microsoft.com/office/officeart/2008/layout/BendingPictureCaptionList"/>
    <dgm:cxn modelId="{1DF106B4-EFE1-4508-9482-6E6ED6F3A00E}" type="presOf" srcId="{75B4E295-9D45-4DEB-9715-F36F2D0F2ADA}" destId="{B7F1FD56-4778-421B-8151-7A6B68172AC3}" srcOrd="0" destOrd="0" presId="urn:microsoft.com/office/officeart/2008/layout/BendingPictureCaptionList"/>
    <dgm:cxn modelId="{B0EFE314-ACE1-4895-AADC-9DD361722B66}" srcId="{2151970C-5996-4B6D-9A6A-6ECE1F05B8C1}" destId="{75B4E295-9D45-4DEB-9715-F36F2D0F2ADA}" srcOrd="0" destOrd="0" parTransId="{9FAB7F3C-89A4-4A86-A6E8-7FB6CAD19881}" sibTransId="{3B674590-5F9F-4232-B03E-BC4F078C58CA}"/>
    <dgm:cxn modelId="{B8786C98-064D-4ED2-A0C9-7EDD90E55973}" type="presOf" srcId="{597BC53E-B62C-48D8-9926-3DA5C1B2E21F}" destId="{8B30AB03-7B0A-4E1A-B87B-C621A6EF5C9A}" srcOrd="0" destOrd="0" presId="urn:microsoft.com/office/officeart/2008/layout/BendingPictureCaptionList"/>
    <dgm:cxn modelId="{2ECB74BA-6EB2-4D03-9C22-4343BC9E67CA}" type="presParOf" srcId="{96C14D2D-F11F-45D7-98EB-1D4CB6D0F5A5}" destId="{527A8137-3714-49B2-B74D-0C3E86AD56E5}" srcOrd="0" destOrd="0" presId="urn:microsoft.com/office/officeart/2008/layout/BendingPictureCaptionList"/>
    <dgm:cxn modelId="{3763FA42-3A43-4611-BB1E-22CA782D85F8}" type="presParOf" srcId="{527A8137-3714-49B2-B74D-0C3E86AD56E5}" destId="{D2CCF633-32A6-42EF-9984-30696FA37FA1}" srcOrd="0" destOrd="0" presId="urn:microsoft.com/office/officeart/2008/layout/BendingPictureCaptionList"/>
    <dgm:cxn modelId="{3F150657-965E-4213-BE09-32110173130D}" type="presParOf" srcId="{527A8137-3714-49B2-B74D-0C3E86AD56E5}" destId="{B7F1FD56-4778-421B-8151-7A6B68172AC3}" srcOrd="1" destOrd="0" presId="urn:microsoft.com/office/officeart/2008/layout/BendingPictureCaptionList"/>
    <dgm:cxn modelId="{19EE599B-D9F3-4E7E-A2DD-677C00C7899F}" type="presParOf" srcId="{96C14D2D-F11F-45D7-98EB-1D4CB6D0F5A5}" destId="{5150718F-EC75-4BC0-8877-A8EFB91264EF}" srcOrd="1" destOrd="0" presId="urn:microsoft.com/office/officeart/2008/layout/BendingPictureCaptionList"/>
    <dgm:cxn modelId="{C866EC54-CD66-45CC-B876-8B0C435CDA22}" type="presParOf" srcId="{96C14D2D-F11F-45D7-98EB-1D4CB6D0F5A5}" destId="{9CA72BD5-435D-4C27-8D4A-5D7469C49FE2}" srcOrd="2" destOrd="0" presId="urn:microsoft.com/office/officeart/2008/layout/BendingPictureCaptionList"/>
    <dgm:cxn modelId="{CBB594BF-EB63-46BA-9107-D9460F5954EE}" type="presParOf" srcId="{9CA72BD5-435D-4C27-8D4A-5D7469C49FE2}" destId="{B1FB18D2-249D-47F6-9721-42A693E9B7A7}" srcOrd="0" destOrd="0" presId="urn:microsoft.com/office/officeart/2008/layout/BendingPictureCaptionList"/>
    <dgm:cxn modelId="{44BF2302-370D-47A1-8893-E630CA234CFE}" type="presParOf" srcId="{9CA72BD5-435D-4C27-8D4A-5D7469C49FE2}" destId="{8B30AB03-7B0A-4E1A-B87B-C621A6EF5C9A}"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51970C-5996-4B6D-9A6A-6ECE1F05B8C1}"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tr-TR"/>
        </a:p>
      </dgm:t>
    </dgm:pt>
    <dgm:pt modelId="{C04E5FF0-B3F1-4E1D-A48F-E01874C99810}">
      <dgm:prSet phldrT="[Text]"/>
      <dgm:spPr/>
      <dgm:t>
        <a:bodyPr/>
        <a:lstStyle/>
        <a:p>
          <a:r>
            <a:rPr lang="tr-TR" b="1" dirty="0" smtClean="0">
              <a:solidFill>
                <a:schemeClr val="tx1"/>
              </a:solidFill>
            </a:rPr>
            <a:t>Halil İbrahim GÜZEL</a:t>
          </a:r>
        </a:p>
        <a:p>
          <a:r>
            <a:rPr lang="tr-TR" b="1" dirty="0" smtClean="0">
              <a:solidFill>
                <a:schemeClr val="tx1"/>
              </a:solidFill>
            </a:rPr>
            <a:t>Doçent</a:t>
          </a:r>
        </a:p>
        <a:p>
          <a:r>
            <a:rPr lang="tr-TR" b="1" dirty="0" smtClean="0">
              <a:solidFill>
                <a:schemeClr val="tx1"/>
              </a:solidFill>
            </a:rPr>
            <a:t>Siyaset Bilimi ve Kamu Yönetimi Bölümü</a:t>
          </a:r>
          <a:endParaRPr lang="tr-TR" b="1" dirty="0">
            <a:solidFill>
              <a:schemeClr val="tx1"/>
            </a:solidFill>
          </a:endParaRPr>
        </a:p>
      </dgm:t>
    </dgm:pt>
    <dgm:pt modelId="{03BCEC6A-74E9-4E66-AF95-F23676CC0DD3}" type="parTrans" cxnId="{AA9361E1-1774-4EF2-8392-A2DBF4C33C75}">
      <dgm:prSet/>
      <dgm:spPr/>
      <dgm:t>
        <a:bodyPr/>
        <a:lstStyle/>
        <a:p>
          <a:endParaRPr lang="tr-TR"/>
        </a:p>
      </dgm:t>
    </dgm:pt>
    <dgm:pt modelId="{3D552F36-FE68-492E-9599-612ABDDB7FE8}" type="sibTrans" cxnId="{AA9361E1-1774-4EF2-8392-A2DBF4C33C75}">
      <dgm:prSet/>
      <dgm:spPr/>
      <dgm:t>
        <a:bodyPr/>
        <a:lstStyle/>
        <a:p>
          <a:endParaRPr lang="tr-TR"/>
        </a:p>
      </dgm:t>
    </dgm:pt>
    <dgm:pt modelId="{75B4E295-9D45-4DEB-9715-F36F2D0F2ADA}">
      <dgm:prSet phldrT="[Text]"/>
      <dgm:spPr/>
      <dgm:t>
        <a:bodyPr/>
        <a:lstStyle/>
        <a:p>
          <a:r>
            <a:rPr lang="tr-TR" b="1" dirty="0" smtClean="0">
              <a:solidFill>
                <a:schemeClr val="tx1"/>
              </a:solidFill>
            </a:rPr>
            <a:t>Mesut SOYALIN</a:t>
          </a:r>
        </a:p>
        <a:p>
          <a:r>
            <a:rPr lang="tr-TR" b="1" dirty="0" smtClean="0">
              <a:solidFill>
                <a:schemeClr val="tx1"/>
              </a:solidFill>
            </a:rPr>
            <a:t>Doçent</a:t>
          </a:r>
        </a:p>
        <a:p>
          <a:r>
            <a:rPr lang="tr-TR" b="1" dirty="0" smtClean="0">
              <a:solidFill>
                <a:schemeClr val="tx1"/>
              </a:solidFill>
            </a:rPr>
            <a:t>Sosyal Hizmet Bölümü</a:t>
          </a:r>
          <a:endParaRPr lang="tr-TR" b="1" dirty="0">
            <a:solidFill>
              <a:schemeClr val="tx1"/>
            </a:solidFill>
          </a:endParaRPr>
        </a:p>
      </dgm:t>
    </dgm:pt>
    <dgm:pt modelId="{3B674590-5F9F-4232-B03E-BC4F078C58CA}" type="sibTrans" cxnId="{B0EFE314-ACE1-4895-AADC-9DD361722B66}">
      <dgm:prSet/>
      <dgm:spPr/>
      <dgm:t>
        <a:bodyPr/>
        <a:lstStyle/>
        <a:p>
          <a:endParaRPr lang="tr-TR"/>
        </a:p>
      </dgm:t>
    </dgm:pt>
    <dgm:pt modelId="{9FAB7F3C-89A4-4A86-A6E8-7FB6CAD19881}" type="parTrans" cxnId="{B0EFE314-ACE1-4895-AADC-9DD361722B66}">
      <dgm:prSet/>
      <dgm:spPr/>
      <dgm:t>
        <a:bodyPr/>
        <a:lstStyle/>
        <a:p>
          <a:endParaRPr lang="tr-TR"/>
        </a:p>
      </dgm:t>
    </dgm:pt>
    <dgm:pt modelId="{96C14D2D-F11F-45D7-98EB-1D4CB6D0F5A5}" type="pres">
      <dgm:prSet presAssocID="{2151970C-5996-4B6D-9A6A-6ECE1F05B8C1}" presName="Name0" presStyleCnt="0">
        <dgm:presLayoutVars>
          <dgm:dir/>
          <dgm:resizeHandles val="exact"/>
        </dgm:presLayoutVars>
      </dgm:prSet>
      <dgm:spPr/>
      <dgm:t>
        <a:bodyPr/>
        <a:lstStyle/>
        <a:p>
          <a:endParaRPr lang="tr-TR"/>
        </a:p>
      </dgm:t>
    </dgm:pt>
    <dgm:pt modelId="{527A8137-3714-49B2-B74D-0C3E86AD56E5}" type="pres">
      <dgm:prSet presAssocID="{75B4E295-9D45-4DEB-9715-F36F2D0F2ADA}" presName="composite" presStyleCnt="0"/>
      <dgm:spPr/>
    </dgm:pt>
    <dgm:pt modelId="{D2CCF633-32A6-42EF-9984-30696FA37FA1}" type="pres">
      <dgm:prSet presAssocID="{75B4E295-9D45-4DEB-9715-F36F2D0F2ADA}" presName="rect1" presStyleLbl="bgImgPlace1" presStyleIdx="0" presStyleCnt="2" custLinFactNeighborX="2080" custLinFactNeighborY="-325"/>
      <dgm:spPr>
        <a:blipFill rotWithShape="1">
          <a:blip xmlns:r="http://schemas.openxmlformats.org/officeDocument/2006/relationships" r:embed="rId1"/>
          <a:stretch>
            <a:fillRect/>
          </a:stretch>
        </a:blipFill>
      </dgm:spPr>
      <dgm:t>
        <a:bodyPr/>
        <a:lstStyle/>
        <a:p>
          <a:endParaRPr lang="tr-TR"/>
        </a:p>
      </dgm:t>
    </dgm:pt>
    <dgm:pt modelId="{B7F1FD56-4778-421B-8151-7A6B68172AC3}" type="pres">
      <dgm:prSet presAssocID="{75B4E295-9D45-4DEB-9715-F36F2D0F2ADA}" presName="wedgeRectCallout1" presStyleLbl="node1" presStyleIdx="0" presStyleCnt="2" custLinFactNeighborY="-929">
        <dgm:presLayoutVars>
          <dgm:bulletEnabled val="1"/>
        </dgm:presLayoutVars>
      </dgm:prSet>
      <dgm:spPr/>
      <dgm:t>
        <a:bodyPr/>
        <a:lstStyle/>
        <a:p>
          <a:endParaRPr lang="tr-TR"/>
        </a:p>
      </dgm:t>
    </dgm:pt>
    <dgm:pt modelId="{5150718F-EC75-4BC0-8877-A8EFB91264EF}" type="pres">
      <dgm:prSet presAssocID="{3B674590-5F9F-4232-B03E-BC4F078C58CA}" presName="sibTrans" presStyleCnt="0"/>
      <dgm:spPr/>
    </dgm:pt>
    <dgm:pt modelId="{4FF7157D-15CE-4311-9F62-27B951ABC1E1}" type="pres">
      <dgm:prSet presAssocID="{C04E5FF0-B3F1-4E1D-A48F-E01874C99810}" presName="composite" presStyleCnt="0"/>
      <dgm:spPr/>
    </dgm:pt>
    <dgm:pt modelId="{35D30CA4-8585-4B5F-A3EF-53915DA1AB3F}" type="pres">
      <dgm:prSet presAssocID="{C04E5FF0-B3F1-4E1D-A48F-E01874C99810}" presName="rect1" presStyleLbl="bgImgPlace1" presStyleIdx="1" presStyleCnt="2"/>
      <dgm:spPr>
        <a:blipFill rotWithShape="1">
          <a:blip xmlns:r="http://schemas.openxmlformats.org/officeDocument/2006/relationships" r:embed="rId2"/>
          <a:stretch>
            <a:fillRect/>
          </a:stretch>
        </a:blipFill>
      </dgm:spPr>
      <dgm:t>
        <a:bodyPr/>
        <a:lstStyle/>
        <a:p>
          <a:endParaRPr lang="tr-TR"/>
        </a:p>
      </dgm:t>
    </dgm:pt>
    <dgm:pt modelId="{5C329994-F5A2-4C6C-8AE3-1011DA030050}" type="pres">
      <dgm:prSet presAssocID="{C04E5FF0-B3F1-4E1D-A48F-E01874C99810}" presName="wedgeRectCallout1" presStyleLbl="node1" presStyleIdx="1" presStyleCnt="2">
        <dgm:presLayoutVars>
          <dgm:bulletEnabled val="1"/>
        </dgm:presLayoutVars>
      </dgm:prSet>
      <dgm:spPr/>
      <dgm:t>
        <a:bodyPr/>
        <a:lstStyle/>
        <a:p>
          <a:endParaRPr lang="tr-TR"/>
        </a:p>
      </dgm:t>
    </dgm:pt>
  </dgm:ptLst>
  <dgm:cxnLst>
    <dgm:cxn modelId="{45B35B17-2BDF-40DE-9B04-B82697D9DA25}" type="presOf" srcId="{2151970C-5996-4B6D-9A6A-6ECE1F05B8C1}" destId="{96C14D2D-F11F-45D7-98EB-1D4CB6D0F5A5}" srcOrd="0" destOrd="0" presId="urn:microsoft.com/office/officeart/2008/layout/BendingPictureCaptionList"/>
    <dgm:cxn modelId="{AA9361E1-1774-4EF2-8392-A2DBF4C33C75}" srcId="{2151970C-5996-4B6D-9A6A-6ECE1F05B8C1}" destId="{C04E5FF0-B3F1-4E1D-A48F-E01874C99810}" srcOrd="1" destOrd="0" parTransId="{03BCEC6A-74E9-4E66-AF95-F23676CC0DD3}" sibTransId="{3D552F36-FE68-492E-9599-612ABDDB7FE8}"/>
    <dgm:cxn modelId="{1D594D12-4F34-4325-8DF5-E062A6D63C28}" type="presOf" srcId="{75B4E295-9D45-4DEB-9715-F36F2D0F2ADA}" destId="{B7F1FD56-4778-421B-8151-7A6B68172AC3}" srcOrd="0" destOrd="0" presId="urn:microsoft.com/office/officeart/2008/layout/BendingPictureCaptionList"/>
    <dgm:cxn modelId="{826FF134-E204-4558-BFF9-67C60A0AEAA8}" type="presOf" srcId="{C04E5FF0-B3F1-4E1D-A48F-E01874C99810}" destId="{5C329994-F5A2-4C6C-8AE3-1011DA030050}" srcOrd="0" destOrd="0" presId="urn:microsoft.com/office/officeart/2008/layout/BendingPictureCaptionList"/>
    <dgm:cxn modelId="{B0EFE314-ACE1-4895-AADC-9DD361722B66}" srcId="{2151970C-5996-4B6D-9A6A-6ECE1F05B8C1}" destId="{75B4E295-9D45-4DEB-9715-F36F2D0F2ADA}" srcOrd="0" destOrd="0" parTransId="{9FAB7F3C-89A4-4A86-A6E8-7FB6CAD19881}" sibTransId="{3B674590-5F9F-4232-B03E-BC4F078C58CA}"/>
    <dgm:cxn modelId="{78DFD66C-8839-4C6A-8509-D339CA78EC2A}" type="presParOf" srcId="{96C14D2D-F11F-45D7-98EB-1D4CB6D0F5A5}" destId="{527A8137-3714-49B2-B74D-0C3E86AD56E5}" srcOrd="0" destOrd="0" presId="urn:microsoft.com/office/officeart/2008/layout/BendingPictureCaptionList"/>
    <dgm:cxn modelId="{344858BB-7D55-4F4C-B204-11E13F2B154D}" type="presParOf" srcId="{527A8137-3714-49B2-B74D-0C3E86AD56E5}" destId="{D2CCF633-32A6-42EF-9984-30696FA37FA1}" srcOrd="0" destOrd="0" presId="urn:microsoft.com/office/officeart/2008/layout/BendingPictureCaptionList"/>
    <dgm:cxn modelId="{798BAC60-8446-4DCD-B078-587315A9F09C}" type="presParOf" srcId="{527A8137-3714-49B2-B74D-0C3E86AD56E5}" destId="{B7F1FD56-4778-421B-8151-7A6B68172AC3}" srcOrd="1" destOrd="0" presId="urn:microsoft.com/office/officeart/2008/layout/BendingPictureCaptionList"/>
    <dgm:cxn modelId="{8082D5E7-6EAA-4C63-8A1D-9DD097814860}" type="presParOf" srcId="{96C14D2D-F11F-45D7-98EB-1D4CB6D0F5A5}" destId="{5150718F-EC75-4BC0-8877-A8EFB91264EF}" srcOrd="1" destOrd="0" presId="urn:microsoft.com/office/officeart/2008/layout/BendingPictureCaptionList"/>
    <dgm:cxn modelId="{12BC4DE6-4BAF-46F5-AE52-9D9F71B55290}" type="presParOf" srcId="{96C14D2D-F11F-45D7-98EB-1D4CB6D0F5A5}" destId="{4FF7157D-15CE-4311-9F62-27B951ABC1E1}" srcOrd="2" destOrd="0" presId="urn:microsoft.com/office/officeart/2008/layout/BendingPictureCaptionList"/>
    <dgm:cxn modelId="{97D241C3-00D0-4240-8520-771346364353}" type="presParOf" srcId="{4FF7157D-15CE-4311-9F62-27B951ABC1E1}" destId="{35D30CA4-8585-4B5F-A3EF-53915DA1AB3F}" srcOrd="0" destOrd="0" presId="urn:microsoft.com/office/officeart/2008/layout/BendingPictureCaptionList"/>
    <dgm:cxn modelId="{AE680116-FDA9-4BBF-AD83-111533BE4AE2}" type="presParOf" srcId="{4FF7157D-15CE-4311-9F62-27B951ABC1E1}" destId="{5C329994-F5A2-4C6C-8AE3-1011DA030050}"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51970C-5996-4B6D-9A6A-6ECE1F05B8C1}"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tr-TR"/>
        </a:p>
      </dgm:t>
    </dgm:pt>
    <dgm:pt modelId="{75B4E295-9D45-4DEB-9715-F36F2D0F2ADA}">
      <dgm:prSet phldrT="[Text]"/>
      <dgm:spPr/>
      <dgm:t>
        <a:bodyPr/>
        <a:lstStyle/>
        <a:p>
          <a:r>
            <a:rPr lang="tr-TR" b="1" dirty="0" smtClean="0">
              <a:solidFill>
                <a:schemeClr val="tx1"/>
              </a:solidFill>
            </a:rPr>
            <a:t>Fettah KAYRA</a:t>
          </a:r>
          <a:endParaRPr lang="tr-TR" b="1" dirty="0">
            <a:solidFill>
              <a:schemeClr val="tx1"/>
            </a:solidFill>
          </a:endParaRPr>
        </a:p>
        <a:p>
          <a:r>
            <a:rPr lang="tr-TR" b="1" dirty="0" smtClean="0">
              <a:solidFill>
                <a:schemeClr val="tx1"/>
              </a:solidFill>
            </a:rPr>
            <a:t>Doktor Öğretim Üyesi</a:t>
          </a:r>
          <a:endParaRPr lang="tr-TR" b="1" dirty="0">
            <a:solidFill>
              <a:schemeClr val="tx1"/>
            </a:solidFill>
          </a:endParaRPr>
        </a:p>
        <a:p>
          <a:r>
            <a:rPr lang="tr-TR" b="1" dirty="0" smtClean="0">
              <a:solidFill>
                <a:schemeClr val="tx1"/>
              </a:solidFill>
            </a:rPr>
            <a:t>İşletme </a:t>
          </a:r>
          <a:r>
            <a:rPr lang="tr-TR" b="1" dirty="0">
              <a:solidFill>
                <a:schemeClr val="tx1"/>
              </a:solidFill>
            </a:rPr>
            <a:t>Bölümü</a:t>
          </a:r>
        </a:p>
      </dgm:t>
    </dgm:pt>
    <dgm:pt modelId="{9FAB7F3C-89A4-4A86-A6E8-7FB6CAD19881}" type="parTrans" cxnId="{B0EFE314-ACE1-4895-AADC-9DD361722B66}">
      <dgm:prSet/>
      <dgm:spPr/>
      <dgm:t>
        <a:bodyPr/>
        <a:lstStyle/>
        <a:p>
          <a:endParaRPr lang="tr-TR"/>
        </a:p>
      </dgm:t>
    </dgm:pt>
    <dgm:pt modelId="{3B674590-5F9F-4232-B03E-BC4F078C58CA}" type="sibTrans" cxnId="{B0EFE314-ACE1-4895-AADC-9DD361722B66}">
      <dgm:prSet/>
      <dgm:spPr/>
      <dgm:t>
        <a:bodyPr/>
        <a:lstStyle/>
        <a:p>
          <a:endParaRPr lang="tr-TR"/>
        </a:p>
      </dgm:t>
    </dgm:pt>
    <dgm:pt modelId="{597BC53E-B62C-48D8-9926-3DA5C1B2E21F}">
      <dgm:prSet phldrT="[Text]"/>
      <dgm:spPr/>
      <dgm:t>
        <a:bodyPr/>
        <a:lstStyle/>
        <a:p>
          <a:r>
            <a:rPr lang="tr-TR" b="1" dirty="0" smtClean="0">
              <a:solidFill>
                <a:schemeClr val="tx1"/>
              </a:solidFill>
            </a:rPr>
            <a:t>Fatih ELÇİN</a:t>
          </a:r>
        </a:p>
        <a:p>
          <a:r>
            <a:rPr lang="tr-TR" b="1" dirty="0" smtClean="0">
              <a:solidFill>
                <a:schemeClr val="tx1"/>
              </a:solidFill>
            </a:rPr>
            <a:t>Doktor Öğretim Üyesi</a:t>
          </a:r>
        </a:p>
        <a:p>
          <a:r>
            <a:rPr lang="tr-TR" b="1" dirty="0" smtClean="0">
              <a:solidFill>
                <a:schemeClr val="tx1"/>
              </a:solidFill>
            </a:rPr>
            <a:t>İktisat Bölümü</a:t>
          </a:r>
          <a:endParaRPr lang="tr-TR" b="1" dirty="0">
            <a:solidFill>
              <a:schemeClr val="tx1"/>
            </a:solidFill>
          </a:endParaRPr>
        </a:p>
      </dgm:t>
    </dgm:pt>
    <dgm:pt modelId="{95978A7C-117C-4C45-A6BC-DB0BD3D8784D}" type="parTrans" cxnId="{E528A874-2F97-491F-9227-AB0168154ECD}">
      <dgm:prSet/>
      <dgm:spPr/>
      <dgm:t>
        <a:bodyPr/>
        <a:lstStyle/>
        <a:p>
          <a:endParaRPr lang="tr-TR"/>
        </a:p>
      </dgm:t>
    </dgm:pt>
    <dgm:pt modelId="{5DFE2AC5-B7A1-4F48-AD9F-73EC2ED42CB8}" type="sibTrans" cxnId="{E528A874-2F97-491F-9227-AB0168154ECD}">
      <dgm:prSet/>
      <dgm:spPr/>
      <dgm:t>
        <a:bodyPr/>
        <a:lstStyle/>
        <a:p>
          <a:endParaRPr lang="tr-TR"/>
        </a:p>
      </dgm:t>
    </dgm:pt>
    <dgm:pt modelId="{96C14D2D-F11F-45D7-98EB-1D4CB6D0F5A5}" type="pres">
      <dgm:prSet presAssocID="{2151970C-5996-4B6D-9A6A-6ECE1F05B8C1}" presName="Name0" presStyleCnt="0">
        <dgm:presLayoutVars>
          <dgm:dir/>
          <dgm:resizeHandles val="exact"/>
        </dgm:presLayoutVars>
      </dgm:prSet>
      <dgm:spPr/>
      <dgm:t>
        <a:bodyPr/>
        <a:lstStyle/>
        <a:p>
          <a:endParaRPr lang="tr-TR"/>
        </a:p>
      </dgm:t>
    </dgm:pt>
    <dgm:pt modelId="{527A8137-3714-49B2-B74D-0C3E86AD56E5}" type="pres">
      <dgm:prSet presAssocID="{75B4E295-9D45-4DEB-9715-F36F2D0F2ADA}" presName="composite" presStyleCnt="0"/>
      <dgm:spPr/>
    </dgm:pt>
    <dgm:pt modelId="{D2CCF633-32A6-42EF-9984-30696FA37FA1}" type="pres">
      <dgm:prSet presAssocID="{75B4E295-9D45-4DEB-9715-F36F2D0F2ADA}" presName="rect1" presStyleLbl="bgImgPlace1" presStyleIdx="0" presStyleCnt="2"/>
      <dgm:spPr>
        <a:blipFill rotWithShape="1">
          <a:blip xmlns:r="http://schemas.openxmlformats.org/officeDocument/2006/relationships" r:embed="rId1"/>
          <a:stretch>
            <a:fillRect/>
          </a:stretch>
        </a:blipFill>
      </dgm:spPr>
      <dgm:t>
        <a:bodyPr/>
        <a:lstStyle/>
        <a:p>
          <a:endParaRPr lang="tr-TR"/>
        </a:p>
      </dgm:t>
    </dgm:pt>
    <dgm:pt modelId="{B7F1FD56-4778-421B-8151-7A6B68172AC3}" type="pres">
      <dgm:prSet presAssocID="{75B4E295-9D45-4DEB-9715-F36F2D0F2ADA}" presName="wedgeRectCallout1" presStyleLbl="node1" presStyleIdx="0" presStyleCnt="2" custLinFactNeighborY="929">
        <dgm:presLayoutVars>
          <dgm:bulletEnabled val="1"/>
        </dgm:presLayoutVars>
      </dgm:prSet>
      <dgm:spPr/>
      <dgm:t>
        <a:bodyPr/>
        <a:lstStyle/>
        <a:p>
          <a:endParaRPr lang="tr-TR"/>
        </a:p>
      </dgm:t>
    </dgm:pt>
    <dgm:pt modelId="{5150718F-EC75-4BC0-8877-A8EFB91264EF}" type="pres">
      <dgm:prSet presAssocID="{3B674590-5F9F-4232-B03E-BC4F078C58CA}" presName="sibTrans" presStyleCnt="0"/>
      <dgm:spPr/>
    </dgm:pt>
    <dgm:pt modelId="{9CA72BD5-435D-4C27-8D4A-5D7469C49FE2}" type="pres">
      <dgm:prSet presAssocID="{597BC53E-B62C-48D8-9926-3DA5C1B2E21F}" presName="composite" presStyleCnt="0"/>
      <dgm:spPr/>
    </dgm:pt>
    <dgm:pt modelId="{B1FB18D2-249D-47F6-9721-42A693E9B7A7}" type="pres">
      <dgm:prSet presAssocID="{597BC53E-B62C-48D8-9926-3DA5C1B2E21F}" presName="rect1" presStyleLbl="bgImgPlace1" presStyleIdx="1" presStyleCnt="2" custLinFactNeighborY="936"/>
      <dgm:spPr>
        <a:blipFill rotWithShape="1">
          <a:blip xmlns:r="http://schemas.openxmlformats.org/officeDocument/2006/relationships" r:embed="rId2"/>
          <a:stretch>
            <a:fillRect/>
          </a:stretch>
        </a:blipFill>
      </dgm:spPr>
      <dgm:t>
        <a:bodyPr/>
        <a:lstStyle/>
        <a:p>
          <a:endParaRPr lang="tr-TR"/>
        </a:p>
      </dgm:t>
    </dgm:pt>
    <dgm:pt modelId="{8B30AB03-7B0A-4E1A-B87B-C621A6EF5C9A}" type="pres">
      <dgm:prSet presAssocID="{597BC53E-B62C-48D8-9926-3DA5C1B2E21F}" presName="wedgeRectCallout1" presStyleLbl="node1" presStyleIdx="1" presStyleCnt="2" custLinFactNeighborY="2786">
        <dgm:presLayoutVars>
          <dgm:bulletEnabled val="1"/>
        </dgm:presLayoutVars>
      </dgm:prSet>
      <dgm:spPr/>
      <dgm:t>
        <a:bodyPr/>
        <a:lstStyle/>
        <a:p>
          <a:endParaRPr lang="tr-TR"/>
        </a:p>
      </dgm:t>
    </dgm:pt>
  </dgm:ptLst>
  <dgm:cxnLst>
    <dgm:cxn modelId="{BD2B6DD6-FFBD-48A5-9DC6-CCD79DA98BDE}" type="presOf" srcId="{2151970C-5996-4B6D-9A6A-6ECE1F05B8C1}" destId="{96C14D2D-F11F-45D7-98EB-1D4CB6D0F5A5}" srcOrd="0" destOrd="0" presId="urn:microsoft.com/office/officeart/2008/layout/BendingPictureCaptionList"/>
    <dgm:cxn modelId="{E528A874-2F97-491F-9227-AB0168154ECD}" srcId="{2151970C-5996-4B6D-9A6A-6ECE1F05B8C1}" destId="{597BC53E-B62C-48D8-9926-3DA5C1B2E21F}" srcOrd="1" destOrd="0" parTransId="{95978A7C-117C-4C45-A6BC-DB0BD3D8784D}" sibTransId="{5DFE2AC5-B7A1-4F48-AD9F-73EC2ED42CB8}"/>
    <dgm:cxn modelId="{27EF4BAC-8C4D-4668-A010-8C7E49C21AF5}" type="presOf" srcId="{75B4E295-9D45-4DEB-9715-F36F2D0F2ADA}" destId="{B7F1FD56-4778-421B-8151-7A6B68172AC3}" srcOrd="0" destOrd="0" presId="urn:microsoft.com/office/officeart/2008/layout/BendingPictureCaptionList"/>
    <dgm:cxn modelId="{B0EFE314-ACE1-4895-AADC-9DD361722B66}" srcId="{2151970C-5996-4B6D-9A6A-6ECE1F05B8C1}" destId="{75B4E295-9D45-4DEB-9715-F36F2D0F2ADA}" srcOrd="0" destOrd="0" parTransId="{9FAB7F3C-89A4-4A86-A6E8-7FB6CAD19881}" sibTransId="{3B674590-5F9F-4232-B03E-BC4F078C58CA}"/>
    <dgm:cxn modelId="{2812AE36-4672-4D96-B6AE-076E411832CE}" type="presOf" srcId="{597BC53E-B62C-48D8-9926-3DA5C1B2E21F}" destId="{8B30AB03-7B0A-4E1A-B87B-C621A6EF5C9A}" srcOrd="0" destOrd="0" presId="urn:microsoft.com/office/officeart/2008/layout/BendingPictureCaptionList"/>
    <dgm:cxn modelId="{9713C6AF-D77F-41D6-A646-5771E3E071FF}" type="presParOf" srcId="{96C14D2D-F11F-45D7-98EB-1D4CB6D0F5A5}" destId="{527A8137-3714-49B2-B74D-0C3E86AD56E5}" srcOrd="0" destOrd="0" presId="urn:microsoft.com/office/officeart/2008/layout/BendingPictureCaptionList"/>
    <dgm:cxn modelId="{0EBAD42C-3C73-4B9D-895A-4FD2285DE452}" type="presParOf" srcId="{527A8137-3714-49B2-B74D-0C3E86AD56E5}" destId="{D2CCF633-32A6-42EF-9984-30696FA37FA1}" srcOrd="0" destOrd="0" presId="urn:microsoft.com/office/officeart/2008/layout/BendingPictureCaptionList"/>
    <dgm:cxn modelId="{24387B9C-5D3C-42F4-B539-D79CEE7C4BB5}" type="presParOf" srcId="{527A8137-3714-49B2-B74D-0C3E86AD56E5}" destId="{B7F1FD56-4778-421B-8151-7A6B68172AC3}" srcOrd="1" destOrd="0" presId="urn:microsoft.com/office/officeart/2008/layout/BendingPictureCaptionList"/>
    <dgm:cxn modelId="{0E362D2A-CA58-446A-BA43-2FF07BE2C53F}" type="presParOf" srcId="{96C14D2D-F11F-45D7-98EB-1D4CB6D0F5A5}" destId="{5150718F-EC75-4BC0-8877-A8EFB91264EF}" srcOrd="1" destOrd="0" presId="urn:microsoft.com/office/officeart/2008/layout/BendingPictureCaptionList"/>
    <dgm:cxn modelId="{165BAA13-C260-494B-B36E-D6D4A8E333DC}" type="presParOf" srcId="{96C14D2D-F11F-45D7-98EB-1D4CB6D0F5A5}" destId="{9CA72BD5-435D-4C27-8D4A-5D7469C49FE2}" srcOrd="2" destOrd="0" presId="urn:microsoft.com/office/officeart/2008/layout/BendingPictureCaptionList"/>
    <dgm:cxn modelId="{4A5D69F4-E582-431A-AC9C-45933DFEBC36}" type="presParOf" srcId="{9CA72BD5-435D-4C27-8D4A-5D7469C49FE2}" destId="{B1FB18D2-249D-47F6-9721-42A693E9B7A7}" srcOrd="0" destOrd="0" presId="urn:microsoft.com/office/officeart/2008/layout/BendingPictureCaptionList"/>
    <dgm:cxn modelId="{B2605F2F-832B-4DDF-9A3A-7C4AC17A7F19}" type="presParOf" srcId="{9CA72BD5-435D-4C27-8D4A-5D7469C49FE2}" destId="{8B30AB03-7B0A-4E1A-B87B-C621A6EF5C9A}"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A867A-7466-4AB6-8519-972390FF5887}">
      <dsp:nvSpPr>
        <dsp:cNvPr id="0" name=""/>
        <dsp:cNvSpPr/>
      </dsp:nvSpPr>
      <dsp:spPr>
        <a:xfrm>
          <a:off x="0" y="406131"/>
          <a:ext cx="10515600" cy="2283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tr-TR" sz="2500" kern="1200" dirty="0"/>
            <a:t>İktisat Bölümü</a:t>
          </a:r>
        </a:p>
        <a:p>
          <a:pPr marL="228600" lvl="1" indent="-228600" algn="l" defTabSz="1111250">
            <a:lnSpc>
              <a:spcPct val="90000"/>
            </a:lnSpc>
            <a:spcBef>
              <a:spcPct val="0"/>
            </a:spcBef>
            <a:spcAft>
              <a:spcPct val="15000"/>
            </a:spcAft>
            <a:buChar char="••"/>
          </a:pPr>
          <a:r>
            <a:rPr lang="tr-TR" sz="2500" kern="1200" dirty="0"/>
            <a:t>Maliye Bölümü</a:t>
          </a:r>
        </a:p>
        <a:p>
          <a:pPr marL="228600" lvl="1" indent="-228600" algn="l" defTabSz="1111250">
            <a:lnSpc>
              <a:spcPct val="90000"/>
            </a:lnSpc>
            <a:spcBef>
              <a:spcPct val="0"/>
            </a:spcBef>
            <a:spcAft>
              <a:spcPct val="15000"/>
            </a:spcAft>
            <a:buChar char="••"/>
          </a:pPr>
          <a:r>
            <a:rPr lang="tr-TR" sz="2500" kern="1200" dirty="0"/>
            <a:t>Siyaset Bilimi ve Kamu Yönetimi Bölümü</a:t>
          </a:r>
        </a:p>
        <a:p>
          <a:pPr marL="228600" lvl="1" indent="-228600" algn="l" defTabSz="1111250">
            <a:lnSpc>
              <a:spcPct val="90000"/>
            </a:lnSpc>
            <a:spcBef>
              <a:spcPct val="0"/>
            </a:spcBef>
            <a:spcAft>
              <a:spcPct val="15000"/>
            </a:spcAft>
            <a:buChar char="••"/>
          </a:pPr>
          <a:r>
            <a:rPr lang="tr-TR" sz="2500" kern="1200" dirty="0"/>
            <a:t>Sosyal Hizmet</a:t>
          </a:r>
        </a:p>
      </dsp:txBody>
      <dsp:txXfrm>
        <a:off x="0" y="406131"/>
        <a:ext cx="10515600" cy="2283750"/>
      </dsp:txXfrm>
    </dsp:sp>
    <dsp:sp modelId="{5B899DC4-6C6D-4F62-8361-C81B63696B9F}">
      <dsp:nvSpPr>
        <dsp:cNvPr id="0" name=""/>
        <dsp:cNvSpPr/>
      </dsp:nvSpPr>
      <dsp:spPr>
        <a:xfrm>
          <a:off x="525780" y="37131"/>
          <a:ext cx="7360920"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111250">
            <a:lnSpc>
              <a:spcPct val="90000"/>
            </a:lnSpc>
            <a:spcBef>
              <a:spcPct val="0"/>
            </a:spcBef>
            <a:spcAft>
              <a:spcPct val="35000"/>
            </a:spcAft>
          </a:pPr>
          <a:r>
            <a:rPr lang="tr-TR" sz="2500" kern="1200" dirty="0"/>
            <a:t>Aktif (öğrenci alımına açık) olanlar</a:t>
          </a:r>
        </a:p>
      </dsp:txBody>
      <dsp:txXfrm>
        <a:off x="561806" y="73157"/>
        <a:ext cx="7288868" cy="665948"/>
      </dsp:txXfrm>
    </dsp:sp>
    <dsp:sp modelId="{11B6E6A6-6A89-411E-A453-83E718BCC102}">
      <dsp:nvSpPr>
        <dsp:cNvPr id="0" name=""/>
        <dsp:cNvSpPr/>
      </dsp:nvSpPr>
      <dsp:spPr>
        <a:xfrm>
          <a:off x="0" y="3175220"/>
          <a:ext cx="10515600" cy="145687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tr-TR" sz="2500" kern="1200" dirty="0"/>
            <a:t>İşletme Bölümü</a:t>
          </a:r>
        </a:p>
        <a:p>
          <a:pPr marL="228600" lvl="1" indent="-228600" algn="l" defTabSz="1111250">
            <a:lnSpc>
              <a:spcPct val="90000"/>
            </a:lnSpc>
            <a:spcBef>
              <a:spcPct val="0"/>
            </a:spcBef>
            <a:spcAft>
              <a:spcPct val="15000"/>
            </a:spcAft>
            <a:buChar char="••"/>
          </a:pPr>
          <a:r>
            <a:rPr lang="tr-TR" sz="2500" kern="1200" dirty="0"/>
            <a:t>İktisat (İngilizce)</a:t>
          </a:r>
        </a:p>
      </dsp:txBody>
      <dsp:txXfrm>
        <a:off x="0" y="3175220"/>
        <a:ext cx="10515600" cy="1456875"/>
      </dsp:txXfrm>
    </dsp:sp>
    <dsp:sp modelId="{88770953-0D09-4C4C-A4C8-FE540DCAC999}">
      <dsp:nvSpPr>
        <dsp:cNvPr id="0" name=""/>
        <dsp:cNvSpPr/>
      </dsp:nvSpPr>
      <dsp:spPr>
        <a:xfrm>
          <a:off x="525780" y="2824881"/>
          <a:ext cx="7360920" cy="738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111250">
            <a:lnSpc>
              <a:spcPct val="90000"/>
            </a:lnSpc>
            <a:spcBef>
              <a:spcPct val="0"/>
            </a:spcBef>
            <a:spcAft>
              <a:spcPct val="35000"/>
            </a:spcAft>
          </a:pPr>
          <a:r>
            <a:rPr lang="tr-TR" sz="2500" kern="1200" dirty="0"/>
            <a:t>Pasif (öğrenci alımına kapalı) olanlar</a:t>
          </a:r>
        </a:p>
      </dsp:txBody>
      <dsp:txXfrm>
        <a:off x="561806" y="2860907"/>
        <a:ext cx="728886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A867A-7466-4AB6-8519-972390FF5887}">
      <dsp:nvSpPr>
        <dsp:cNvPr id="0" name=""/>
        <dsp:cNvSpPr/>
      </dsp:nvSpPr>
      <dsp:spPr>
        <a:xfrm>
          <a:off x="0" y="434092"/>
          <a:ext cx="10515600" cy="24664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62356" rIns="816127" bIns="192024" numCol="1" spcCol="1270" anchor="t" anchorCtr="0">
          <a:noAutofit/>
        </a:bodyPr>
        <a:lstStyle/>
        <a:p>
          <a:pPr marL="228600" lvl="1" indent="-228600" algn="l" defTabSz="1200150">
            <a:lnSpc>
              <a:spcPct val="90000"/>
            </a:lnSpc>
            <a:spcBef>
              <a:spcPct val="0"/>
            </a:spcBef>
            <a:spcAft>
              <a:spcPct val="15000"/>
            </a:spcAft>
            <a:buChar char="••"/>
          </a:pPr>
          <a:r>
            <a:rPr lang="tr-TR" sz="2700" kern="1200" dirty="0"/>
            <a:t>Bölgesel Kalkınma Anabilim Dalı</a:t>
          </a:r>
        </a:p>
        <a:p>
          <a:pPr marL="228600" lvl="1" indent="-228600" algn="l" defTabSz="1200150">
            <a:lnSpc>
              <a:spcPct val="90000"/>
            </a:lnSpc>
            <a:spcBef>
              <a:spcPct val="0"/>
            </a:spcBef>
            <a:spcAft>
              <a:spcPct val="15000"/>
            </a:spcAft>
            <a:buChar char="••"/>
          </a:pPr>
          <a:r>
            <a:rPr lang="tr-TR" sz="2700" kern="1200" dirty="0"/>
            <a:t>İşletme Anabilim Dalı</a:t>
          </a:r>
        </a:p>
        <a:p>
          <a:pPr marL="228600" lvl="1" indent="-228600" algn="l" defTabSz="1200150">
            <a:lnSpc>
              <a:spcPct val="90000"/>
            </a:lnSpc>
            <a:spcBef>
              <a:spcPct val="0"/>
            </a:spcBef>
            <a:spcAft>
              <a:spcPct val="15000"/>
            </a:spcAft>
            <a:buChar char="••"/>
          </a:pPr>
          <a:r>
            <a:rPr lang="tr-TR" sz="2700" kern="1200" dirty="0"/>
            <a:t>Maliye Anabilim </a:t>
          </a:r>
          <a:r>
            <a:rPr lang="tr-TR" sz="2700" kern="1200" dirty="0" smtClean="0"/>
            <a:t>Dalı</a:t>
          </a:r>
          <a:endParaRPr lang="tr-TR" sz="2700" kern="1200" dirty="0"/>
        </a:p>
        <a:p>
          <a:pPr marL="228600" lvl="1" indent="-228600" algn="l" defTabSz="1200150">
            <a:lnSpc>
              <a:spcPct val="90000"/>
            </a:lnSpc>
            <a:spcBef>
              <a:spcPct val="0"/>
            </a:spcBef>
            <a:spcAft>
              <a:spcPct val="15000"/>
            </a:spcAft>
            <a:buChar char="••"/>
          </a:pPr>
          <a:r>
            <a:rPr lang="tr-TR" sz="2700" kern="1200" dirty="0" smtClean="0"/>
            <a:t>Siyaset Bilimi ve Kamu Yönetimi Anabilim </a:t>
          </a:r>
          <a:r>
            <a:rPr lang="tr-TR" sz="2700" kern="1200" dirty="0" smtClean="0"/>
            <a:t>Dalı (Yeni Açıldı)</a:t>
          </a:r>
          <a:endParaRPr lang="tr-TR" sz="2700" kern="1200" dirty="0"/>
        </a:p>
      </dsp:txBody>
      <dsp:txXfrm>
        <a:off x="0" y="434092"/>
        <a:ext cx="10515600" cy="2466450"/>
      </dsp:txXfrm>
    </dsp:sp>
    <dsp:sp modelId="{5B899DC4-6C6D-4F62-8361-C81B63696B9F}">
      <dsp:nvSpPr>
        <dsp:cNvPr id="0" name=""/>
        <dsp:cNvSpPr/>
      </dsp:nvSpPr>
      <dsp:spPr>
        <a:xfrm>
          <a:off x="525780" y="65210"/>
          <a:ext cx="7360920" cy="797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200150">
            <a:lnSpc>
              <a:spcPct val="90000"/>
            </a:lnSpc>
            <a:spcBef>
              <a:spcPct val="0"/>
            </a:spcBef>
            <a:spcAft>
              <a:spcPct val="35000"/>
            </a:spcAft>
          </a:pPr>
          <a:r>
            <a:rPr lang="tr-TR" sz="2700" kern="1200" dirty="0"/>
            <a:t>Yüksek Lisans</a:t>
          </a:r>
        </a:p>
      </dsp:txBody>
      <dsp:txXfrm>
        <a:off x="564688" y="104118"/>
        <a:ext cx="7283104" cy="719224"/>
      </dsp:txXfrm>
    </dsp:sp>
    <dsp:sp modelId="{11B6E6A6-6A89-411E-A453-83E718BCC102}">
      <dsp:nvSpPr>
        <dsp:cNvPr id="0" name=""/>
        <dsp:cNvSpPr/>
      </dsp:nvSpPr>
      <dsp:spPr>
        <a:xfrm>
          <a:off x="0" y="3455838"/>
          <a:ext cx="10515600" cy="114817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62356" rIns="816127" bIns="192024" numCol="1" spcCol="1270" anchor="t" anchorCtr="0">
          <a:noAutofit/>
        </a:bodyPr>
        <a:lstStyle/>
        <a:p>
          <a:pPr marL="228600" lvl="1" indent="-228600" algn="l" defTabSz="1200150">
            <a:lnSpc>
              <a:spcPct val="90000"/>
            </a:lnSpc>
            <a:spcBef>
              <a:spcPct val="0"/>
            </a:spcBef>
            <a:spcAft>
              <a:spcPct val="15000"/>
            </a:spcAft>
            <a:buChar char="••"/>
          </a:pPr>
          <a:r>
            <a:rPr lang="tr-TR" sz="2700" kern="1200" dirty="0"/>
            <a:t>İktisat Anabilim Dalı</a:t>
          </a:r>
        </a:p>
      </dsp:txBody>
      <dsp:txXfrm>
        <a:off x="0" y="3455838"/>
        <a:ext cx="10515600" cy="1148175"/>
      </dsp:txXfrm>
    </dsp:sp>
    <dsp:sp modelId="{88770953-0D09-4C4C-A4C8-FE540DCAC999}">
      <dsp:nvSpPr>
        <dsp:cNvPr id="0" name=""/>
        <dsp:cNvSpPr/>
      </dsp:nvSpPr>
      <dsp:spPr>
        <a:xfrm>
          <a:off x="525780" y="3075980"/>
          <a:ext cx="7360920" cy="7970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200150">
            <a:lnSpc>
              <a:spcPct val="90000"/>
            </a:lnSpc>
            <a:spcBef>
              <a:spcPct val="0"/>
            </a:spcBef>
            <a:spcAft>
              <a:spcPct val="35000"/>
            </a:spcAft>
          </a:pPr>
          <a:r>
            <a:rPr lang="tr-TR" sz="2700" kern="1200" dirty="0"/>
            <a:t>Doktora</a:t>
          </a:r>
        </a:p>
      </dsp:txBody>
      <dsp:txXfrm>
        <a:off x="564688" y="3114888"/>
        <a:ext cx="7283104"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CF633-32A6-42EF-9984-30696FA37FA1}">
      <dsp:nvSpPr>
        <dsp:cNvPr id="0" name=""/>
        <dsp:cNvSpPr/>
      </dsp:nvSpPr>
      <dsp:spPr>
        <a:xfrm>
          <a:off x="335544" y="12"/>
          <a:ext cx="4687862" cy="3750290"/>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7F1FD56-4778-421B-8151-7A6B68172AC3}">
      <dsp:nvSpPr>
        <dsp:cNvPr id="0" name=""/>
        <dsp:cNvSpPr/>
      </dsp:nvSpPr>
      <dsp:spPr>
        <a:xfrm>
          <a:off x="757451" y="3363079"/>
          <a:ext cx="4172197" cy="1312601"/>
        </a:xfrm>
        <a:prstGeom prst="wedgeRectCallout">
          <a:avLst>
            <a:gd name="adj1" fmla="val 20250"/>
            <a:gd name="adj2" fmla="val -607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solidFill>
                <a:schemeClr val="tx1"/>
              </a:solidFill>
            </a:rPr>
            <a:t>İrfan ERTEKİN</a:t>
          </a:r>
          <a:endParaRPr lang="tr-TR" sz="2100" b="1" kern="1200" dirty="0">
            <a:solidFill>
              <a:schemeClr val="tx1"/>
            </a:solidFill>
          </a:endParaRPr>
        </a:p>
        <a:p>
          <a:pPr lvl="0" algn="ctr" defTabSz="933450">
            <a:lnSpc>
              <a:spcPct val="90000"/>
            </a:lnSpc>
            <a:spcBef>
              <a:spcPct val="0"/>
            </a:spcBef>
            <a:spcAft>
              <a:spcPct val="35000"/>
            </a:spcAft>
          </a:pPr>
          <a:r>
            <a:rPr lang="tr-TR" sz="2100" b="1" kern="1200" dirty="0">
              <a:solidFill>
                <a:schemeClr val="tx1"/>
              </a:solidFill>
            </a:rPr>
            <a:t>Profesör</a:t>
          </a:r>
        </a:p>
        <a:p>
          <a:pPr lvl="0" algn="ctr" defTabSz="933450">
            <a:lnSpc>
              <a:spcPct val="90000"/>
            </a:lnSpc>
            <a:spcBef>
              <a:spcPct val="0"/>
            </a:spcBef>
            <a:spcAft>
              <a:spcPct val="35000"/>
            </a:spcAft>
          </a:pPr>
          <a:r>
            <a:rPr lang="tr-TR" sz="2100" b="1" kern="1200" dirty="0" smtClean="0">
              <a:solidFill>
                <a:schemeClr val="tx1"/>
              </a:solidFill>
            </a:rPr>
            <a:t>İşletme </a:t>
          </a:r>
          <a:r>
            <a:rPr lang="tr-TR" sz="2100" b="1" kern="1200" dirty="0">
              <a:solidFill>
                <a:schemeClr val="tx1"/>
              </a:solidFill>
            </a:rPr>
            <a:t>Bölümü</a:t>
          </a:r>
        </a:p>
      </dsp:txBody>
      <dsp:txXfrm>
        <a:off x="757451" y="3363079"/>
        <a:ext cx="4172197" cy="1312601"/>
      </dsp:txXfrm>
    </dsp:sp>
    <dsp:sp modelId="{B1FB18D2-249D-47F6-9721-42A693E9B7A7}">
      <dsp:nvSpPr>
        <dsp:cNvPr id="0" name=""/>
        <dsp:cNvSpPr/>
      </dsp:nvSpPr>
      <dsp:spPr>
        <a:xfrm>
          <a:off x="5492193" y="35114"/>
          <a:ext cx="4687862" cy="3750290"/>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B30AB03-7B0A-4E1A-B87B-C621A6EF5C9A}">
      <dsp:nvSpPr>
        <dsp:cNvPr id="0" name=""/>
        <dsp:cNvSpPr/>
      </dsp:nvSpPr>
      <dsp:spPr>
        <a:xfrm>
          <a:off x="5926283" y="3375273"/>
          <a:ext cx="4172197" cy="1312601"/>
        </a:xfrm>
        <a:prstGeom prst="wedgeRectCallout">
          <a:avLst>
            <a:gd name="adj1" fmla="val 20250"/>
            <a:gd name="adj2" fmla="val -607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solidFill>
                <a:schemeClr val="tx1"/>
              </a:solidFill>
            </a:rPr>
            <a:t>Tuncer GÖVDELİ</a:t>
          </a:r>
        </a:p>
        <a:p>
          <a:pPr lvl="0" algn="ctr" defTabSz="933450">
            <a:lnSpc>
              <a:spcPct val="90000"/>
            </a:lnSpc>
            <a:spcBef>
              <a:spcPct val="0"/>
            </a:spcBef>
            <a:spcAft>
              <a:spcPct val="35000"/>
            </a:spcAft>
          </a:pPr>
          <a:r>
            <a:rPr lang="tr-TR" sz="2100" b="1" kern="1200" dirty="0" smtClean="0">
              <a:solidFill>
                <a:schemeClr val="tx1"/>
              </a:solidFill>
            </a:rPr>
            <a:t>Profesör</a:t>
          </a:r>
        </a:p>
        <a:p>
          <a:pPr lvl="0" algn="ctr" defTabSz="933450">
            <a:lnSpc>
              <a:spcPct val="90000"/>
            </a:lnSpc>
            <a:spcBef>
              <a:spcPct val="0"/>
            </a:spcBef>
            <a:spcAft>
              <a:spcPct val="35000"/>
            </a:spcAft>
          </a:pPr>
          <a:r>
            <a:rPr lang="tr-TR" sz="2100" b="1" kern="1200" dirty="0" smtClean="0">
              <a:solidFill>
                <a:schemeClr val="tx1"/>
              </a:solidFill>
            </a:rPr>
            <a:t>Maliye Bölümü</a:t>
          </a:r>
          <a:endParaRPr lang="tr-TR" sz="2100" b="1" kern="1200" dirty="0">
            <a:solidFill>
              <a:schemeClr val="tx1"/>
            </a:solidFill>
          </a:endParaRPr>
        </a:p>
      </dsp:txBody>
      <dsp:txXfrm>
        <a:off x="5926283" y="3375273"/>
        <a:ext cx="4172197" cy="1312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CF633-32A6-42EF-9984-30696FA37FA1}">
      <dsp:nvSpPr>
        <dsp:cNvPr id="0" name=""/>
        <dsp:cNvSpPr/>
      </dsp:nvSpPr>
      <dsp:spPr>
        <a:xfrm>
          <a:off x="433051" y="0"/>
          <a:ext cx="4687862" cy="3750290"/>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7F1FD56-4778-421B-8151-7A6B68172AC3}">
      <dsp:nvSpPr>
        <dsp:cNvPr id="0" name=""/>
        <dsp:cNvSpPr/>
      </dsp:nvSpPr>
      <dsp:spPr>
        <a:xfrm>
          <a:off x="757451" y="3363079"/>
          <a:ext cx="4172197" cy="1312601"/>
        </a:xfrm>
        <a:prstGeom prst="wedgeRectCallout">
          <a:avLst>
            <a:gd name="adj1" fmla="val 20250"/>
            <a:gd name="adj2" fmla="val -607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Mesut SOYALIN</a:t>
          </a:r>
        </a:p>
        <a:p>
          <a:pPr lvl="0" algn="ctr" defTabSz="844550">
            <a:lnSpc>
              <a:spcPct val="90000"/>
            </a:lnSpc>
            <a:spcBef>
              <a:spcPct val="0"/>
            </a:spcBef>
            <a:spcAft>
              <a:spcPct val="35000"/>
            </a:spcAft>
          </a:pPr>
          <a:r>
            <a:rPr lang="tr-TR" sz="1900" b="1" kern="1200" dirty="0" smtClean="0">
              <a:solidFill>
                <a:schemeClr val="tx1"/>
              </a:solidFill>
            </a:rPr>
            <a:t>Doçent</a:t>
          </a:r>
        </a:p>
        <a:p>
          <a:pPr lvl="0" algn="ctr" defTabSz="844550">
            <a:lnSpc>
              <a:spcPct val="90000"/>
            </a:lnSpc>
            <a:spcBef>
              <a:spcPct val="0"/>
            </a:spcBef>
            <a:spcAft>
              <a:spcPct val="35000"/>
            </a:spcAft>
          </a:pPr>
          <a:r>
            <a:rPr lang="tr-TR" sz="1900" b="1" kern="1200" dirty="0" smtClean="0">
              <a:solidFill>
                <a:schemeClr val="tx1"/>
              </a:solidFill>
            </a:rPr>
            <a:t>Sosyal Hizmet Bölümü</a:t>
          </a:r>
          <a:endParaRPr lang="tr-TR" sz="1900" b="1" kern="1200" dirty="0">
            <a:solidFill>
              <a:schemeClr val="tx1"/>
            </a:solidFill>
          </a:endParaRPr>
        </a:p>
      </dsp:txBody>
      <dsp:txXfrm>
        <a:off x="757451" y="3363079"/>
        <a:ext cx="4172197" cy="1312601"/>
      </dsp:txXfrm>
    </dsp:sp>
    <dsp:sp modelId="{35D30CA4-8585-4B5F-A3EF-53915DA1AB3F}">
      <dsp:nvSpPr>
        <dsp:cNvPr id="0" name=""/>
        <dsp:cNvSpPr/>
      </dsp:nvSpPr>
      <dsp:spPr>
        <a:xfrm>
          <a:off x="5492193" y="12"/>
          <a:ext cx="4687862" cy="3750290"/>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C329994-F5A2-4C6C-8AE3-1011DA030050}">
      <dsp:nvSpPr>
        <dsp:cNvPr id="0" name=""/>
        <dsp:cNvSpPr/>
      </dsp:nvSpPr>
      <dsp:spPr>
        <a:xfrm>
          <a:off x="5914100" y="3375273"/>
          <a:ext cx="4172197" cy="1312601"/>
        </a:xfrm>
        <a:prstGeom prst="wedgeRectCallout">
          <a:avLst>
            <a:gd name="adj1" fmla="val 20250"/>
            <a:gd name="adj2" fmla="val -607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Halil İbrahim GÜZEL</a:t>
          </a:r>
        </a:p>
        <a:p>
          <a:pPr lvl="0" algn="ctr" defTabSz="844550">
            <a:lnSpc>
              <a:spcPct val="90000"/>
            </a:lnSpc>
            <a:spcBef>
              <a:spcPct val="0"/>
            </a:spcBef>
            <a:spcAft>
              <a:spcPct val="35000"/>
            </a:spcAft>
          </a:pPr>
          <a:r>
            <a:rPr lang="tr-TR" sz="1900" b="1" kern="1200" dirty="0" smtClean="0">
              <a:solidFill>
                <a:schemeClr val="tx1"/>
              </a:solidFill>
            </a:rPr>
            <a:t>Doçent</a:t>
          </a:r>
        </a:p>
        <a:p>
          <a:pPr lvl="0" algn="ctr" defTabSz="844550">
            <a:lnSpc>
              <a:spcPct val="90000"/>
            </a:lnSpc>
            <a:spcBef>
              <a:spcPct val="0"/>
            </a:spcBef>
            <a:spcAft>
              <a:spcPct val="35000"/>
            </a:spcAft>
          </a:pPr>
          <a:r>
            <a:rPr lang="tr-TR" sz="1900" b="1" kern="1200" dirty="0" smtClean="0">
              <a:solidFill>
                <a:schemeClr val="tx1"/>
              </a:solidFill>
            </a:rPr>
            <a:t>Siyaset Bilimi ve Kamu Yönetimi Bölümü</a:t>
          </a:r>
          <a:endParaRPr lang="tr-TR" sz="1900" b="1" kern="1200" dirty="0">
            <a:solidFill>
              <a:schemeClr val="tx1"/>
            </a:solidFill>
          </a:endParaRPr>
        </a:p>
      </dsp:txBody>
      <dsp:txXfrm>
        <a:off x="5914100" y="3375273"/>
        <a:ext cx="4172197" cy="13126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CF633-32A6-42EF-9984-30696FA37FA1}">
      <dsp:nvSpPr>
        <dsp:cNvPr id="0" name=""/>
        <dsp:cNvSpPr/>
      </dsp:nvSpPr>
      <dsp:spPr>
        <a:xfrm>
          <a:off x="335544" y="12"/>
          <a:ext cx="4687862" cy="3750290"/>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7F1FD56-4778-421B-8151-7A6B68172AC3}">
      <dsp:nvSpPr>
        <dsp:cNvPr id="0" name=""/>
        <dsp:cNvSpPr/>
      </dsp:nvSpPr>
      <dsp:spPr>
        <a:xfrm>
          <a:off x="757451" y="3375285"/>
          <a:ext cx="4172197" cy="1312601"/>
        </a:xfrm>
        <a:prstGeom prst="wedgeRectCallout">
          <a:avLst>
            <a:gd name="adj1" fmla="val 20250"/>
            <a:gd name="adj2" fmla="val -607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solidFill>
                <a:schemeClr val="tx1"/>
              </a:solidFill>
            </a:rPr>
            <a:t>Fettah KAYRA</a:t>
          </a:r>
          <a:endParaRPr lang="tr-TR" sz="2100" b="1" kern="1200" dirty="0">
            <a:solidFill>
              <a:schemeClr val="tx1"/>
            </a:solidFill>
          </a:endParaRPr>
        </a:p>
        <a:p>
          <a:pPr lvl="0" algn="ctr" defTabSz="933450">
            <a:lnSpc>
              <a:spcPct val="90000"/>
            </a:lnSpc>
            <a:spcBef>
              <a:spcPct val="0"/>
            </a:spcBef>
            <a:spcAft>
              <a:spcPct val="35000"/>
            </a:spcAft>
          </a:pPr>
          <a:r>
            <a:rPr lang="tr-TR" sz="2100" b="1" kern="1200" dirty="0" smtClean="0">
              <a:solidFill>
                <a:schemeClr val="tx1"/>
              </a:solidFill>
            </a:rPr>
            <a:t>Doktor Öğretim Üyesi</a:t>
          </a:r>
          <a:endParaRPr lang="tr-TR" sz="2100" b="1" kern="1200" dirty="0">
            <a:solidFill>
              <a:schemeClr val="tx1"/>
            </a:solidFill>
          </a:endParaRPr>
        </a:p>
        <a:p>
          <a:pPr lvl="0" algn="ctr" defTabSz="933450">
            <a:lnSpc>
              <a:spcPct val="90000"/>
            </a:lnSpc>
            <a:spcBef>
              <a:spcPct val="0"/>
            </a:spcBef>
            <a:spcAft>
              <a:spcPct val="35000"/>
            </a:spcAft>
          </a:pPr>
          <a:r>
            <a:rPr lang="tr-TR" sz="2100" b="1" kern="1200" dirty="0" smtClean="0">
              <a:solidFill>
                <a:schemeClr val="tx1"/>
              </a:solidFill>
            </a:rPr>
            <a:t>İşletme </a:t>
          </a:r>
          <a:r>
            <a:rPr lang="tr-TR" sz="2100" b="1" kern="1200" dirty="0">
              <a:solidFill>
                <a:schemeClr val="tx1"/>
              </a:solidFill>
            </a:rPr>
            <a:t>Bölümü</a:t>
          </a:r>
        </a:p>
      </dsp:txBody>
      <dsp:txXfrm>
        <a:off x="757451" y="3375285"/>
        <a:ext cx="4172197" cy="1312601"/>
      </dsp:txXfrm>
    </dsp:sp>
    <dsp:sp modelId="{B1FB18D2-249D-47F6-9721-42A693E9B7A7}">
      <dsp:nvSpPr>
        <dsp:cNvPr id="0" name=""/>
        <dsp:cNvSpPr/>
      </dsp:nvSpPr>
      <dsp:spPr>
        <a:xfrm>
          <a:off x="5492193" y="35114"/>
          <a:ext cx="4687862" cy="3750290"/>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B30AB03-7B0A-4E1A-B87B-C621A6EF5C9A}">
      <dsp:nvSpPr>
        <dsp:cNvPr id="0" name=""/>
        <dsp:cNvSpPr/>
      </dsp:nvSpPr>
      <dsp:spPr>
        <a:xfrm>
          <a:off x="5914100" y="3375285"/>
          <a:ext cx="4172197" cy="1312601"/>
        </a:xfrm>
        <a:prstGeom prst="wedgeRectCallout">
          <a:avLst>
            <a:gd name="adj1" fmla="val 20250"/>
            <a:gd name="adj2" fmla="val -607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solidFill>
                <a:schemeClr val="tx1"/>
              </a:solidFill>
            </a:rPr>
            <a:t>Fatih ELÇİN</a:t>
          </a:r>
        </a:p>
        <a:p>
          <a:pPr lvl="0" algn="ctr" defTabSz="933450">
            <a:lnSpc>
              <a:spcPct val="90000"/>
            </a:lnSpc>
            <a:spcBef>
              <a:spcPct val="0"/>
            </a:spcBef>
            <a:spcAft>
              <a:spcPct val="35000"/>
            </a:spcAft>
          </a:pPr>
          <a:r>
            <a:rPr lang="tr-TR" sz="2100" b="1" kern="1200" dirty="0" smtClean="0">
              <a:solidFill>
                <a:schemeClr val="tx1"/>
              </a:solidFill>
            </a:rPr>
            <a:t>Doktor Öğretim Üyesi</a:t>
          </a:r>
        </a:p>
        <a:p>
          <a:pPr lvl="0" algn="ctr" defTabSz="933450">
            <a:lnSpc>
              <a:spcPct val="90000"/>
            </a:lnSpc>
            <a:spcBef>
              <a:spcPct val="0"/>
            </a:spcBef>
            <a:spcAft>
              <a:spcPct val="35000"/>
            </a:spcAft>
          </a:pPr>
          <a:r>
            <a:rPr lang="tr-TR" sz="2100" b="1" kern="1200" dirty="0" smtClean="0">
              <a:solidFill>
                <a:schemeClr val="tx1"/>
              </a:solidFill>
            </a:rPr>
            <a:t>İktisat Bölümü</a:t>
          </a:r>
          <a:endParaRPr lang="tr-TR" sz="2100" b="1" kern="1200" dirty="0">
            <a:solidFill>
              <a:schemeClr val="tx1"/>
            </a:solidFill>
          </a:endParaRPr>
        </a:p>
      </dsp:txBody>
      <dsp:txXfrm>
        <a:off x="5914100" y="3375285"/>
        <a:ext cx="4172197" cy="13126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8429B-EE59-41F7-B954-F180555A2C09}" type="datetimeFigureOut">
              <a:rPr lang="tr-TR" smtClean="0"/>
              <a:t>1.04.2026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BF735-C093-4715-9A24-46B2B7FBDA82}" type="slidenum">
              <a:rPr lang="tr-TR" smtClean="0"/>
              <a:t>‹#›</a:t>
            </a:fld>
            <a:endParaRPr lang="tr-TR"/>
          </a:p>
        </p:txBody>
      </p:sp>
    </p:spTree>
    <p:extLst>
      <p:ext uri="{BB962C8B-B14F-4D97-AF65-F5344CB8AC3E}">
        <p14:creationId xmlns:p14="http://schemas.microsoft.com/office/powerpoint/2010/main" val="427269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B0662BFA-4C2C-4A38-AADE-FD7585A05BA6}" type="datetimeFigureOut">
              <a:rPr lang="tr-TR" smtClean="0"/>
              <a:t>1.04.2026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82817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662BFA-4C2C-4A38-AADE-FD7585A05BA6}" type="datetimeFigureOut">
              <a:rPr lang="tr-TR" smtClean="0"/>
              <a:t>1.04.2026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275592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662BFA-4C2C-4A38-AADE-FD7585A05BA6}" type="datetimeFigureOut">
              <a:rPr lang="tr-TR" smtClean="0"/>
              <a:t>1.04.2026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38261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7B4C3A-F7FA-1AFD-DA77-03CE8F0B794E}"/>
              </a:ext>
            </a:extLst>
          </p:cNvPr>
          <p:cNvSpPr>
            <a:spLocks noGrp="1"/>
          </p:cNvSpPr>
          <p:nvPr>
            <p:ph type="title" hasCustomPrompt="1"/>
          </p:nvPr>
        </p:nvSpPr>
        <p:spPr>
          <a:xfrm>
            <a:off x="1663700" y="625987"/>
            <a:ext cx="7264400" cy="358156"/>
          </a:xfrm>
        </p:spPr>
        <p:txBody>
          <a:bodyPr>
            <a:normAutofit/>
          </a:bodyPr>
          <a:lstStyle>
            <a:lvl1pPr algn="ctr">
              <a:defRPr sz="2200" b="1"/>
            </a:lvl1pPr>
          </a:lstStyle>
          <a:p>
            <a:r>
              <a:rPr lang="tr-TR" dirty="0"/>
              <a:t>BİRİM YÖNETİMİ</a:t>
            </a:r>
          </a:p>
        </p:txBody>
      </p:sp>
      <p:sp>
        <p:nvSpPr>
          <p:cNvPr id="3" name="Date Placeholder 2">
            <a:extLst>
              <a:ext uri="{FF2B5EF4-FFF2-40B4-BE49-F238E27FC236}">
                <a16:creationId xmlns:a16="http://schemas.microsoft.com/office/drawing/2014/main" xmlns="" id="{E00D2068-4533-54BB-128A-8F3C3786D2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xmlns="" id="{A326A481-76F4-4D93-3375-A7C748233E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D2A76DFE-4A56-BA20-568A-A7795D1A50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xmlns="" id="{F1D3786B-5DA8-BB80-3398-76C68A3F4CAB}"/>
              </a:ext>
            </a:extLst>
          </p:cNvPr>
          <p:cNvSpPr/>
          <p:nvPr/>
        </p:nvSpPr>
        <p:spPr>
          <a:xfrm>
            <a:off x="4189128" y="3111652"/>
            <a:ext cx="2213544" cy="404659"/>
          </a:xfrm>
          <a:custGeom>
            <a:avLst/>
            <a:gdLst>
              <a:gd name="connsiteX0" fmla="*/ 0 w 4674474"/>
              <a:gd name="connsiteY0" fmla="*/ 0 h 2372430"/>
              <a:gd name="connsiteX1" fmla="*/ 4674474 w 4674474"/>
              <a:gd name="connsiteY1" fmla="*/ 0 h 2372430"/>
              <a:gd name="connsiteX2" fmla="*/ 4674474 w 4674474"/>
              <a:gd name="connsiteY2" fmla="*/ 2372430 h 2372430"/>
              <a:gd name="connsiteX3" fmla="*/ 0 w 4674474"/>
              <a:gd name="connsiteY3" fmla="*/ 2372430 h 2372430"/>
              <a:gd name="connsiteX4" fmla="*/ 0 w 4674474"/>
              <a:gd name="connsiteY4" fmla="*/ 0 h 237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474" h="2372430">
                <a:moveTo>
                  <a:pt x="0" y="0"/>
                </a:moveTo>
                <a:lnTo>
                  <a:pt x="4674474" y="0"/>
                </a:lnTo>
                <a:lnTo>
                  <a:pt x="4674474" y="2372430"/>
                </a:lnTo>
                <a:lnTo>
                  <a:pt x="0" y="2372430"/>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973" tIns="41275" rIns="41275" bIns="41275" numCol="1" spcCol="1270" anchor="ctr" anchorCtr="0">
            <a:noAutofit/>
          </a:bodyPr>
          <a:lstStyle/>
          <a:p>
            <a:pPr marL="0" lvl="0" indent="0" algn="ctr" defTabSz="2889250">
              <a:lnSpc>
                <a:spcPct val="90000"/>
              </a:lnSpc>
              <a:spcBef>
                <a:spcPct val="0"/>
              </a:spcBef>
              <a:spcAft>
                <a:spcPct val="35000"/>
              </a:spcAft>
              <a:buNone/>
            </a:pPr>
            <a:endParaRPr lang="tr-TR" sz="1200" kern="1200" dirty="0">
              <a:solidFill>
                <a:schemeClr val="tx1"/>
              </a:solidFill>
            </a:endParaRPr>
          </a:p>
        </p:txBody>
      </p:sp>
      <p:sp>
        <p:nvSpPr>
          <p:cNvPr id="13" name="Rectangle 12">
            <a:extLst>
              <a:ext uri="{FF2B5EF4-FFF2-40B4-BE49-F238E27FC236}">
                <a16:creationId xmlns:a16="http://schemas.microsoft.com/office/drawing/2014/main" xmlns="" id="{41587F53-7D96-22EA-F7F0-03C5BC7B0799}"/>
              </a:ext>
            </a:extLst>
          </p:cNvPr>
          <p:cNvSpPr>
            <a:spLocks noChangeAspect="1"/>
          </p:cNvSpPr>
          <p:nvPr/>
        </p:nvSpPr>
        <p:spPr>
          <a:xfrm>
            <a:off x="4412857" y="1020837"/>
            <a:ext cx="1539319" cy="2082111"/>
          </a:xfrm>
          <a:prstGeom prst="rect">
            <a:avLst/>
          </a:prstGeom>
          <a:solidFill>
            <a:schemeClr val="accent1">
              <a:tint val="50000"/>
              <a:hueOff val="0"/>
              <a:satOff val="0"/>
              <a:lumOff val="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none"/>
          <a:lstStyle/>
          <a:p>
            <a:endParaRPr lang="tr-TR"/>
          </a:p>
        </p:txBody>
      </p:sp>
      <p:sp>
        <p:nvSpPr>
          <p:cNvPr id="17" name="Text Placeholder 16">
            <a:extLst>
              <a:ext uri="{FF2B5EF4-FFF2-40B4-BE49-F238E27FC236}">
                <a16:creationId xmlns:a16="http://schemas.microsoft.com/office/drawing/2014/main" xmlns="" id="{DBCDA8D7-10EC-A266-FF4B-726BECBB37C8}"/>
              </a:ext>
            </a:extLst>
          </p:cNvPr>
          <p:cNvSpPr>
            <a:spLocks noGrp="1"/>
          </p:cNvSpPr>
          <p:nvPr>
            <p:ph type="body" sz="quarter" idx="13" hasCustomPrompt="1"/>
          </p:nvPr>
        </p:nvSpPr>
        <p:spPr>
          <a:xfrm>
            <a:off x="4197499" y="3110089"/>
            <a:ext cx="2159748" cy="380103"/>
          </a:xfrm>
        </p:spPr>
        <p:txBody>
          <a:bodyPr>
            <a:normAutofit/>
          </a:bodyPr>
          <a:lstStyle>
            <a:lvl1pPr marL="0" indent="0" algn="ctr">
              <a:lnSpc>
                <a:spcPct val="100000"/>
              </a:lnSpc>
              <a:spcBef>
                <a:spcPts val="0"/>
              </a:spcBef>
              <a:buNone/>
              <a:defRPr sz="1200" b="1"/>
            </a:lvl1pPr>
            <a:lvl2pPr>
              <a:defRPr sz="1200"/>
            </a:lvl2pPr>
            <a:lvl3pPr>
              <a:defRPr sz="1200"/>
            </a:lvl3pPr>
            <a:lvl4pPr>
              <a:defRPr sz="1200"/>
            </a:lvl4pPr>
            <a:lvl5pPr>
              <a:defRPr sz="1200"/>
            </a:lvl5pPr>
          </a:lstStyle>
          <a:p>
            <a:pPr lvl="0"/>
            <a:r>
              <a:rPr lang="tr-TR" dirty="0"/>
              <a:t>Ad Soyad (Dekan)</a:t>
            </a:r>
          </a:p>
        </p:txBody>
      </p:sp>
      <p:sp>
        <p:nvSpPr>
          <p:cNvPr id="19" name="Picture Placeholder 18">
            <a:extLst>
              <a:ext uri="{FF2B5EF4-FFF2-40B4-BE49-F238E27FC236}">
                <a16:creationId xmlns:a16="http://schemas.microsoft.com/office/drawing/2014/main" xmlns="" id="{6632F21A-A4B9-AE03-D0B7-90D9C8127E7E}"/>
              </a:ext>
            </a:extLst>
          </p:cNvPr>
          <p:cNvSpPr>
            <a:spLocks noGrp="1"/>
          </p:cNvSpPr>
          <p:nvPr>
            <p:ph type="pic" sz="quarter" idx="14" hasCustomPrompt="1"/>
          </p:nvPr>
        </p:nvSpPr>
        <p:spPr>
          <a:xfrm>
            <a:off x="4463101" y="1026414"/>
            <a:ext cx="1489075" cy="2057556"/>
          </a:xfrm>
        </p:spPr>
        <p:txBody>
          <a:bodyPr/>
          <a:lstStyle>
            <a:lvl1pPr>
              <a:defRPr/>
            </a:lvl1pPr>
          </a:lstStyle>
          <a:p>
            <a:r>
              <a:rPr lang="tr-TR" dirty="0"/>
              <a:t>Resim ekleyiniz</a:t>
            </a:r>
          </a:p>
        </p:txBody>
      </p:sp>
      <p:grpSp>
        <p:nvGrpSpPr>
          <p:cNvPr id="20" name="Group 19">
            <a:extLst>
              <a:ext uri="{FF2B5EF4-FFF2-40B4-BE49-F238E27FC236}">
                <a16:creationId xmlns:a16="http://schemas.microsoft.com/office/drawing/2014/main" xmlns="" id="{F7601A60-E7AF-2A68-DF40-E7A228F661D9}"/>
              </a:ext>
            </a:extLst>
          </p:cNvPr>
          <p:cNvGrpSpPr/>
          <p:nvPr/>
        </p:nvGrpSpPr>
        <p:grpSpPr>
          <a:xfrm>
            <a:off x="849206" y="3632068"/>
            <a:ext cx="2213544" cy="2418810"/>
            <a:chOff x="4151792" y="1113007"/>
            <a:chExt cx="2329566" cy="2509299"/>
          </a:xfrm>
        </p:grpSpPr>
        <p:sp>
          <p:nvSpPr>
            <p:cNvPr id="21" name="Freeform: Shape 20">
              <a:extLst>
                <a:ext uri="{FF2B5EF4-FFF2-40B4-BE49-F238E27FC236}">
                  <a16:creationId xmlns:a16="http://schemas.microsoft.com/office/drawing/2014/main" xmlns="" id="{0183A604-EAE7-AF05-9667-E769186EFC0B}"/>
                </a:ext>
              </a:extLst>
            </p:cNvPr>
            <p:cNvSpPr/>
            <p:nvPr/>
          </p:nvSpPr>
          <p:spPr>
            <a:xfrm>
              <a:off x="4151792" y="3202509"/>
              <a:ext cx="2329566" cy="419797"/>
            </a:xfrm>
            <a:custGeom>
              <a:avLst/>
              <a:gdLst>
                <a:gd name="connsiteX0" fmla="*/ 0 w 4674474"/>
                <a:gd name="connsiteY0" fmla="*/ 0 h 2372430"/>
                <a:gd name="connsiteX1" fmla="*/ 4674474 w 4674474"/>
                <a:gd name="connsiteY1" fmla="*/ 0 h 2372430"/>
                <a:gd name="connsiteX2" fmla="*/ 4674474 w 4674474"/>
                <a:gd name="connsiteY2" fmla="*/ 2372430 h 2372430"/>
                <a:gd name="connsiteX3" fmla="*/ 0 w 4674474"/>
                <a:gd name="connsiteY3" fmla="*/ 2372430 h 2372430"/>
                <a:gd name="connsiteX4" fmla="*/ 0 w 4674474"/>
                <a:gd name="connsiteY4" fmla="*/ 0 h 237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474" h="2372430">
                  <a:moveTo>
                    <a:pt x="0" y="0"/>
                  </a:moveTo>
                  <a:lnTo>
                    <a:pt x="4674474" y="0"/>
                  </a:lnTo>
                  <a:lnTo>
                    <a:pt x="4674474" y="2372430"/>
                  </a:lnTo>
                  <a:lnTo>
                    <a:pt x="0" y="2372430"/>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973" tIns="41275" rIns="41275" bIns="41275" numCol="1" spcCol="1270" anchor="ctr" anchorCtr="0">
              <a:noAutofit/>
            </a:bodyPr>
            <a:lstStyle/>
            <a:p>
              <a:pPr marL="0" lvl="0" indent="0" algn="ctr" defTabSz="2889250">
                <a:lnSpc>
                  <a:spcPct val="90000"/>
                </a:lnSpc>
                <a:spcBef>
                  <a:spcPct val="0"/>
                </a:spcBef>
                <a:spcAft>
                  <a:spcPct val="35000"/>
                </a:spcAft>
                <a:buNone/>
              </a:pPr>
              <a:endParaRPr lang="tr-TR" sz="1200" kern="1200" dirty="0">
                <a:solidFill>
                  <a:schemeClr val="tx1"/>
                </a:solidFill>
              </a:endParaRPr>
            </a:p>
          </p:txBody>
        </p:sp>
        <p:sp>
          <p:nvSpPr>
            <p:cNvPr id="22" name="Rectangle 21">
              <a:extLst>
                <a:ext uri="{FF2B5EF4-FFF2-40B4-BE49-F238E27FC236}">
                  <a16:creationId xmlns:a16="http://schemas.microsoft.com/office/drawing/2014/main" xmlns="" id="{83847F1D-B611-C8EE-873C-21588E52E83E}"/>
                </a:ext>
              </a:extLst>
            </p:cNvPr>
            <p:cNvSpPr>
              <a:spLocks noChangeAspect="1"/>
            </p:cNvSpPr>
            <p:nvPr/>
          </p:nvSpPr>
          <p:spPr>
            <a:xfrm>
              <a:off x="4533012" y="1113007"/>
              <a:ext cx="1567124" cy="2089500"/>
            </a:xfrm>
            <a:prstGeom prst="rect">
              <a:avLst/>
            </a:prstGeom>
            <a:solidFill>
              <a:schemeClr val="accent1">
                <a:tint val="50000"/>
                <a:hueOff val="0"/>
                <a:satOff val="0"/>
                <a:lumOff val="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none"/>
            <a:lstStyle/>
            <a:p>
              <a:endParaRPr lang="tr-TR" dirty="0"/>
            </a:p>
          </p:txBody>
        </p:sp>
      </p:grpSp>
      <p:sp>
        <p:nvSpPr>
          <p:cNvPr id="23" name="Picture Placeholder 18">
            <a:extLst>
              <a:ext uri="{FF2B5EF4-FFF2-40B4-BE49-F238E27FC236}">
                <a16:creationId xmlns:a16="http://schemas.microsoft.com/office/drawing/2014/main" xmlns="" id="{515CEA9B-69CA-EE24-37E0-227A78822F87}"/>
              </a:ext>
            </a:extLst>
          </p:cNvPr>
          <p:cNvSpPr>
            <a:spLocks noGrp="1"/>
          </p:cNvSpPr>
          <p:nvPr>
            <p:ph type="pic" sz="quarter" idx="15" hasCustomPrompt="1"/>
          </p:nvPr>
        </p:nvSpPr>
        <p:spPr>
          <a:xfrm>
            <a:off x="1227419" y="3650615"/>
            <a:ext cx="1452281" cy="2008460"/>
          </a:xfrm>
        </p:spPr>
        <p:txBody>
          <a:bodyPr/>
          <a:lstStyle>
            <a:lvl1pPr>
              <a:defRPr/>
            </a:lvl1pPr>
          </a:lstStyle>
          <a:p>
            <a:r>
              <a:rPr lang="tr-TR" dirty="0"/>
              <a:t>Resim ekleyiniz</a:t>
            </a:r>
          </a:p>
        </p:txBody>
      </p:sp>
      <p:sp>
        <p:nvSpPr>
          <p:cNvPr id="24" name="Text Placeholder 16">
            <a:extLst>
              <a:ext uri="{FF2B5EF4-FFF2-40B4-BE49-F238E27FC236}">
                <a16:creationId xmlns:a16="http://schemas.microsoft.com/office/drawing/2014/main" xmlns="" id="{CCA753CD-9636-50B5-F337-D84B921DAE40}"/>
              </a:ext>
            </a:extLst>
          </p:cNvPr>
          <p:cNvSpPr>
            <a:spLocks noGrp="1"/>
          </p:cNvSpPr>
          <p:nvPr>
            <p:ph type="body" sz="quarter" idx="16" hasCustomPrompt="1"/>
          </p:nvPr>
        </p:nvSpPr>
        <p:spPr>
          <a:xfrm>
            <a:off x="903002" y="5677622"/>
            <a:ext cx="2159748" cy="404658"/>
          </a:xfrm>
        </p:spPr>
        <p:txBody>
          <a:bodyPr>
            <a:normAutofit/>
          </a:bodyPr>
          <a:lstStyle>
            <a:lvl1pPr marL="0" indent="0" algn="ctr">
              <a:lnSpc>
                <a:spcPct val="100000"/>
              </a:lnSpc>
              <a:spcBef>
                <a:spcPts val="0"/>
              </a:spcBef>
              <a:buNone/>
              <a:defRPr sz="1200" b="1"/>
            </a:lvl1pPr>
            <a:lvl2pPr>
              <a:defRPr sz="1200"/>
            </a:lvl2pPr>
            <a:lvl3pPr>
              <a:defRPr sz="1200"/>
            </a:lvl3pPr>
            <a:lvl4pPr>
              <a:defRPr sz="1200"/>
            </a:lvl4pPr>
            <a:lvl5pPr>
              <a:defRPr sz="1200"/>
            </a:lvl5pPr>
          </a:lstStyle>
          <a:p>
            <a:pPr lvl="0"/>
            <a:r>
              <a:rPr lang="tr-TR" dirty="0"/>
              <a:t>Ad Soyad (Dekan Yardımcı)</a:t>
            </a:r>
          </a:p>
        </p:txBody>
      </p:sp>
      <p:sp>
        <p:nvSpPr>
          <p:cNvPr id="27" name="Freeform: Shape 26">
            <a:extLst>
              <a:ext uri="{FF2B5EF4-FFF2-40B4-BE49-F238E27FC236}">
                <a16:creationId xmlns:a16="http://schemas.microsoft.com/office/drawing/2014/main" xmlns="" id="{82E1F4A0-7C7C-8899-DCDC-39267D5F630E}"/>
              </a:ext>
            </a:extLst>
          </p:cNvPr>
          <p:cNvSpPr/>
          <p:nvPr userDrawn="1"/>
        </p:nvSpPr>
        <p:spPr>
          <a:xfrm>
            <a:off x="4189592" y="5642257"/>
            <a:ext cx="2213544" cy="404658"/>
          </a:xfrm>
          <a:custGeom>
            <a:avLst/>
            <a:gdLst>
              <a:gd name="connsiteX0" fmla="*/ 0 w 4674474"/>
              <a:gd name="connsiteY0" fmla="*/ 0 h 2372430"/>
              <a:gd name="connsiteX1" fmla="*/ 4674474 w 4674474"/>
              <a:gd name="connsiteY1" fmla="*/ 0 h 2372430"/>
              <a:gd name="connsiteX2" fmla="*/ 4674474 w 4674474"/>
              <a:gd name="connsiteY2" fmla="*/ 2372430 h 2372430"/>
              <a:gd name="connsiteX3" fmla="*/ 0 w 4674474"/>
              <a:gd name="connsiteY3" fmla="*/ 2372430 h 2372430"/>
              <a:gd name="connsiteX4" fmla="*/ 0 w 4674474"/>
              <a:gd name="connsiteY4" fmla="*/ 0 h 237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474" h="2372430">
                <a:moveTo>
                  <a:pt x="0" y="0"/>
                </a:moveTo>
                <a:lnTo>
                  <a:pt x="4674474" y="0"/>
                </a:lnTo>
                <a:lnTo>
                  <a:pt x="4674474" y="2372430"/>
                </a:lnTo>
                <a:lnTo>
                  <a:pt x="0" y="2372430"/>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973" tIns="41275" rIns="41275" bIns="41275" numCol="1" spcCol="1270" anchor="ctr" anchorCtr="0">
            <a:noAutofit/>
          </a:bodyPr>
          <a:lstStyle/>
          <a:p>
            <a:pPr marL="0" lvl="0" indent="0" algn="ctr" defTabSz="2889250">
              <a:lnSpc>
                <a:spcPct val="90000"/>
              </a:lnSpc>
              <a:spcBef>
                <a:spcPct val="0"/>
              </a:spcBef>
              <a:spcAft>
                <a:spcPct val="35000"/>
              </a:spcAft>
              <a:buNone/>
            </a:pPr>
            <a:endParaRPr lang="tr-TR" sz="1200" kern="1200" dirty="0">
              <a:solidFill>
                <a:schemeClr val="tx1"/>
              </a:solidFill>
            </a:endParaRPr>
          </a:p>
        </p:txBody>
      </p:sp>
      <p:sp>
        <p:nvSpPr>
          <p:cNvPr id="28" name="Rectangle 27">
            <a:extLst>
              <a:ext uri="{FF2B5EF4-FFF2-40B4-BE49-F238E27FC236}">
                <a16:creationId xmlns:a16="http://schemas.microsoft.com/office/drawing/2014/main" xmlns="" id="{56FC9082-5B64-D921-4B6C-8EE62C14E132}"/>
              </a:ext>
            </a:extLst>
          </p:cNvPr>
          <p:cNvSpPr>
            <a:spLocks noChangeAspect="1"/>
          </p:cNvSpPr>
          <p:nvPr userDrawn="1"/>
        </p:nvSpPr>
        <p:spPr>
          <a:xfrm>
            <a:off x="4551826" y="3628106"/>
            <a:ext cx="1489075" cy="2014150"/>
          </a:xfrm>
          <a:prstGeom prst="rect">
            <a:avLst/>
          </a:prstGeom>
          <a:solidFill>
            <a:schemeClr val="accent1">
              <a:tint val="50000"/>
              <a:hueOff val="0"/>
              <a:satOff val="0"/>
              <a:lumOff val="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none"/>
          <a:lstStyle/>
          <a:p>
            <a:endParaRPr lang="tr-TR" dirty="0"/>
          </a:p>
        </p:txBody>
      </p:sp>
      <p:sp>
        <p:nvSpPr>
          <p:cNvPr id="29" name="Freeform: Shape 28">
            <a:extLst>
              <a:ext uri="{FF2B5EF4-FFF2-40B4-BE49-F238E27FC236}">
                <a16:creationId xmlns:a16="http://schemas.microsoft.com/office/drawing/2014/main" xmlns="" id="{79581952-53C9-2848-D9CB-0083DB10890E}"/>
              </a:ext>
            </a:extLst>
          </p:cNvPr>
          <p:cNvSpPr/>
          <p:nvPr userDrawn="1"/>
        </p:nvSpPr>
        <p:spPr>
          <a:xfrm>
            <a:off x="7529978" y="5652066"/>
            <a:ext cx="2213544" cy="404658"/>
          </a:xfrm>
          <a:custGeom>
            <a:avLst/>
            <a:gdLst>
              <a:gd name="connsiteX0" fmla="*/ 0 w 4674474"/>
              <a:gd name="connsiteY0" fmla="*/ 0 h 2372430"/>
              <a:gd name="connsiteX1" fmla="*/ 4674474 w 4674474"/>
              <a:gd name="connsiteY1" fmla="*/ 0 h 2372430"/>
              <a:gd name="connsiteX2" fmla="*/ 4674474 w 4674474"/>
              <a:gd name="connsiteY2" fmla="*/ 2372430 h 2372430"/>
              <a:gd name="connsiteX3" fmla="*/ 0 w 4674474"/>
              <a:gd name="connsiteY3" fmla="*/ 2372430 h 2372430"/>
              <a:gd name="connsiteX4" fmla="*/ 0 w 4674474"/>
              <a:gd name="connsiteY4" fmla="*/ 0 h 237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474" h="2372430">
                <a:moveTo>
                  <a:pt x="0" y="0"/>
                </a:moveTo>
                <a:lnTo>
                  <a:pt x="4674474" y="0"/>
                </a:lnTo>
                <a:lnTo>
                  <a:pt x="4674474" y="2372430"/>
                </a:lnTo>
                <a:lnTo>
                  <a:pt x="0" y="2372430"/>
                </a:lnTo>
                <a:lnTo>
                  <a:pt x="0" y="0"/>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973" tIns="41275" rIns="41275" bIns="41275" numCol="1" spcCol="1270" anchor="ctr" anchorCtr="0">
            <a:noAutofit/>
          </a:bodyPr>
          <a:lstStyle/>
          <a:p>
            <a:pPr marL="0" lvl="0" indent="0" algn="ctr" defTabSz="2889250">
              <a:lnSpc>
                <a:spcPct val="90000"/>
              </a:lnSpc>
              <a:spcBef>
                <a:spcPct val="0"/>
              </a:spcBef>
              <a:spcAft>
                <a:spcPct val="35000"/>
              </a:spcAft>
              <a:buNone/>
            </a:pPr>
            <a:endParaRPr lang="tr-TR" sz="1200" kern="1200" dirty="0">
              <a:solidFill>
                <a:schemeClr val="tx1"/>
              </a:solidFill>
            </a:endParaRPr>
          </a:p>
        </p:txBody>
      </p:sp>
      <p:sp>
        <p:nvSpPr>
          <p:cNvPr id="30" name="Rectangle 29">
            <a:extLst>
              <a:ext uri="{FF2B5EF4-FFF2-40B4-BE49-F238E27FC236}">
                <a16:creationId xmlns:a16="http://schemas.microsoft.com/office/drawing/2014/main" xmlns="" id="{2455CDC7-E362-78F1-ABC6-8DC057371DCC}"/>
              </a:ext>
            </a:extLst>
          </p:cNvPr>
          <p:cNvSpPr>
            <a:spLocks noChangeAspect="1"/>
          </p:cNvSpPr>
          <p:nvPr userDrawn="1"/>
        </p:nvSpPr>
        <p:spPr>
          <a:xfrm>
            <a:off x="7892212" y="3637915"/>
            <a:ext cx="1489075" cy="2014150"/>
          </a:xfrm>
          <a:prstGeom prst="rect">
            <a:avLst/>
          </a:prstGeom>
          <a:solidFill>
            <a:schemeClr val="accent1">
              <a:tint val="50000"/>
              <a:hueOff val="0"/>
              <a:satOff val="0"/>
              <a:lumOff val="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wrap="none"/>
          <a:lstStyle/>
          <a:p>
            <a:endParaRPr lang="tr-TR" dirty="0"/>
          </a:p>
        </p:txBody>
      </p:sp>
      <p:sp>
        <p:nvSpPr>
          <p:cNvPr id="31" name="Picture Placeholder 18">
            <a:extLst>
              <a:ext uri="{FF2B5EF4-FFF2-40B4-BE49-F238E27FC236}">
                <a16:creationId xmlns:a16="http://schemas.microsoft.com/office/drawing/2014/main" xmlns="" id="{AE3CE188-D0B5-266E-FFE9-8352C510734A}"/>
              </a:ext>
            </a:extLst>
          </p:cNvPr>
          <p:cNvSpPr>
            <a:spLocks noGrp="1"/>
          </p:cNvSpPr>
          <p:nvPr>
            <p:ph type="pic" sz="quarter" idx="19" hasCustomPrompt="1"/>
          </p:nvPr>
        </p:nvSpPr>
        <p:spPr>
          <a:xfrm>
            <a:off x="4551362" y="3643605"/>
            <a:ext cx="1452281" cy="2008460"/>
          </a:xfrm>
        </p:spPr>
        <p:txBody>
          <a:bodyPr/>
          <a:lstStyle>
            <a:lvl1pPr>
              <a:defRPr/>
            </a:lvl1pPr>
          </a:lstStyle>
          <a:p>
            <a:r>
              <a:rPr lang="tr-TR" dirty="0"/>
              <a:t>Resim ekleyiniz</a:t>
            </a:r>
          </a:p>
        </p:txBody>
      </p:sp>
      <p:sp>
        <p:nvSpPr>
          <p:cNvPr id="32" name="Text Placeholder 16">
            <a:extLst>
              <a:ext uri="{FF2B5EF4-FFF2-40B4-BE49-F238E27FC236}">
                <a16:creationId xmlns:a16="http://schemas.microsoft.com/office/drawing/2014/main" xmlns="" id="{2A99479B-C304-B828-C831-1F64997B4592}"/>
              </a:ext>
            </a:extLst>
          </p:cNvPr>
          <p:cNvSpPr>
            <a:spLocks noGrp="1"/>
          </p:cNvSpPr>
          <p:nvPr>
            <p:ph type="body" sz="quarter" idx="20" hasCustomPrompt="1"/>
          </p:nvPr>
        </p:nvSpPr>
        <p:spPr>
          <a:xfrm>
            <a:off x="4242924" y="5652065"/>
            <a:ext cx="2159748" cy="404658"/>
          </a:xfrm>
        </p:spPr>
        <p:txBody>
          <a:bodyPr>
            <a:normAutofit/>
          </a:bodyPr>
          <a:lstStyle>
            <a:lvl1pPr marL="0" indent="0" algn="ctr">
              <a:lnSpc>
                <a:spcPct val="100000"/>
              </a:lnSpc>
              <a:spcBef>
                <a:spcPts val="0"/>
              </a:spcBef>
              <a:buNone/>
              <a:defRPr sz="1200" b="1"/>
            </a:lvl1pPr>
            <a:lvl2pPr>
              <a:defRPr sz="1200"/>
            </a:lvl2pPr>
            <a:lvl3pPr>
              <a:defRPr sz="1200"/>
            </a:lvl3pPr>
            <a:lvl4pPr>
              <a:defRPr sz="1200"/>
            </a:lvl4pPr>
            <a:lvl5pPr>
              <a:defRPr sz="1200"/>
            </a:lvl5pPr>
          </a:lstStyle>
          <a:p>
            <a:pPr lvl="0"/>
            <a:r>
              <a:rPr lang="tr-TR" dirty="0"/>
              <a:t>Ad Soyad (Dekan Yardımcı)</a:t>
            </a:r>
          </a:p>
        </p:txBody>
      </p:sp>
      <p:sp>
        <p:nvSpPr>
          <p:cNvPr id="33" name="Picture Placeholder 18">
            <a:extLst>
              <a:ext uri="{FF2B5EF4-FFF2-40B4-BE49-F238E27FC236}">
                <a16:creationId xmlns:a16="http://schemas.microsoft.com/office/drawing/2014/main" xmlns="" id="{C9377410-F1B0-DA3F-2066-A9FFE09A37D3}"/>
              </a:ext>
            </a:extLst>
          </p:cNvPr>
          <p:cNvSpPr>
            <a:spLocks noGrp="1"/>
          </p:cNvSpPr>
          <p:nvPr>
            <p:ph type="pic" sz="quarter" idx="21" hasCustomPrompt="1"/>
          </p:nvPr>
        </p:nvSpPr>
        <p:spPr>
          <a:xfrm>
            <a:off x="7891284" y="3643040"/>
            <a:ext cx="1452281" cy="2008460"/>
          </a:xfrm>
        </p:spPr>
        <p:txBody>
          <a:bodyPr/>
          <a:lstStyle>
            <a:lvl1pPr>
              <a:defRPr/>
            </a:lvl1pPr>
          </a:lstStyle>
          <a:p>
            <a:r>
              <a:rPr lang="tr-TR" dirty="0"/>
              <a:t>Resim ekleyiniz</a:t>
            </a:r>
          </a:p>
        </p:txBody>
      </p:sp>
      <p:sp>
        <p:nvSpPr>
          <p:cNvPr id="34" name="Text Placeholder 16">
            <a:extLst>
              <a:ext uri="{FF2B5EF4-FFF2-40B4-BE49-F238E27FC236}">
                <a16:creationId xmlns:a16="http://schemas.microsoft.com/office/drawing/2014/main" xmlns="" id="{A2DDAA7F-E187-498D-D0C7-152856664046}"/>
              </a:ext>
            </a:extLst>
          </p:cNvPr>
          <p:cNvSpPr>
            <a:spLocks noGrp="1"/>
          </p:cNvSpPr>
          <p:nvPr>
            <p:ph type="body" sz="quarter" idx="22" hasCustomPrompt="1"/>
          </p:nvPr>
        </p:nvSpPr>
        <p:spPr>
          <a:xfrm>
            <a:off x="7582846" y="5651500"/>
            <a:ext cx="2159748" cy="404658"/>
          </a:xfrm>
        </p:spPr>
        <p:txBody>
          <a:bodyPr>
            <a:normAutofit/>
          </a:bodyPr>
          <a:lstStyle>
            <a:lvl1pPr marL="0" indent="0" algn="ctr">
              <a:lnSpc>
                <a:spcPct val="100000"/>
              </a:lnSpc>
              <a:spcBef>
                <a:spcPts val="0"/>
              </a:spcBef>
              <a:buNone/>
              <a:defRPr sz="1200" b="1">
                <a:solidFill>
                  <a:schemeClr val="bg1"/>
                </a:solidFill>
              </a:defRPr>
            </a:lvl1pPr>
            <a:lvl2pPr>
              <a:defRPr sz="1200"/>
            </a:lvl2pPr>
            <a:lvl3pPr>
              <a:defRPr sz="1200"/>
            </a:lvl3pPr>
            <a:lvl4pPr>
              <a:defRPr sz="1200"/>
            </a:lvl4pPr>
            <a:lvl5pPr>
              <a:defRPr sz="1200"/>
            </a:lvl5pPr>
          </a:lstStyle>
          <a:p>
            <a:pPr lvl="0"/>
            <a:r>
              <a:rPr lang="tr-TR" dirty="0"/>
              <a:t>Ad Soyad (Fakülte Sekreteri)</a:t>
            </a:r>
          </a:p>
        </p:txBody>
      </p:sp>
      <p:cxnSp>
        <p:nvCxnSpPr>
          <p:cNvPr id="36" name="Connector: Elbow 35">
            <a:extLst>
              <a:ext uri="{FF2B5EF4-FFF2-40B4-BE49-F238E27FC236}">
                <a16:creationId xmlns:a16="http://schemas.microsoft.com/office/drawing/2014/main" xmlns="" id="{1EC2A9CE-13AB-A9B1-6BB3-159C1E5606B9}"/>
              </a:ext>
            </a:extLst>
          </p:cNvPr>
          <p:cNvCxnSpPr>
            <a:stCxn id="17" idx="1"/>
            <a:endCxn id="23" idx="0"/>
          </p:cNvCxnSpPr>
          <p:nvPr userDrawn="1"/>
        </p:nvCxnSpPr>
        <p:spPr>
          <a:xfrm rot="10800000" flipV="1">
            <a:off x="1953561" y="3300141"/>
            <a:ext cx="2243939" cy="350474"/>
          </a:xfrm>
          <a:prstGeom prst="bentConnector2">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xmlns="" id="{1CAD0E2E-ABC0-AB7B-78BB-C382DD7BA892}"/>
              </a:ext>
            </a:extLst>
          </p:cNvPr>
          <p:cNvCxnSpPr>
            <a:stCxn id="17" idx="3"/>
            <a:endCxn id="33" idx="0"/>
          </p:cNvCxnSpPr>
          <p:nvPr userDrawn="1"/>
        </p:nvCxnSpPr>
        <p:spPr>
          <a:xfrm>
            <a:off x="6357247" y="3300141"/>
            <a:ext cx="2260178" cy="342899"/>
          </a:xfrm>
          <a:prstGeom prst="bentConnector2">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583D98A2-E5DD-2270-021B-D646862CDA4D}"/>
              </a:ext>
            </a:extLst>
          </p:cNvPr>
          <p:cNvCxnSpPr>
            <a:cxnSpLocks/>
            <a:stCxn id="17" idx="2"/>
            <a:endCxn id="31" idx="0"/>
          </p:cNvCxnSpPr>
          <p:nvPr userDrawn="1"/>
        </p:nvCxnSpPr>
        <p:spPr>
          <a:xfrm>
            <a:off x="5277373" y="3490192"/>
            <a:ext cx="130" cy="15341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1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BEC9E-C025-B5A8-B393-8ECC0C63F61F}"/>
              </a:ext>
            </a:extLst>
          </p:cNvPr>
          <p:cNvSpPr>
            <a:spLocks noGrp="1"/>
          </p:cNvSpPr>
          <p:nvPr>
            <p:ph type="title" hasCustomPrompt="1"/>
          </p:nvPr>
        </p:nvSpPr>
        <p:spPr>
          <a:xfrm>
            <a:off x="1600200" y="520700"/>
            <a:ext cx="9753600" cy="571500"/>
          </a:xfrm>
        </p:spPr>
        <p:txBody>
          <a:bodyPr>
            <a:normAutofit/>
          </a:bodyPr>
          <a:lstStyle>
            <a:lvl1pPr>
              <a:defRPr sz="2200" b="1"/>
            </a:lvl1pPr>
          </a:lstStyle>
          <a:p>
            <a:r>
              <a:rPr lang="tr-TR" dirty="0"/>
              <a:t>Bölüm Adını Giriniz</a:t>
            </a:r>
          </a:p>
        </p:txBody>
      </p:sp>
      <p:sp>
        <p:nvSpPr>
          <p:cNvPr id="3" name="Date Placeholder 2">
            <a:extLst>
              <a:ext uri="{FF2B5EF4-FFF2-40B4-BE49-F238E27FC236}">
                <a16:creationId xmlns:a16="http://schemas.microsoft.com/office/drawing/2014/main" xmlns="" id="{5C1BE0CC-7CCD-4147-530D-0CE4AF4A5B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xmlns="" id="{D33DAF8F-8AD9-FEE2-3609-ECCFC41579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71564CCE-F816-5827-1BA5-596AB8D14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etin Yer Tutucusu 2">
            <a:extLst>
              <a:ext uri="{FF2B5EF4-FFF2-40B4-BE49-F238E27FC236}">
                <a16:creationId xmlns:a16="http://schemas.microsoft.com/office/drawing/2014/main" xmlns="" id="{7FE6A1BB-6F5B-2BD5-F9EB-7CC965E8C2BA}"/>
              </a:ext>
            </a:extLst>
          </p:cNvPr>
          <p:cNvSpPr>
            <a:spLocks noGrp="1"/>
          </p:cNvSpPr>
          <p:nvPr>
            <p:ph idx="1"/>
          </p:nvPr>
        </p:nvSpPr>
        <p:spPr>
          <a:xfrm>
            <a:off x="977080" y="1213945"/>
            <a:ext cx="10376719" cy="4782197"/>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367704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2883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1527858" y="365126"/>
            <a:ext cx="7384648" cy="931240"/>
          </a:xfrm>
        </p:spPr>
        <p:txBody>
          <a:bodyPr>
            <a:normAutofit/>
          </a:bodyPr>
          <a:lstStyle>
            <a:lvl1pPr>
              <a:defRPr sz="2800" b="1"/>
            </a:lvl1pPr>
          </a:lstStyle>
          <a:p>
            <a:r>
              <a:rPr lang="tr-TR" dirty="0"/>
              <a:t>Asıl başlık stili için tıklatın</a:t>
            </a:r>
          </a:p>
        </p:txBody>
      </p:sp>
      <p:sp>
        <p:nvSpPr>
          <p:cNvPr id="3" name="İçerik Yer Tutucusu 2"/>
          <p:cNvSpPr>
            <a:spLocks noGrp="1"/>
          </p:cNvSpPr>
          <p:nvPr>
            <p:ph idx="1"/>
          </p:nvPr>
        </p:nvSpPr>
        <p:spPr>
          <a:xfrm>
            <a:off x="838200" y="1388963"/>
            <a:ext cx="6558023" cy="2257426"/>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Picture Placeholder 7">
            <a:extLst>
              <a:ext uri="{FF2B5EF4-FFF2-40B4-BE49-F238E27FC236}">
                <a16:creationId xmlns:a16="http://schemas.microsoft.com/office/drawing/2014/main" xmlns="" id="{374D9B14-7015-ADBC-A90D-AD5DF240DB89}"/>
              </a:ext>
            </a:extLst>
          </p:cNvPr>
          <p:cNvSpPr>
            <a:spLocks noGrp="1"/>
          </p:cNvSpPr>
          <p:nvPr>
            <p:ph type="pic" sz="quarter" idx="13"/>
          </p:nvPr>
        </p:nvSpPr>
        <p:spPr>
          <a:xfrm>
            <a:off x="7500938" y="1389063"/>
            <a:ext cx="4548187" cy="2257425"/>
          </a:xfrm>
        </p:spPr>
        <p:txBody>
          <a:bodyPr/>
          <a:lstStyle/>
          <a:p>
            <a:endParaRPr lang="tr-TR"/>
          </a:p>
        </p:txBody>
      </p:sp>
      <p:sp>
        <p:nvSpPr>
          <p:cNvPr id="9" name="Picture Placeholder 7">
            <a:extLst>
              <a:ext uri="{FF2B5EF4-FFF2-40B4-BE49-F238E27FC236}">
                <a16:creationId xmlns:a16="http://schemas.microsoft.com/office/drawing/2014/main" xmlns="" id="{1C8E58E9-D56D-D03A-35DC-FEC4509EF57B}"/>
              </a:ext>
            </a:extLst>
          </p:cNvPr>
          <p:cNvSpPr>
            <a:spLocks noGrp="1"/>
          </p:cNvSpPr>
          <p:nvPr>
            <p:ph type="pic" sz="quarter" idx="14"/>
          </p:nvPr>
        </p:nvSpPr>
        <p:spPr>
          <a:xfrm>
            <a:off x="7500938" y="3718830"/>
            <a:ext cx="4548187" cy="2257425"/>
          </a:xfrm>
        </p:spPr>
        <p:txBody>
          <a:bodyPr/>
          <a:lstStyle/>
          <a:p>
            <a:endParaRPr lang="tr-TR"/>
          </a:p>
        </p:txBody>
      </p:sp>
      <p:sp>
        <p:nvSpPr>
          <p:cNvPr id="10" name="İçerik Yer Tutucusu 2">
            <a:extLst>
              <a:ext uri="{FF2B5EF4-FFF2-40B4-BE49-F238E27FC236}">
                <a16:creationId xmlns:a16="http://schemas.microsoft.com/office/drawing/2014/main" xmlns="" id="{A5E6595E-2D1F-8D21-E35E-EFBF20D5D668}"/>
              </a:ext>
            </a:extLst>
          </p:cNvPr>
          <p:cNvSpPr>
            <a:spLocks noGrp="1"/>
          </p:cNvSpPr>
          <p:nvPr>
            <p:ph idx="15"/>
          </p:nvPr>
        </p:nvSpPr>
        <p:spPr>
          <a:xfrm>
            <a:off x="838199" y="3718829"/>
            <a:ext cx="6558023" cy="2257426"/>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261066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993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3679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5910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63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662BFA-4C2C-4A38-AADE-FD7585A05BA6}" type="datetimeFigureOut">
              <a:rPr lang="tr-TR" smtClean="0"/>
              <a:t>1.04.2026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717491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8562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814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7524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1362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31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B0662BFA-4C2C-4A38-AADE-FD7585A05BA6}" type="datetimeFigureOut">
              <a:rPr lang="tr-TR" smtClean="0"/>
              <a:t>1.04.2026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47201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662BFA-4C2C-4A38-AADE-FD7585A05BA6}" type="datetimeFigureOut">
              <a:rPr lang="tr-TR" smtClean="0"/>
              <a:t>1.04.2026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41930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662BFA-4C2C-4A38-AADE-FD7585A05BA6}" type="datetimeFigureOut">
              <a:rPr lang="tr-TR" smtClean="0"/>
              <a:t>1.04.2026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95320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662BFA-4C2C-4A38-AADE-FD7585A05BA6}" type="datetimeFigureOut">
              <a:rPr lang="tr-TR" smtClean="0"/>
              <a:t>1.04.2026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80040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662BFA-4C2C-4A38-AADE-FD7585A05BA6}" type="datetimeFigureOut">
              <a:rPr lang="tr-TR" smtClean="0"/>
              <a:t>1.04.2026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251500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0662BFA-4C2C-4A38-AADE-FD7585A05BA6}" type="datetimeFigureOut">
              <a:rPr lang="tr-TR" smtClean="0"/>
              <a:t>1.04.2026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311044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0662BFA-4C2C-4A38-AADE-FD7585A05BA6}" type="datetimeFigureOut">
              <a:rPr lang="tr-TR" smtClean="0"/>
              <a:t>1.04.2026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59628E-6A3A-413A-86BA-B583F14BAED6}" type="slidenum">
              <a:rPr lang="tr-TR" smtClean="0"/>
              <a:t>‹#›</a:t>
            </a:fld>
            <a:endParaRPr lang="tr-TR"/>
          </a:p>
        </p:txBody>
      </p:sp>
    </p:spTree>
    <p:extLst>
      <p:ext uri="{BB962C8B-B14F-4D97-AF65-F5344CB8AC3E}">
        <p14:creationId xmlns:p14="http://schemas.microsoft.com/office/powerpoint/2010/main" val="424537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62BFA-4C2C-4A38-AADE-FD7585A05BA6}" type="datetimeFigureOut">
              <a:rPr lang="tr-TR" smtClean="0"/>
              <a:t>1.04.2026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9628E-6A3A-413A-86BA-B583F14BAED6}" type="slidenum">
              <a:rPr lang="tr-TR" smtClean="0"/>
              <a:t>‹#›</a:t>
            </a:fld>
            <a:endParaRPr lang="tr-TR"/>
          </a:p>
        </p:txBody>
      </p:sp>
    </p:spTree>
    <p:extLst>
      <p:ext uri="{BB962C8B-B14F-4D97-AF65-F5344CB8AC3E}">
        <p14:creationId xmlns:p14="http://schemas.microsoft.com/office/powerpoint/2010/main" val="3746538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6F7165-3F3F-4AEF-90AD-61FBA5020117}"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BF8EA4-8A69-4270-8123-1D095C65A064}"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197956"/>
      </p:ext>
    </p:extLst>
  </p:cSld>
  <p:clrMap bg1="lt1" tx1="dk1" bg2="lt2" tx2="dk2" accent1="accent1" accent2="accent2" accent3="accent3" accent4="accent4" accent5="accent5" accent6="accent6" hlink="hlink" folHlink="folHlink"/>
  <p:sldLayoutIdLst>
    <p:sldLayoutId id="2147483686" r:id="rId1"/>
    <p:sldLayoutId id="2147483684"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1.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comments" Target="../comments/comment2.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omments" Target="../comments/comment3.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522284"/>
            <a:ext cx="12192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4000" b="1" noProof="0" dirty="0">
                <a:solidFill>
                  <a:prstClr val="black">
                    <a:lumMod val="85000"/>
                    <a:lumOff val="15000"/>
                  </a:prstClr>
                </a:solidFill>
                <a:cs typeface="Times New Roman" panose="02020603050405020304" pitchFamily="18" charset="0"/>
              </a:rPr>
              <a:t>İKTİSADİ VE İDARİ BİLİMLER </a:t>
            </a:r>
            <a:r>
              <a:rPr kumimoji="0" lang="tr-TR" sz="4000" b="1" i="0" u="none" strike="noStrike" kern="1200" cap="none" spc="0" normalizeH="0" baseline="0" noProof="0" dirty="0">
                <a:ln>
                  <a:noFill/>
                </a:ln>
                <a:solidFill>
                  <a:prstClr val="black">
                    <a:lumMod val="85000"/>
                    <a:lumOff val="15000"/>
                  </a:prstClr>
                </a:solidFill>
                <a:effectLst/>
                <a:uLnTx/>
                <a:uFillTx/>
                <a:cs typeface="Times New Roman" panose="02020603050405020304" pitchFamily="18" charset="0"/>
              </a:rPr>
              <a:t>FAKÜLTESİ</a:t>
            </a:r>
          </a:p>
        </p:txBody>
      </p:sp>
      <p:sp>
        <p:nvSpPr>
          <p:cNvPr id="7" name="Dikdörtgen 6"/>
          <p:cNvSpPr/>
          <p:nvPr/>
        </p:nvSpPr>
        <p:spPr>
          <a:xfrm>
            <a:off x="3784803" y="4687372"/>
            <a:ext cx="4007251" cy="954107"/>
          </a:xfrm>
          <a:prstGeom prst="rect">
            <a:avLst/>
          </a:prstGeom>
        </p:spPr>
        <p:txBody>
          <a:bodyPr wrap="none">
            <a:spAutoFit/>
          </a:bodyPr>
          <a:lstStyle/>
          <a:p>
            <a:r>
              <a:rPr lang="tr-TR" sz="2800" b="1" dirty="0" smtClean="0">
                <a:solidFill>
                  <a:prstClr val="black">
                    <a:lumMod val="85000"/>
                    <a:lumOff val="15000"/>
                  </a:prstClr>
                </a:solidFill>
                <a:cs typeface="Times New Roman" panose="02020603050405020304" pitchFamily="18" charset="0"/>
              </a:rPr>
              <a:t>2025 </a:t>
            </a:r>
            <a:r>
              <a:rPr lang="tr-TR" sz="2800" b="1" dirty="0">
                <a:solidFill>
                  <a:prstClr val="black">
                    <a:lumMod val="85000"/>
                    <a:lumOff val="15000"/>
                  </a:prstClr>
                </a:solidFill>
                <a:cs typeface="Times New Roman" panose="02020603050405020304" pitchFamily="18" charset="0"/>
              </a:rPr>
              <a:t>Yılı Brifing Toplantısı</a:t>
            </a:r>
          </a:p>
          <a:p>
            <a:pPr algn="ctr"/>
            <a:r>
              <a:rPr lang="tr-TR" sz="2800" b="1" smtClean="0">
                <a:solidFill>
                  <a:prstClr val="black">
                    <a:lumMod val="85000"/>
                    <a:lumOff val="15000"/>
                  </a:prstClr>
                </a:solidFill>
                <a:cs typeface="Times New Roman" panose="02020603050405020304" pitchFamily="18" charset="0"/>
              </a:rPr>
              <a:t>01.04.2026</a:t>
            </a:r>
            <a:endParaRPr lang="tr-TR" sz="2800" dirty="0"/>
          </a:p>
        </p:txBody>
      </p:sp>
    </p:spTree>
    <p:extLst>
      <p:ext uri="{BB962C8B-B14F-4D97-AF65-F5344CB8AC3E}">
        <p14:creationId xmlns:p14="http://schemas.microsoft.com/office/powerpoint/2010/main" val="87560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F27CFD-0547-EB2D-6F50-50E8F2808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C90AC18-59BF-5F57-A82E-B620BE22B3CD}"/>
              </a:ext>
            </a:extLst>
          </p:cNvPr>
          <p:cNvSpPr>
            <a:spLocks noGrp="1"/>
          </p:cNvSpPr>
          <p:nvPr>
            <p:ph type="title"/>
          </p:nvPr>
        </p:nvSpPr>
        <p:spPr/>
        <p:txBody>
          <a:bodyPr/>
          <a:lstStyle/>
          <a:p>
            <a:r>
              <a:rPr lang="tr-TR" dirty="0"/>
              <a:t>SOSYAL HİZMET BÖLÜMÜ</a:t>
            </a:r>
          </a:p>
        </p:txBody>
      </p:sp>
      <p:graphicFrame>
        <p:nvGraphicFramePr>
          <p:cNvPr id="15" name="Content Placeholder 14">
            <a:extLst>
              <a:ext uri="{FF2B5EF4-FFF2-40B4-BE49-F238E27FC236}">
                <a16:creationId xmlns:a16="http://schemas.microsoft.com/office/drawing/2014/main" xmlns="" id="{4C77EAB6-AF26-7EF6-3F68-F873B2389A51}"/>
              </a:ext>
            </a:extLst>
          </p:cNvPr>
          <p:cNvGraphicFramePr>
            <a:graphicFrameLocks noGrp="1"/>
          </p:cNvGraphicFramePr>
          <p:nvPr>
            <p:ph idx="1"/>
            <p:extLst>
              <p:ext uri="{D42A27DB-BD31-4B8C-83A1-F6EECF244321}">
                <p14:modId xmlns:p14="http://schemas.microsoft.com/office/powerpoint/2010/main" val="76711935"/>
              </p:ext>
            </p:extLst>
          </p:nvPr>
        </p:nvGraphicFramePr>
        <p:xfrm>
          <a:off x="838201" y="1389063"/>
          <a:ext cx="3763296" cy="2932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ontent Placeholder 14">
            <a:extLst>
              <a:ext uri="{FF2B5EF4-FFF2-40B4-BE49-F238E27FC236}">
                <a16:creationId xmlns:a16="http://schemas.microsoft.com/office/drawing/2014/main" xmlns="" id="{6A7E325E-AEF9-32EF-2062-1FDBBFAE1F4E}"/>
              </a:ext>
            </a:extLst>
          </p:cNvPr>
          <p:cNvGraphicFramePr>
            <a:graphicFrameLocks/>
          </p:cNvGraphicFramePr>
          <p:nvPr>
            <p:extLst>
              <p:ext uri="{D42A27DB-BD31-4B8C-83A1-F6EECF244321}">
                <p14:modId xmlns:p14="http://schemas.microsoft.com/office/powerpoint/2010/main" val="3108003915"/>
              </p:ext>
            </p:extLst>
          </p:nvPr>
        </p:nvGraphicFramePr>
        <p:xfrm>
          <a:off x="6211530" y="1389062"/>
          <a:ext cx="3448664" cy="2932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00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fade">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graphicEl>
                                              <a:chart seriesIdx="0" categoryIdx="0" bldStep="ptInCategory"/>
                                            </p:graphicEl>
                                          </p:spTgt>
                                        </p:tgtEl>
                                        <p:attrNameLst>
                                          <p:attrName>style.visibility</p:attrName>
                                        </p:attrNameLst>
                                      </p:cBhvr>
                                      <p:to>
                                        <p:strVal val="visible"/>
                                      </p:to>
                                    </p:set>
                                    <p:animEffect transition="in" filter="fade">
                                      <p:cBhvr>
                                        <p:cTn id="11" dur="500"/>
                                        <p:tgtEl>
                                          <p:spTgt spid="15">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graphicEl>
                                              <a:chart seriesIdx="1" categoryIdx="0" bldStep="ptInCategory"/>
                                            </p:graphicEl>
                                          </p:spTgt>
                                        </p:tgtEl>
                                        <p:attrNameLst>
                                          <p:attrName>style.visibility</p:attrName>
                                        </p:attrNameLst>
                                      </p:cBhvr>
                                      <p:to>
                                        <p:strVal val="visible"/>
                                      </p:to>
                                    </p:set>
                                    <p:animEffect transition="in" filter="fade">
                                      <p:cBhvr>
                                        <p:cTn id="15" dur="500"/>
                                        <p:tgtEl>
                                          <p:spTgt spid="15">
                                            <p:graphicEl>
                                              <a:chart seriesIdx="1" categoryIdx="0"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graphicEl>
                                              <a:chart seriesIdx="2" categoryIdx="0" bldStep="ptInCategory"/>
                                            </p:graphicEl>
                                          </p:spTgt>
                                        </p:tgtEl>
                                        <p:attrNameLst>
                                          <p:attrName>style.visibility</p:attrName>
                                        </p:attrNameLst>
                                      </p:cBhvr>
                                      <p:to>
                                        <p:strVal val="visible"/>
                                      </p:to>
                                    </p:set>
                                    <p:animEffect transition="in" filter="fade">
                                      <p:cBhvr>
                                        <p:cTn id="19" dur="500"/>
                                        <p:tgtEl>
                                          <p:spTgt spid="15">
                                            <p:graphicEl>
                                              <a:chart seriesIdx="2" categoryIdx="0"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graphicEl>
                                              <a:chart seriesIdx="3" categoryIdx="0" bldStep="ptInCategory"/>
                                            </p:graphicEl>
                                          </p:spTgt>
                                        </p:tgtEl>
                                        <p:attrNameLst>
                                          <p:attrName>style.visibility</p:attrName>
                                        </p:attrNameLst>
                                      </p:cBhvr>
                                      <p:to>
                                        <p:strVal val="visible"/>
                                      </p:to>
                                    </p:set>
                                    <p:animEffect transition="in" filter="fade">
                                      <p:cBhvr>
                                        <p:cTn id="23" dur="500"/>
                                        <p:tgtEl>
                                          <p:spTgt spid="15">
                                            <p:graphicEl>
                                              <a:chart seriesIdx="3" categoryIdx="0" bldStep="ptIn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graphicEl>
                                              <a:chart seriesIdx="4" categoryIdx="0" bldStep="ptInCategory"/>
                                            </p:graphicEl>
                                          </p:spTgt>
                                        </p:tgtEl>
                                        <p:attrNameLst>
                                          <p:attrName>style.visibility</p:attrName>
                                        </p:attrNameLst>
                                      </p:cBhvr>
                                      <p:to>
                                        <p:strVal val="visible"/>
                                      </p:to>
                                    </p:set>
                                    <p:animEffect transition="in" filter="fade">
                                      <p:cBhvr>
                                        <p:cTn id="27" dur="500"/>
                                        <p:tgtEl>
                                          <p:spTgt spid="15">
                                            <p:graphicEl>
                                              <a:chart seriesIdx="4" categoryIdx="0" bldStep="ptIn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graphicEl>
                                              <a:chart seriesIdx="5" categoryIdx="0" bldStep="ptInCategory"/>
                                            </p:graphicEl>
                                          </p:spTgt>
                                        </p:tgtEl>
                                        <p:attrNameLst>
                                          <p:attrName>style.visibility</p:attrName>
                                        </p:attrNameLst>
                                      </p:cBhvr>
                                      <p:to>
                                        <p:strVal val="visible"/>
                                      </p:to>
                                    </p:set>
                                    <p:animEffect transition="in" filter="fade">
                                      <p:cBhvr>
                                        <p:cTn id="31" dur="500"/>
                                        <p:tgtEl>
                                          <p:spTgt spid="15">
                                            <p:graphicEl>
                                              <a:chart seriesIdx="5" categoryIdx="0" bldStep="ptIn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graphicEl>
                                              <a:chart seriesIdx="0" categoryIdx="1" bldStep="ptInCategory"/>
                                            </p:graphicEl>
                                          </p:spTgt>
                                        </p:tgtEl>
                                        <p:attrNameLst>
                                          <p:attrName>style.visibility</p:attrName>
                                        </p:attrNameLst>
                                      </p:cBhvr>
                                      <p:to>
                                        <p:strVal val="visible"/>
                                      </p:to>
                                    </p:set>
                                    <p:animEffect transition="in" filter="fade">
                                      <p:cBhvr>
                                        <p:cTn id="35" dur="500"/>
                                        <p:tgtEl>
                                          <p:spTgt spid="15">
                                            <p:graphicEl>
                                              <a:chart seriesIdx="0" categoryIdx="1" bldStep="ptIn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graphicEl>
                                              <a:chart seriesIdx="1" categoryIdx="1" bldStep="ptInCategory"/>
                                            </p:graphicEl>
                                          </p:spTgt>
                                        </p:tgtEl>
                                        <p:attrNameLst>
                                          <p:attrName>style.visibility</p:attrName>
                                        </p:attrNameLst>
                                      </p:cBhvr>
                                      <p:to>
                                        <p:strVal val="visible"/>
                                      </p:to>
                                    </p:set>
                                    <p:animEffect transition="in" filter="fade">
                                      <p:cBhvr>
                                        <p:cTn id="39" dur="500"/>
                                        <p:tgtEl>
                                          <p:spTgt spid="15">
                                            <p:graphicEl>
                                              <a:chart seriesIdx="1" categoryIdx="1" bldStep="ptIn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graphicEl>
                                              <a:chart seriesIdx="2" categoryIdx="1" bldStep="ptInCategory"/>
                                            </p:graphicEl>
                                          </p:spTgt>
                                        </p:tgtEl>
                                        <p:attrNameLst>
                                          <p:attrName>style.visibility</p:attrName>
                                        </p:attrNameLst>
                                      </p:cBhvr>
                                      <p:to>
                                        <p:strVal val="visible"/>
                                      </p:to>
                                    </p:set>
                                    <p:animEffect transition="in" filter="fade">
                                      <p:cBhvr>
                                        <p:cTn id="43" dur="500"/>
                                        <p:tgtEl>
                                          <p:spTgt spid="15">
                                            <p:graphicEl>
                                              <a:chart seriesIdx="2" categoryIdx="1" bldStep="ptInCategory"/>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graphicEl>
                                              <a:chart seriesIdx="3" categoryIdx="1" bldStep="ptInCategory"/>
                                            </p:graphicEl>
                                          </p:spTgt>
                                        </p:tgtEl>
                                        <p:attrNameLst>
                                          <p:attrName>style.visibility</p:attrName>
                                        </p:attrNameLst>
                                      </p:cBhvr>
                                      <p:to>
                                        <p:strVal val="visible"/>
                                      </p:to>
                                    </p:set>
                                    <p:animEffect transition="in" filter="fade">
                                      <p:cBhvr>
                                        <p:cTn id="47" dur="500"/>
                                        <p:tgtEl>
                                          <p:spTgt spid="15">
                                            <p:graphicEl>
                                              <a:chart seriesIdx="3" categoryIdx="1" bldStep="ptInCategory"/>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graphicEl>
                                              <a:chart seriesIdx="4" categoryIdx="1" bldStep="ptInCategory"/>
                                            </p:graphicEl>
                                          </p:spTgt>
                                        </p:tgtEl>
                                        <p:attrNameLst>
                                          <p:attrName>style.visibility</p:attrName>
                                        </p:attrNameLst>
                                      </p:cBhvr>
                                      <p:to>
                                        <p:strVal val="visible"/>
                                      </p:to>
                                    </p:set>
                                    <p:animEffect transition="in" filter="fade">
                                      <p:cBhvr>
                                        <p:cTn id="51" dur="500"/>
                                        <p:tgtEl>
                                          <p:spTgt spid="15">
                                            <p:graphicEl>
                                              <a:chart seriesIdx="4" categoryIdx="1" bldStep="ptInCategory"/>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graphicEl>
                                              <a:chart seriesIdx="5" categoryIdx="1" bldStep="ptInCategory"/>
                                            </p:graphicEl>
                                          </p:spTgt>
                                        </p:tgtEl>
                                        <p:attrNameLst>
                                          <p:attrName>style.visibility</p:attrName>
                                        </p:attrNameLst>
                                      </p:cBhvr>
                                      <p:to>
                                        <p:strVal val="visible"/>
                                      </p:to>
                                    </p:set>
                                    <p:animEffect transition="in" filter="fade">
                                      <p:cBhvr>
                                        <p:cTn id="55" dur="500"/>
                                        <p:tgtEl>
                                          <p:spTgt spid="15">
                                            <p:graphicEl>
                                              <a:chart seriesIdx="5" categoryIdx="1" bldStep="ptInCategory"/>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graphicEl>
                                              <a:chart seriesIdx="0" categoryIdx="2" bldStep="ptInCategory"/>
                                            </p:graphicEl>
                                          </p:spTgt>
                                        </p:tgtEl>
                                        <p:attrNameLst>
                                          <p:attrName>style.visibility</p:attrName>
                                        </p:attrNameLst>
                                      </p:cBhvr>
                                      <p:to>
                                        <p:strVal val="visible"/>
                                      </p:to>
                                    </p:set>
                                    <p:animEffect transition="in" filter="fade">
                                      <p:cBhvr>
                                        <p:cTn id="59" dur="500"/>
                                        <p:tgtEl>
                                          <p:spTgt spid="15">
                                            <p:graphicEl>
                                              <a:chart seriesIdx="0" categoryIdx="2" bldStep="ptInCategory"/>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graphicEl>
                                              <a:chart seriesIdx="1" categoryIdx="2" bldStep="ptInCategory"/>
                                            </p:graphicEl>
                                          </p:spTgt>
                                        </p:tgtEl>
                                        <p:attrNameLst>
                                          <p:attrName>style.visibility</p:attrName>
                                        </p:attrNameLst>
                                      </p:cBhvr>
                                      <p:to>
                                        <p:strVal val="visible"/>
                                      </p:to>
                                    </p:set>
                                    <p:animEffect transition="in" filter="fade">
                                      <p:cBhvr>
                                        <p:cTn id="63" dur="500"/>
                                        <p:tgtEl>
                                          <p:spTgt spid="15">
                                            <p:graphicEl>
                                              <a:chart seriesIdx="1" categoryIdx="2" bldStep="ptInCategory"/>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5">
                                            <p:graphicEl>
                                              <a:chart seriesIdx="2" categoryIdx="2" bldStep="ptInCategory"/>
                                            </p:graphicEl>
                                          </p:spTgt>
                                        </p:tgtEl>
                                        <p:attrNameLst>
                                          <p:attrName>style.visibility</p:attrName>
                                        </p:attrNameLst>
                                      </p:cBhvr>
                                      <p:to>
                                        <p:strVal val="visible"/>
                                      </p:to>
                                    </p:set>
                                    <p:animEffect transition="in" filter="fade">
                                      <p:cBhvr>
                                        <p:cTn id="67" dur="500"/>
                                        <p:tgtEl>
                                          <p:spTgt spid="15">
                                            <p:graphicEl>
                                              <a:chart seriesIdx="2" categoryIdx="2" bldStep="ptInCategory"/>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5">
                                            <p:graphicEl>
                                              <a:chart seriesIdx="3" categoryIdx="2" bldStep="ptInCategory"/>
                                            </p:graphicEl>
                                          </p:spTgt>
                                        </p:tgtEl>
                                        <p:attrNameLst>
                                          <p:attrName>style.visibility</p:attrName>
                                        </p:attrNameLst>
                                      </p:cBhvr>
                                      <p:to>
                                        <p:strVal val="visible"/>
                                      </p:to>
                                    </p:set>
                                    <p:animEffect transition="in" filter="fade">
                                      <p:cBhvr>
                                        <p:cTn id="71" dur="500"/>
                                        <p:tgtEl>
                                          <p:spTgt spid="15">
                                            <p:graphicEl>
                                              <a:chart seriesIdx="3" categoryIdx="2" bldStep="ptInCategory"/>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5">
                                            <p:graphicEl>
                                              <a:chart seriesIdx="4" categoryIdx="2" bldStep="ptInCategory"/>
                                            </p:graphicEl>
                                          </p:spTgt>
                                        </p:tgtEl>
                                        <p:attrNameLst>
                                          <p:attrName>style.visibility</p:attrName>
                                        </p:attrNameLst>
                                      </p:cBhvr>
                                      <p:to>
                                        <p:strVal val="visible"/>
                                      </p:to>
                                    </p:set>
                                    <p:animEffect transition="in" filter="fade">
                                      <p:cBhvr>
                                        <p:cTn id="75" dur="500"/>
                                        <p:tgtEl>
                                          <p:spTgt spid="15">
                                            <p:graphicEl>
                                              <a:chart seriesIdx="4" categoryIdx="2" bldStep="ptInCategory"/>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5">
                                            <p:graphicEl>
                                              <a:chart seriesIdx="5" categoryIdx="2" bldStep="ptInCategory"/>
                                            </p:graphicEl>
                                          </p:spTgt>
                                        </p:tgtEl>
                                        <p:attrNameLst>
                                          <p:attrName>style.visibility</p:attrName>
                                        </p:attrNameLst>
                                      </p:cBhvr>
                                      <p:to>
                                        <p:strVal val="visible"/>
                                      </p:to>
                                    </p:set>
                                    <p:animEffect transition="in" filter="fade">
                                      <p:cBhvr>
                                        <p:cTn id="79" dur="500"/>
                                        <p:tgtEl>
                                          <p:spTgt spid="15">
                                            <p:graphicEl>
                                              <a:chart seriesIdx="5" categoryIdx="2" bldStep="ptInCategory"/>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84" dur="500"/>
                                        <p:tgtEl>
                                          <p:spTgt spid="26">
                                            <p:graphicEl>
                                              <a:chart seriesIdx="-3" categoryIdx="-3" bldStep="gridLegend"/>
                                            </p:graphicEl>
                                          </p:spTgt>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fade">
                                      <p:cBhvr>
                                        <p:cTn id="88" dur="500"/>
                                        <p:tgtEl>
                                          <p:spTgt spid="26">
                                            <p:graphicEl>
                                              <a:chart seriesIdx="-4" categoryIdx="0" bldStep="category"/>
                                            </p:graphicEl>
                                          </p:spTgt>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26">
                                            <p:graphicEl>
                                              <a:chart seriesIdx="-4" categoryIdx="1" bldStep="category"/>
                                            </p:graphicEl>
                                          </p:spTgt>
                                        </p:tgtEl>
                                        <p:attrNameLst>
                                          <p:attrName>style.visibility</p:attrName>
                                        </p:attrNameLst>
                                      </p:cBhvr>
                                      <p:to>
                                        <p:strVal val="visible"/>
                                      </p:to>
                                    </p:set>
                                    <p:animEffect transition="in" filter="fade">
                                      <p:cBhvr>
                                        <p:cTn id="92" dur="500"/>
                                        <p:tgtEl>
                                          <p:spTgt spid="26">
                                            <p:graphicEl>
                                              <a:chart seriesIdx="-4" categoryIdx="1" bldStep="category"/>
                                            </p:graphicEl>
                                          </p:spTgt>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26">
                                            <p:graphicEl>
                                              <a:chart seriesIdx="-4" categoryIdx="2" bldStep="category"/>
                                            </p:graphicEl>
                                          </p:spTgt>
                                        </p:tgtEl>
                                        <p:attrNameLst>
                                          <p:attrName>style.visibility</p:attrName>
                                        </p:attrNameLst>
                                      </p:cBhvr>
                                      <p:to>
                                        <p:strVal val="visible"/>
                                      </p:to>
                                    </p:set>
                                    <p:animEffect transition="in" filter="fade">
                                      <p:cBhvr>
                                        <p:cTn id="96" dur="500"/>
                                        <p:tgtEl>
                                          <p:spTgt spid="26">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categoryEl"/>
        </p:bldSub>
      </p:bldGraphic>
      <p:bldGraphic spid="26" grpId="0">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F27CFD-0547-EB2D-6F50-50E8F2808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C90AC18-59BF-5F57-A82E-B620BE22B3CD}"/>
              </a:ext>
            </a:extLst>
          </p:cNvPr>
          <p:cNvSpPr>
            <a:spLocks noGrp="1"/>
          </p:cNvSpPr>
          <p:nvPr>
            <p:ph type="title"/>
          </p:nvPr>
        </p:nvSpPr>
        <p:spPr/>
        <p:txBody>
          <a:bodyPr/>
          <a:lstStyle/>
          <a:p>
            <a:r>
              <a:rPr lang="tr-TR" dirty="0"/>
              <a:t>İŞLETME BÖLÜMÜ</a:t>
            </a:r>
          </a:p>
        </p:txBody>
      </p:sp>
      <p:graphicFrame>
        <p:nvGraphicFramePr>
          <p:cNvPr id="15" name="Content Placeholder 14">
            <a:extLst>
              <a:ext uri="{FF2B5EF4-FFF2-40B4-BE49-F238E27FC236}">
                <a16:creationId xmlns:a16="http://schemas.microsoft.com/office/drawing/2014/main" xmlns="" id="{4C77EAB6-AF26-7EF6-3F68-F873B2389A51}"/>
              </a:ext>
            </a:extLst>
          </p:cNvPr>
          <p:cNvGraphicFramePr>
            <a:graphicFrameLocks noGrp="1"/>
          </p:cNvGraphicFramePr>
          <p:nvPr>
            <p:ph idx="1"/>
            <p:extLst>
              <p:ext uri="{D42A27DB-BD31-4B8C-83A1-F6EECF244321}">
                <p14:modId xmlns:p14="http://schemas.microsoft.com/office/powerpoint/2010/main" val="2149792137"/>
              </p:ext>
            </p:extLst>
          </p:nvPr>
        </p:nvGraphicFramePr>
        <p:xfrm>
          <a:off x="838201" y="1389063"/>
          <a:ext cx="3763296" cy="2932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ontent Placeholder 14">
            <a:extLst>
              <a:ext uri="{FF2B5EF4-FFF2-40B4-BE49-F238E27FC236}">
                <a16:creationId xmlns:a16="http://schemas.microsoft.com/office/drawing/2014/main" xmlns="" id="{6A7E325E-AEF9-32EF-2062-1FDBBFAE1F4E}"/>
              </a:ext>
            </a:extLst>
          </p:cNvPr>
          <p:cNvGraphicFramePr>
            <a:graphicFrameLocks/>
          </p:cNvGraphicFramePr>
          <p:nvPr>
            <p:extLst>
              <p:ext uri="{D42A27DB-BD31-4B8C-83A1-F6EECF244321}">
                <p14:modId xmlns:p14="http://schemas.microsoft.com/office/powerpoint/2010/main" val="1575948666"/>
              </p:ext>
            </p:extLst>
          </p:nvPr>
        </p:nvGraphicFramePr>
        <p:xfrm>
          <a:off x="6211530" y="1389062"/>
          <a:ext cx="3448664" cy="2932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111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fade">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graphicEl>
                                              <a:chart seriesIdx="0" categoryIdx="0" bldStep="ptInCategory"/>
                                            </p:graphicEl>
                                          </p:spTgt>
                                        </p:tgtEl>
                                        <p:attrNameLst>
                                          <p:attrName>style.visibility</p:attrName>
                                        </p:attrNameLst>
                                      </p:cBhvr>
                                      <p:to>
                                        <p:strVal val="visible"/>
                                      </p:to>
                                    </p:set>
                                    <p:animEffect transition="in" filter="fade">
                                      <p:cBhvr>
                                        <p:cTn id="11" dur="500"/>
                                        <p:tgtEl>
                                          <p:spTgt spid="15">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graphicEl>
                                              <a:chart seriesIdx="1" categoryIdx="0" bldStep="ptInCategory"/>
                                            </p:graphicEl>
                                          </p:spTgt>
                                        </p:tgtEl>
                                        <p:attrNameLst>
                                          <p:attrName>style.visibility</p:attrName>
                                        </p:attrNameLst>
                                      </p:cBhvr>
                                      <p:to>
                                        <p:strVal val="visible"/>
                                      </p:to>
                                    </p:set>
                                    <p:animEffect transition="in" filter="fade">
                                      <p:cBhvr>
                                        <p:cTn id="15" dur="500"/>
                                        <p:tgtEl>
                                          <p:spTgt spid="15">
                                            <p:graphicEl>
                                              <a:chart seriesIdx="1" categoryIdx="0"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graphicEl>
                                              <a:chart seriesIdx="2" categoryIdx="0" bldStep="ptInCategory"/>
                                            </p:graphicEl>
                                          </p:spTgt>
                                        </p:tgtEl>
                                        <p:attrNameLst>
                                          <p:attrName>style.visibility</p:attrName>
                                        </p:attrNameLst>
                                      </p:cBhvr>
                                      <p:to>
                                        <p:strVal val="visible"/>
                                      </p:to>
                                    </p:set>
                                    <p:animEffect transition="in" filter="fade">
                                      <p:cBhvr>
                                        <p:cTn id="19" dur="500"/>
                                        <p:tgtEl>
                                          <p:spTgt spid="15">
                                            <p:graphicEl>
                                              <a:chart seriesIdx="2" categoryIdx="0"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graphicEl>
                                              <a:chart seriesIdx="3" categoryIdx="0" bldStep="ptInCategory"/>
                                            </p:graphicEl>
                                          </p:spTgt>
                                        </p:tgtEl>
                                        <p:attrNameLst>
                                          <p:attrName>style.visibility</p:attrName>
                                        </p:attrNameLst>
                                      </p:cBhvr>
                                      <p:to>
                                        <p:strVal val="visible"/>
                                      </p:to>
                                    </p:set>
                                    <p:animEffect transition="in" filter="fade">
                                      <p:cBhvr>
                                        <p:cTn id="23" dur="500"/>
                                        <p:tgtEl>
                                          <p:spTgt spid="15">
                                            <p:graphicEl>
                                              <a:chart seriesIdx="3" categoryIdx="0" bldStep="ptIn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graphicEl>
                                              <a:chart seriesIdx="4" categoryIdx="0" bldStep="ptInCategory"/>
                                            </p:graphicEl>
                                          </p:spTgt>
                                        </p:tgtEl>
                                        <p:attrNameLst>
                                          <p:attrName>style.visibility</p:attrName>
                                        </p:attrNameLst>
                                      </p:cBhvr>
                                      <p:to>
                                        <p:strVal val="visible"/>
                                      </p:to>
                                    </p:set>
                                    <p:animEffect transition="in" filter="fade">
                                      <p:cBhvr>
                                        <p:cTn id="27" dur="500"/>
                                        <p:tgtEl>
                                          <p:spTgt spid="15">
                                            <p:graphicEl>
                                              <a:chart seriesIdx="4" categoryIdx="0" bldStep="ptIn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graphicEl>
                                              <a:chart seriesIdx="5" categoryIdx="0" bldStep="ptInCategory"/>
                                            </p:graphicEl>
                                          </p:spTgt>
                                        </p:tgtEl>
                                        <p:attrNameLst>
                                          <p:attrName>style.visibility</p:attrName>
                                        </p:attrNameLst>
                                      </p:cBhvr>
                                      <p:to>
                                        <p:strVal val="visible"/>
                                      </p:to>
                                    </p:set>
                                    <p:animEffect transition="in" filter="fade">
                                      <p:cBhvr>
                                        <p:cTn id="31" dur="500"/>
                                        <p:tgtEl>
                                          <p:spTgt spid="15">
                                            <p:graphicEl>
                                              <a:chart seriesIdx="5" categoryIdx="0" bldStep="ptIn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graphicEl>
                                              <a:chart seriesIdx="0" categoryIdx="1" bldStep="ptInCategory"/>
                                            </p:graphicEl>
                                          </p:spTgt>
                                        </p:tgtEl>
                                        <p:attrNameLst>
                                          <p:attrName>style.visibility</p:attrName>
                                        </p:attrNameLst>
                                      </p:cBhvr>
                                      <p:to>
                                        <p:strVal val="visible"/>
                                      </p:to>
                                    </p:set>
                                    <p:animEffect transition="in" filter="fade">
                                      <p:cBhvr>
                                        <p:cTn id="35" dur="500"/>
                                        <p:tgtEl>
                                          <p:spTgt spid="15">
                                            <p:graphicEl>
                                              <a:chart seriesIdx="0" categoryIdx="1" bldStep="ptIn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graphicEl>
                                              <a:chart seriesIdx="1" categoryIdx="1" bldStep="ptInCategory"/>
                                            </p:graphicEl>
                                          </p:spTgt>
                                        </p:tgtEl>
                                        <p:attrNameLst>
                                          <p:attrName>style.visibility</p:attrName>
                                        </p:attrNameLst>
                                      </p:cBhvr>
                                      <p:to>
                                        <p:strVal val="visible"/>
                                      </p:to>
                                    </p:set>
                                    <p:animEffect transition="in" filter="fade">
                                      <p:cBhvr>
                                        <p:cTn id="39" dur="500"/>
                                        <p:tgtEl>
                                          <p:spTgt spid="15">
                                            <p:graphicEl>
                                              <a:chart seriesIdx="1" categoryIdx="1" bldStep="ptIn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graphicEl>
                                              <a:chart seriesIdx="2" categoryIdx="1" bldStep="ptInCategory"/>
                                            </p:graphicEl>
                                          </p:spTgt>
                                        </p:tgtEl>
                                        <p:attrNameLst>
                                          <p:attrName>style.visibility</p:attrName>
                                        </p:attrNameLst>
                                      </p:cBhvr>
                                      <p:to>
                                        <p:strVal val="visible"/>
                                      </p:to>
                                    </p:set>
                                    <p:animEffect transition="in" filter="fade">
                                      <p:cBhvr>
                                        <p:cTn id="43" dur="500"/>
                                        <p:tgtEl>
                                          <p:spTgt spid="15">
                                            <p:graphicEl>
                                              <a:chart seriesIdx="2" categoryIdx="1" bldStep="ptInCategory"/>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graphicEl>
                                              <a:chart seriesIdx="3" categoryIdx="1" bldStep="ptInCategory"/>
                                            </p:graphicEl>
                                          </p:spTgt>
                                        </p:tgtEl>
                                        <p:attrNameLst>
                                          <p:attrName>style.visibility</p:attrName>
                                        </p:attrNameLst>
                                      </p:cBhvr>
                                      <p:to>
                                        <p:strVal val="visible"/>
                                      </p:to>
                                    </p:set>
                                    <p:animEffect transition="in" filter="fade">
                                      <p:cBhvr>
                                        <p:cTn id="47" dur="500"/>
                                        <p:tgtEl>
                                          <p:spTgt spid="15">
                                            <p:graphicEl>
                                              <a:chart seriesIdx="3" categoryIdx="1" bldStep="ptInCategory"/>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graphicEl>
                                              <a:chart seriesIdx="4" categoryIdx="1" bldStep="ptInCategory"/>
                                            </p:graphicEl>
                                          </p:spTgt>
                                        </p:tgtEl>
                                        <p:attrNameLst>
                                          <p:attrName>style.visibility</p:attrName>
                                        </p:attrNameLst>
                                      </p:cBhvr>
                                      <p:to>
                                        <p:strVal val="visible"/>
                                      </p:to>
                                    </p:set>
                                    <p:animEffect transition="in" filter="fade">
                                      <p:cBhvr>
                                        <p:cTn id="51" dur="500"/>
                                        <p:tgtEl>
                                          <p:spTgt spid="15">
                                            <p:graphicEl>
                                              <a:chart seriesIdx="4" categoryIdx="1" bldStep="ptInCategory"/>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graphicEl>
                                              <a:chart seriesIdx="5" categoryIdx="1" bldStep="ptInCategory"/>
                                            </p:graphicEl>
                                          </p:spTgt>
                                        </p:tgtEl>
                                        <p:attrNameLst>
                                          <p:attrName>style.visibility</p:attrName>
                                        </p:attrNameLst>
                                      </p:cBhvr>
                                      <p:to>
                                        <p:strVal val="visible"/>
                                      </p:to>
                                    </p:set>
                                    <p:animEffect transition="in" filter="fade">
                                      <p:cBhvr>
                                        <p:cTn id="55" dur="500"/>
                                        <p:tgtEl>
                                          <p:spTgt spid="15">
                                            <p:graphicEl>
                                              <a:chart seriesIdx="5" categoryIdx="1" bldStep="ptInCategory"/>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graphicEl>
                                              <a:chart seriesIdx="0" categoryIdx="2" bldStep="ptInCategory"/>
                                            </p:graphicEl>
                                          </p:spTgt>
                                        </p:tgtEl>
                                        <p:attrNameLst>
                                          <p:attrName>style.visibility</p:attrName>
                                        </p:attrNameLst>
                                      </p:cBhvr>
                                      <p:to>
                                        <p:strVal val="visible"/>
                                      </p:to>
                                    </p:set>
                                    <p:animEffect transition="in" filter="fade">
                                      <p:cBhvr>
                                        <p:cTn id="59" dur="500"/>
                                        <p:tgtEl>
                                          <p:spTgt spid="15">
                                            <p:graphicEl>
                                              <a:chart seriesIdx="0" categoryIdx="2" bldStep="ptInCategory"/>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graphicEl>
                                              <a:chart seriesIdx="1" categoryIdx="2" bldStep="ptInCategory"/>
                                            </p:graphicEl>
                                          </p:spTgt>
                                        </p:tgtEl>
                                        <p:attrNameLst>
                                          <p:attrName>style.visibility</p:attrName>
                                        </p:attrNameLst>
                                      </p:cBhvr>
                                      <p:to>
                                        <p:strVal val="visible"/>
                                      </p:to>
                                    </p:set>
                                    <p:animEffect transition="in" filter="fade">
                                      <p:cBhvr>
                                        <p:cTn id="63" dur="500"/>
                                        <p:tgtEl>
                                          <p:spTgt spid="15">
                                            <p:graphicEl>
                                              <a:chart seriesIdx="1" categoryIdx="2" bldStep="ptInCategory"/>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5">
                                            <p:graphicEl>
                                              <a:chart seriesIdx="2" categoryIdx="2" bldStep="ptInCategory"/>
                                            </p:graphicEl>
                                          </p:spTgt>
                                        </p:tgtEl>
                                        <p:attrNameLst>
                                          <p:attrName>style.visibility</p:attrName>
                                        </p:attrNameLst>
                                      </p:cBhvr>
                                      <p:to>
                                        <p:strVal val="visible"/>
                                      </p:to>
                                    </p:set>
                                    <p:animEffect transition="in" filter="fade">
                                      <p:cBhvr>
                                        <p:cTn id="67" dur="500"/>
                                        <p:tgtEl>
                                          <p:spTgt spid="15">
                                            <p:graphicEl>
                                              <a:chart seriesIdx="2" categoryIdx="2" bldStep="ptInCategory"/>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5">
                                            <p:graphicEl>
                                              <a:chart seriesIdx="3" categoryIdx="2" bldStep="ptInCategory"/>
                                            </p:graphicEl>
                                          </p:spTgt>
                                        </p:tgtEl>
                                        <p:attrNameLst>
                                          <p:attrName>style.visibility</p:attrName>
                                        </p:attrNameLst>
                                      </p:cBhvr>
                                      <p:to>
                                        <p:strVal val="visible"/>
                                      </p:to>
                                    </p:set>
                                    <p:animEffect transition="in" filter="fade">
                                      <p:cBhvr>
                                        <p:cTn id="71" dur="500"/>
                                        <p:tgtEl>
                                          <p:spTgt spid="15">
                                            <p:graphicEl>
                                              <a:chart seriesIdx="3" categoryIdx="2" bldStep="ptInCategory"/>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5">
                                            <p:graphicEl>
                                              <a:chart seriesIdx="4" categoryIdx="2" bldStep="ptInCategory"/>
                                            </p:graphicEl>
                                          </p:spTgt>
                                        </p:tgtEl>
                                        <p:attrNameLst>
                                          <p:attrName>style.visibility</p:attrName>
                                        </p:attrNameLst>
                                      </p:cBhvr>
                                      <p:to>
                                        <p:strVal val="visible"/>
                                      </p:to>
                                    </p:set>
                                    <p:animEffect transition="in" filter="fade">
                                      <p:cBhvr>
                                        <p:cTn id="75" dur="500"/>
                                        <p:tgtEl>
                                          <p:spTgt spid="15">
                                            <p:graphicEl>
                                              <a:chart seriesIdx="4" categoryIdx="2" bldStep="ptInCategory"/>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5">
                                            <p:graphicEl>
                                              <a:chart seriesIdx="5" categoryIdx="2" bldStep="ptInCategory"/>
                                            </p:graphicEl>
                                          </p:spTgt>
                                        </p:tgtEl>
                                        <p:attrNameLst>
                                          <p:attrName>style.visibility</p:attrName>
                                        </p:attrNameLst>
                                      </p:cBhvr>
                                      <p:to>
                                        <p:strVal val="visible"/>
                                      </p:to>
                                    </p:set>
                                    <p:animEffect transition="in" filter="fade">
                                      <p:cBhvr>
                                        <p:cTn id="79" dur="500"/>
                                        <p:tgtEl>
                                          <p:spTgt spid="15">
                                            <p:graphicEl>
                                              <a:chart seriesIdx="5" categoryIdx="2" bldStep="ptInCategory"/>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84" dur="500"/>
                                        <p:tgtEl>
                                          <p:spTgt spid="26">
                                            <p:graphicEl>
                                              <a:chart seriesIdx="-3" categoryIdx="-3" bldStep="gridLegend"/>
                                            </p:graphicEl>
                                          </p:spTgt>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fade">
                                      <p:cBhvr>
                                        <p:cTn id="88" dur="500"/>
                                        <p:tgtEl>
                                          <p:spTgt spid="26">
                                            <p:graphicEl>
                                              <a:chart seriesIdx="-4" categoryIdx="0" bldStep="category"/>
                                            </p:graphicEl>
                                          </p:spTgt>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26">
                                            <p:graphicEl>
                                              <a:chart seriesIdx="-4" categoryIdx="1" bldStep="category"/>
                                            </p:graphicEl>
                                          </p:spTgt>
                                        </p:tgtEl>
                                        <p:attrNameLst>
                                          <p:attrName>style.visibility</p:attrName>
                                        </p:attrNameLst>
                                      </p:cBhvr>
                                      <p:to>
                                        <p:strVal val="visible"/>
                                      </p:to>
                                    </p:set>
                                    <p:animEffect transition="in" filter="fade">
                                      <p:cBhvr>
                                        <p:cTn id="92" dur="500"/>
                                        <p:tgtEl>
                                          <p:spTgt spid="26">
                                            <p:graphicEl>
                                              <a:chart seriesIdx="-4" categoryIdx="1" bldStep="category"/>
                                            </p:graphicEl>
                                          </p:spTgt>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26">
                                            <p:graphicEl>
                                              <a:chart seriesIdx="-4" categoryIdx="2" bldStep="category"/>
                                            </p:graphicEl>
                                          </p:spTgt>
                                        </p:tgtEl>
                                        <p:attrNameLst>
                                          <p:attrName>style.visibility</p:attrName>
                                        </p:attrNameLst>
                                      </p:cBhvr>
                                      <p:to>
                                        <p:strVal val="visible"/>
                                      </p:to>
                                    </p:set>
                                    <p:animEffect transition="in" filter="fade">
                                      <p:cBhvr>
                                        <p:cTn id="96" dur="500"/>
                                        <p:tgtEl>
                                          <p:spTgt spid="26">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categoryEl"/>
        </p:bldSub>
      </p:bldGraphic>
      <p:bldGraphic spid="26"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AEFA3B-AE27-6D32-7806-C8499DE6E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DF8983DC-DEB6-1758-5E75-16B42653E8A1}"/>
              </a:ext>
            </a:extLst>
          </p:cNvPr>
          <p:cNvSpPr>
            <a:spLocks noGrp="1"/>
          </p:cNvSpPr>
          <p:nvPr>
            <p:ph type="title"/>
          </p:nvPr>
        </p:nvSpPr>
        <p:spPr/>
        <p:txBody>
          <a:bodyPr/>
          <a:lstStyle/>
          <a:p>
            <a:r>
              <a:rPr lang="tr-TR" dirty="0"/>
              <a:t>LİSANSÜSTÜ PROGRAMLARIMIZ</a:t>
            </a:r>
          </a:p>
        </p:txBody>
      </p:sp>
      <p:graphicFrame>
        <p:nvGraphicFramePr>
          <p:cNvPr id="4" name="Content Placeholder 3">
            <a:extLst>
              <a:ext uri="{FF2B5EF4-FFF2-40B4-BE49-F238E27FC236}">
                <a16:creationId xmlns:a16="http://schemas.microsoft.com/office/drawing/2014/main" xmlns="" id="{801921E1-D9EE-1F3C-3F99-77DF1964504C}"/>
              </a:ext>
            </a:extLst>
          </p:cNvPr>
          <p:cNvGraphicFramePr>
            <a:graphicFrameLocks noGrp="1"/>
          </p:cNvGraphicFramePr>
          <p:nvPr>
            <p:ph idx="1"/>
            <p:extLst>
              <p:ext uri="{D42A27DB-BD31-4B8C-83A1-F6EECF244321}">
                <p14:modId xmlns:p14="http://schemas.microsoft.com/office/powerpoint/2010/main" val="1822046357"/>
              </p:ext>
            </p:extLst>
          </p:nvPr>
        </p:nvGraphicFramePr>
        <p:xfrm>
          <a:off x="838200" y="1389063"/>
          <a:ext cx="10515600" cy="468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928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B899DC4-6C6D-4F62-8361-C81B63696B9F}"/>
                                            </p:graphicEl>
                                          </p:spTgt>
                                        </p:tgtEl>
                                        <p:attrNameLst>
                                          <p:attrName>style.visibility</p:attrName>
                                        </p:attrNameLst>
                                      </p:cBhvr>
                                      <p:to>
                                        <p:strVal val="visible"/>
                                      </p:to>
                                    </p:set>
                                    <p:animEffect transition="in" filter="fade">
                                      <p:cBhvr>
                                        <p:cTn id="7" dur="500"/>
                                        <p:tgtEl>
                                          <p:spTgt spid="4">
                                            <p:graphicEl>
                                              <a:dgm id="{5B899DC4-6C6D-4F62-8361-C81B63696B9F}"/>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766A867A-7466-4AB6-8519-972390FF5887}"/>
                                            </p:graphicEl>
                                          </p:spTgt>
                                        </p:tgtEl>
                                        <p:attrNameLst>
                                          <p:attrName>style.visibility</p:attrName>
                                        </p:attrNameLst>
                                      </p:cBhvr>
                                      <p:to>
                                        <p:strVal val="visible"/>
                                      </p:to>
                                    </p:set>
                                    <p:animEffect transition="in" filter="fade">
                                      <p:cBhvr>
                                        <p:cTn id="11" dur="500"/>
                                        <p:tgtEl>
                                          <p:spTgt spid="4">
                                            <p:graphicEl>
                                              <a:dgm id="{766A867A-7466-4AB6-8519-972390FF5887}"/>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88770953-0D09-4C4C-A4C8-FE540DCAC999}"/>
                                            </p:graphicEl>
                                          </p:spTgt>
                                        </p:tgtEl>
                                        <p:attrNameLst>
                                          <p:attrName>style.visibility</p:attrName>
                                        </p:attrNameLst>
                                      </p:cBhvr>
                                      <p:to>
                                        <p:strVal val="visible"/>
                                      </p:to>
                                    </p:set>
                                    <p:animEffect transition="in" filter="fade">
                                      <p:cBhvr>
                                        <p:cTn id="15" dur="500"/>
                                        <p:tgtEl>
                                          <p:spTgt spid="4">
                                            <p:graphicEl>
                                              <a:dgm id="{88770953-0D09-4C4C-A4C8-FE540DCAC99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11B6E6A6-6A89-411E-A453-83E718BCC102}"/>
                                            </p:graphicEl>
                                          </p:spTgt>
                                        </p:tgtEl>
                                        <p:attrNameLst>
                                          <p:attrName>style.visibility</p:attrName>
                                        </p:attrNameLst>
                                      </p:cBhvr>
                                      <p:to>
                                        <p:strVal val="visible"/>
                                      </p:to>
                                    </p:set>
                                    <p:animEffect transition="in" filter="fade">
                                      <p:cBhvr>
                                        <p:cTn id="19" dur="500"/>
                                        <p:tgtEl>
                                          <p:spTgt spid="4">
                                            <p:graphicEl>
                                              <a:dgm id="{11B6E6A6-6A89-411E-A453-83E718BCC1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884E2-9670-1724-8DF7-D15F0B9BDA97}"/>
              </a:ext>
            </a:extLst>
          </p:cNvPr>
          <p:cNvSpPr>
            <a:spLocks noGrp="1"/>
          </p:cNvSpPr>
          <p:nvPr>
            <p:ph type="title"/>
          </p:nvPr>
        </p:nvSpPr>
        <p:spPr>
          <a:xfrm>
            <a:off x="1527858" y="365126"/>
            <a:ext cx="8073342" cy="931240"/>
          </a:xfrm>
        </p:spPr>
        <p:txBody>
          <a:bodyPr/>
          <a:lstStyle/>
          <a:p>
            <a:r>
              <a:rPr lang="tr-TR" dirty="0"/>
              <a:t>KURUM İÇİ </a:t>
            </a:r>
            <a:r>
              <a:rPr lang="tr-TR" dirty="0" smtClean="0"/>
              <a:t>YÜKSELMELER VE ATAMALAR (PROFESÖR)</a:t>
            </a:r>
            <a:endParaRPr lang="tr-TR" dirty="0"/>
          </a:p>
        </p:txBody>
      </p:sp>
      <p:graphicFrame>
        <p:nvGraphicFramePr>
          <p:cNvPr id="4" name="Content Placeholder 3">
            <a:extLst>
              <a:ext uri="{FF2B5EF4-FFF2-40B4-BE49-F238E27FC236}">
                <a16:creationId xmlns:a16="http://schemas.microsoft.com/office/drawing/2014/main" xmlns="" id="{7AB27E7C-D01B-ABE7-212E-FC00A0FBE973}"/>
              </a:ext>
            </a:extLst>
          </p:cNvPr>
          <p:cNvGraphicFramePr>
            <a:graphicFrameLocks noGrp="1"/>
          </p:cNvGraphicFramePr>
          <p:nvPr>
            <p:ph idx="1"/>
            <p:extLst>
              <p:ext uri="{D42A27DB-BD31-4B8C-83A1-F6EECF244321}">
                <p14:modId xmlns:p14="http://schemas.microsoft.com/office/powerpoint/2010/main" val="625693481"/>
              </p:ext>
            </p:extLst>
          </p:nvPr>
        </p:nvGraphicFramePr>
        <p:xfrm>
          <a:off x="838200" y="1389063"/>
          <a:ext cx="10515600" cy="468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84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2CCF633-32A6-42EF-9984-30696FA37FA1}"/>
                                            </p:graphicEl>
                                          </p:spTgt>
                                        </p:tgtEl>
                                        <p:attrNameLst>
                                          <p:attrName>style.visibility</p:attrName>
                                        </p:attrNameLst>
                                      </p:cBhvr>
                                      <p:to>
                                        <p:strVal val="visible"/>
                                      </p:to>
                                    </p:set>
                                    <p:animEffect transition="in" filter="fade">
                                      <p:cBhvr>
                                        <p:cTn id="7" dur="500"/>
                                        <p:tgtEl>
                                          <p:spTgt spid="4">
                                            <p:graphicEl>
                                              <a:dgm id="{D2CCF633-32A6-42EF-9984-30696FA37FA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B7F1FD56-4778-421B-8151-7A6B68172AC3}"/>
                                            </p:graphicEl>
                                          </p:spTgt>
                                        </p:tgtEl>
                                        <p:attrNameLst>
                                          <p:attrName>style.visibility</p:attrName>
                                        </p:attrNameLst>
                                      </p:cBhvr>
                                      <p:to>
                                        <p:strVal val="visible"/>
                                      </p:to>
                                    </p:set>
                                    <p:animEffect transition="in" filter="fade">
                                      <p:cBhvr>
                                        <p:cTn id="10" dur="500"/>
                                        <p:tgtEl>
                                          <p:spTgt spid="4">
                                            <p:graphicEl>
                                              <a:dgm id="{B7F1FD56-4778-421B-8151-7A6B68172AC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B1FB18D2-249D-47F6-9721-42A693E9B7A7}"/>
                                            </p:graphicEl>
                                          </p:spTgt>
                                        </p:tgtEl>
                                        <p:attrNameLst>
                                          <p:attrName>style.visibility</p:attrName>
                                        </p:attrNameLst>
                                      </p:cBhvr>
                                      <p:to>
                                        <p:strVal val="visible"/>
                                      </p:to>
                                    </p:set>
                                    <p:animEffect transition="in" filter="fade">
                                      <p:cBhvr>
                                        <p:cTn id="15" dur="500"/>
                                        <p:tgtEl>
                                          <p:spTgt spid="4">
                                            <p:graphicEl>
                                              <a:dgm id="{B1FB18D2-249D-47F6-9721-42A693E9B7A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8B30AB03-7B0A-4E1A-B87B-C621A6EF5C9A}"/>
                                            </p:graphicEl>
                                          </p:spTgt>
                                        </p:tgtEl>
                                        <p:attrNameLst>
                                          <p:attrName>style.visibility</p:attrName>
                                        </p:attrNameLst>
                                      </p:cBhvr>
                                      <p:to>
                                        <p:strVal val="visible"/>
                                      </p:to>
                                    </p:set>
                                    <p:animEffect transition="in" filter="fade">
                                      <p:cBhvr>
                                        <p:cTn id="18" dur="500"/>
                                        <p:tgtEl>
                                          <p:spTgt spid="4">
                                            <p:graphicEl>
                                              <a:dgm id="{8B30AB03-7B0A-4E1A-B87B-C621A6EF5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884E2-9670-1724-8DF7-D15F0B9BDA97}"/>
              </a:ext>
            </a:extLst>
          </p:cNvPr>
          <p:cNvSpPr>
            <a:spLocks noGrp="1"/>
          </p:cNvSpPr>
          <p:nvPr>
            <p:ph type="title"/>
          </p:nvPr>
        </p:nvSpPr>
        <p:spPr/>
        <p:txBody>
          <a:bodyPr/>
          <a:lstStyle/>
          <a:p>
            <a:r>
              <a:rPr lang="tr-TR" dirty="0"/>
              <a:t>KURUM İÇİ </a:t>
            </a:r>
            <a:r>
              <a:rPr lang="tr-TR" dirty="0" smtClean="0"/>
              <a:t>YÜKSELMELER (DOÇENT)</a:t>
            </a:r>
            <a:endParaRPr lang="tr-TR" dirty="0"/>
          </a:p>
        </p:txBody>
      </p:sp>
      <p:graphicFrame>
        <p:nvGraphicFramePr>
          <p:cNvPr id="4" name="Content Placeholder 3">
            <a:extLst>
              <a:ext uri="{FF2B5EF4-FFF2-40B4-BE49-F238E27FC236}">
                <a16:creationId xmlns:a16="http://schemas.microsoft.com/office/drawing/2014/main" xmlns="" id="{7AB27E7C-D01B-ABE7-212E-FC00A0FBE973}"/>
              </a:ext>
            </a:extLst>
          </p:cNvPr>
          <p:cNvGraphicFramePr>
            <a:graphicFrameLocks noGrp="1"/>
          </p:cNvGraphicFramePr>
          <p:nvPr>
            <p:ph idx="1"/>
            <p:extLst>
              <p:ext uri="{D42A27DB-BD31-4B8C-83A1-F6EECF244321}">
                <p14:modId xmlns:p14="http://schemas.microsoft.com/office/powerpoint/2010/main" val="2972416501"/>
              </p:ext>
            </p:extLst>
          </p:nvPr>
        </p:nvGraphicFramePr>
        <p:xfrm>
          <a:off x="838200" y="1389063"/>
          <a:ext cx="10515600" cy="468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231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2CCF633-32A6-42EF-9984-30696FA37FA1}"/>
                                            </p:graphicEl>
                                          </p:spTgt>
                                        </p:tgtEl>
                                        <p:attrNameLst>
                                          <p:attrName>style.visibility</p:attrName>
                                        </p:attrNameLst>
                                      </p:cBhvr>
                                      <p:to>
                                        <p:strVal val="visible"/>
                                      </p:to>
                                    </p:set>
                                    <p:animEffect transition="in" filter="fade">
                                      <p:cBhvr>
                                        <p:cTn id="7" dur="500"/>
                                        <p:tgtEl>
                                          <p:spTgt spid="4">
                                            <p:graphicEl>
                                              <a:dgm id="{D2CCF633-32A6-42EF-9984-30696FA37FA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B7F1FD56-4778-421B-8151-7A6B68172AC3}"/>
                                            </p:graphicEl>
                                          </p:spTgt>
                                        </p:tgtEl>
                                        <p:attrNameLst>
                                          <p:attrName>style.visibility</p:attrName>
                                        </p:attrNameLst>
                                      </p:cBhvr>
                                      <p:to>
                                        <p:strVal val="visible"/>
                                      </p:to>
                                    </p:set>
                                    <p:animEffect transition="in" filter="fade">
                                      <p:cBhvr>
                                        <p:cTn id="10" dur="500"/>
                                        <p:tgtEl>
                                          <p:spTgt spid="4">
                                            <p:graphicEl>
                                              <a:dgm id="{B7F1FD56-4778-421B-8151-7A6B68172AC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35D30CA4-8585-4B5F-A3EF-53915DA1AB3F}"/>
                                            </p:graphicEl>
                                          </p:spTgt>
                                        </p:tgtEl>
                                        <p:attrNameLst>
                                          <p:attrName>style.visibility</p:attrName>
                                        </p:attrNameLst>
                                      </p:cBhvr>
                                      <p:to>
                                        <p:strVal val="visible"/>
                                      </p:to>
                                    </p:set>
                                    <p:animEffect transition="in" filter="fade">
                                      <p:cBhvr>
                                        <p:cTn id="15" dur="500"/>
                                        <p:tgtEl>
                                          <p:spTgt spid="4">
                                            <p:graphicEl>
                                              <a:dgm id="{35D30CA4-8585-4B5F-A3EF-53915DA1AB3F}"/>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5C329994-F5A2-4C6C-8AE3-1011DA030050}"/>
                                            </p:graphicEl>
                                          </p:spTgt>
                                        </p:tgtEl>
                                        <p:attrNameLst>
                                          <p:attrName>style.visibility</p:attrName>
                                        </p:attrNameLst>
                                      </p:cBhvr>
                                      <p:to>
                                        <p:strVal val="visible"/>
                                      </p:to>
                                    </p:set>
                                    <p:animEffect transition="in" filter="fade">
                                      <p:cBhvr>
                                        <p:cTn id="18" dur="500"/>
                                        <p:tgtEl>
                                          <p:spTgt spid="4">
                                            <p:graphicEl>
                                              <a:dgm id="{5C329994-F5A2-4C6C-8AE3-1011DA0300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884E2-9670-1724-8DF7-D15F0B9BDA97}"/>
              </a:ext>
            </a:extLst>
          </p:cNvPr>
          <p:cNvSpPr>
            <a:spLocks noGrp="1"/>
          </p:cNvSpPr>
          <p:nvPr>
            <p:ph type="title"/>
          </p:nvPr>
        </p:nvSpPr>
        <p:spPr>
          <a:xfrm>
            <a:off x="1527858" y="365126"/>
            <a:ext cx="8312828" cy="931240"/>
          </a:xfrm>
        </p:spPr>
        <p:txBody>
          <a:bodyPr/>
          <a:lstStyle/>
          <a:p>
            <a:r>
              <a:rPr lang="tr-TR" dirty="0"/>
              <a:t>KURUM İÇİ </a:t>
            </a:r>
            <a:r>
              <a:rPr lang="tr-TR" dirty="0" smtClean="0"/>
              <a:t>YÜKSELMELER (DOKTOR ÖĞRETİM ÜYESİ)</a:t>
            </a:r>
            <a:endParaRPr lang="tr-TR" dirty="0"/>
          </a:p>
        </p:txBody>
      </p:sp>
      <p:graphicFrame>
        <p:nvGraphicFramePr>
          <p:cNvPr id="4" name="Content Placeholder 3">
            <a:extLst>
              <a:ext uri="{FF2B5EF4-FFF2-40B4-BE49-F238E27FC236}">
                <a16:creationId xmlns:a16="http://schemas.microsoft.com/office/drawing/2014/main" xmlns="" id="{7AB27E7C-D01B-ABE7-212E-FC00A0FBE973}"/>
              </a:ext>
            </a:extLst>
          </p:cNvPr>
          <p:cNvGraphicFramePr>
            <a:graphicFrameLocks noGrp="1"/>
          </p:cNvGraphicFramePr>
          <p:nvPr>
            <p:ph idx="1"/>
            <p:extLst>
              <p:ext uri="{D42A27DB-BD31-4B8C-83A1-F6EECF244321}">
                <p14:modId xmlns:p14="http://schemas.microsoft.com/office/powerpoint/2010/main" val="3764867168"/>
              </p:ext>
            </p:extLst>
          </p:nvPr>
        </p:nvGraphicFramePr>
        <p:xfrm>
          <a:off x="838200" y="1389063"/>
          <a:ext cx="10515600" cy="468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29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2CCF633-32A6-42EF-9984-30696FA37FA1}"/>
                                            </p:graphicEl>
                                          </p:spTgt>
                                        </p:tgtEl>
                                        <p:attrNameLst>
                                          <p:attrName>style.visibility</p:attrName>
                                        </p:attrNameLst>
                                      </p:cBhvr>
                                      <p:to>
                                        <p:strVal val="visible"/>
                                      </p:to>
                                    </p:set>
                                    <p:animEffect transition="in" filter="fade">
                                      <p:cBhvr>
                                        <p:cTn id="7" dur="500"/>
                                        <p:tgtEl>
                                          <p:spTgt spid="4">
                                            <p:graphicEl>
                                              <a:dgm id="{D2CCF633-32A6-42EF-9984-30696FA37FA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B7F1FD56-4778-421B-8151-7A6B68172AC3}"/>
                                            </p:graphicEl>
                                          </p:spTgt>
                                        </p:tgtEl>
                                        <p:attrNameLst>
                                          <p:attrName>style.visibility</p:attrName>
                                        </p:attrNameLst>
                                      </p:cBhvr>
                                      <p:to>
                                        <p:strVal val="visible"/>
                                      </p:to>
                                    </p:set>
                                    <p:animEffect transition="in" filter="fade">
                                      <p:cBhvr>
                                        <p:cTn id="10" dur="500"/>
                                        <p:tgtEl>
                                          <p:spTgt spid="4">
                                            <p:graphicEl>
                                              <a:dgm id="{B7F1FD56-4778-421B-8151-7A6B68172AC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B1FB18D2-249D-47F6-9721-42A693E9B7A7}"/>
                                            </p:graphicEl>
                                          </p:spTgt>
                                        </p:tgtEl>
                                        <p:attrNameLst>
                                          <p:attrName>style.visibility</p:attrName>
                                        </p:attrNameLst>
                                      </p:cBhvr>
                                      <p:to>
                                        <p:strVal val="visible"/>
                                      </p:to>
                                    </p:set>
                                    <p:animEffect transition="in" filter="fade">
                                      <p:cBhvr>
                                        <p:cTn id="15" dur="500"/>
                                        <p:tgtEl>
                                          <p:spTgt spid="4">
                                            <p:graphicEl>
                                              <a:dgm id="{B1FB18D2-249D-47F6-9721-42A693E9B7A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8B30AB03-7B0A-4E1A-B87B-C621A6EF5C9A}"/>
                                            </p:graphicEl>
                                          </p:spTgt>
                                        </p:tgtEl>
                                        <p:attrNameLst>
                                          <p:attrName>style.visibility</p:attrName>
                                        </p:attrNameLst>
                                      </p:cBhvr>
                                      <p:to>
                                        <p:strVal val="visible"/>
                                      </p:to>
                                    </p:set>
                                    <p:animEffect transition="in" filter="fade">
                                      <p:cBhvr>
                                        <p:cTn id="18" dur="500"/>
                                        <p:tgtEl>
                                          <p:spTgt spid="4">
                                            <p:graphicEl>
                                              <a:dgm id="{8B30AB03-7B0A-4E1A-B87B-C621A6EF5C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E705528-6231-B904-2C24-1C17376CD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BE566E3-817F-8FDB-706A-5F7D2240E36D}"/>
              </a:ext>
            </a:extLst>
          </p:cNvPr>
          <p:cNvSpPr>
            <a:spLocks noGrp="1"/>
          </p:cNvSpPr>
          <p:nvPr>
            <p:ph type="title"/>
          </p:nvPr>
        </p:nvSpPr>
        <p:spPr/>
        <p:txBody>
          <a:bodyPr/>
          <a:lstStyle/>
          <a:p>
            <a:r>
              <a:rPr lang="tr-TR" dirty="0"/>
              <a:t>BİLİMSEL FAALİYETLERİMİZ</a:t>
            </a:r>
          </a:p>
        </p:txBody>
      </p:sp>
      <p:graphicFrame>
        <p:nvGraphicFramePr>
          <p:cNvPr id="19" name="Content Placeholder 18">
            <a:extLst>
              <a:ext uri="{FF2B5EF4-FFF2-40B4-BE49-F238E27FC236}">
                <a16:creationId xmlns:a16="http://schemas.microsoft.com/office/drawing/2014/main" xmlns="" id="{0994B9B7-43C5-0029-33C7-E8F5E6093B46}"/>
              </a:ext>
            </a:extLst>
          </p:cNvPr>
          <p:cNvGraphicFramePr>
            <a:graphicFrameLocks noGrp="1"/>
          </p:cNvGraphicFramePr>
          <p:nvPr>
            <p:ph idx="1"/>
            <p:extLst>
              <p:ext uri="{D42A27DB-BD31-4B8C-83A1-F6EECF244321}">
                <p14:modId xmlns:p14="http://schemas.microsoft.com/office/powerpoint/2010/main" val="895262725"/>
              </p:ext>
            </p:extLst>
          </p:nvPr>
        </p:nvGraphicFramePr>
        <p:xfrm>
          <a:off x="1001486" y="1122194"/>
          <a:ext cx="10000343" cy="44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320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7" dur="500"/>
                                        <p:tgtEl>
                                          <p:spTgt spid="19">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graphicEl>
                                              <a:chart seriesIdx="0" categoryIdx="0" bldStep="ptInSeries"/>
                                            </p:graphicEl>
                                          </p:spTgt>
                                        </p:tgtEl>
                                        <p:attrNameLst>
                                          <p:attrName>style.visibility</p:attrName>
                                        </p:attrNameLst>
                                      </p:cBhvr>
                                      <p:to>
                                        <p:strVal val="visible"/>
                                      </p:to>
                                    </p:set>
                                    <p:animEffect transition="in" filter="fade">
                                      <p:cBhvr>
                                        <p:cTn id="11" dur="500"/>
                                        <p:tgtEl>
                                          <p:spTgt spid="19">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graphicEl>
                                              <a:chart seriesIdx="0" categoryIdx="1" bldStep="ptInSeries"/>
                                            </p:graphicEl>
                                          </p:spTgt>
                                        </p:tgtEl>
                                        <p:attrNameLst>
                                          <p:attrName>style.visibility</p:attrName>
                                        </p:attrNameLst>
                                      </p:cBhvr>
                                      <p:to>
                                        <p:strVal val="visible"/>
                                      </p:to>
                                    </p:set>
                                    <p:animEffect transition="in" filter="fade">
                                      <p:cBhvr>
                                        <p:cTn id="15" dur="500"/>
                                        <p:tgtEl>
                                          <p:spTgt spid="19">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graphicEl>
                                              <a:chart seriesIdx="0" categoryIdx="2" bldStep="ptInSeries"/>
                                            </p:graphicEl>
                                          </p:spTgt>
                                        </p:tgtEl>
                                        <p:attrNameLst>
                                          <p:attrName>style.visibility</p:attrName>
                                        </p:attrNameLst>
                                      </p:cBhvr>
                                      <p:to>
                                        <p:strVal val="visible"/>
                                      </p:to>
                                    </p:set>
                                    <p:animEffect transition="in" filter="fade">
                                      <p:cBhvr>
                                        <p:cTn id="19" dur="500"/>
                                        <p:tgtEl>
                                          <p:spTgt spid="19">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graphicEl>
                                              <a:chart seriesIdx="0" categoryIdx="3" bldStep="ptInSeries"/>
                                            </p:graphicEl>
                                          </p:spTgt>
                                        </p:tgtEl>
                                        <p:attrNameLst>
                                          <p:attrName>style.visibility</p:attrName>
                                        </p:attrNameLst>
                                      </p:cBhvr>
                                      <p:to>
                                        <p:strVal val="visible"/>
                                      </p:to>
                                    </p:set>
                                    <p:animEffect transition="in" filter="fade">
                                      <p:cBhvr>
                                        <p:cTn id="23" dur="500"/>
                                        <p:tgtEl>
                                          <p:spTgt spid="19">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graphicEl>
                                              <a:chart seriesIdx="0" categoryIdx="4" bldStep="ptInSeries"/>
                                            </p:graphicEl>
                                          </p:spTgt>
                                        </p:tgtEl>
                                        <p:attrNameLst>
                                          <p:attrName>style.visibility</p:attrName>
                                        </p:attrNameLst>
                                      </p:cBhvr>
                                      <p:to>
                                        <p:strVal val="visible"/>
                                      </p:to>
                                    </p:set>
                                    <p:animEffect transition="in" filter="fade">
                                      <p:cBhvr>
                                        <p:cTn id="27" dur="500"/>
                                        <p:tgtEl>
                                          <p:spTgt spid="19">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graphicEl>
                                              <a:chart seriesIdx="0" categoryIdx="5" bldStep="ptInSeries"/>
                                            </p:graphicEl>
                                          </p:spTgt>
                                        </p:tgtEl>
                                        <p:attrNameLst>
                                          <p:attrName>style.visibility</p:attrName>
                                        </p:attrNameLst>
                                      </p:cBhvr>
                                      <p:to>
                                        <p:strVal val="visible"/>
                                      </p:to>
                                    </p:set>
                                    <p:animEffect transition="in" filter="fade">
                                      <p:cBhvr>
                                        <p:cTn id="31" dur="500"/>
                                        <p:tgtEl>
                                          <p:spTgt spid="19">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graphicEl>
                                              <a:chart seriesIdx="1" categoryIdx="0" bldStep="ptInSeries"/>
                                            </p:graphicEl>
                                          </p:spTgt>
                                        </p:tgtEl>
                                        <p:attrNameLst>
                                          <p:attrName>style.visibility</p:attrName>
                                        </p:attrNameLst>
                                      </p:cBhvr>
                                      <p:to>
                                        <p:strVal val="visible"/>
                                      </p:to>
                                    </p:set>
                                    <p:animEffect transition="in" filter="fade">
                                      <p:cBhvr>
                                        <p:cTn id="35" dur="500"/>
                                        <p:tgtEl>
                                          <p:spTgt spid="19">
                                            <p:graphicEl>
                                              <a:chart seriesIdx="1" categoryIdx="0"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graphicEl>
                                              <a:chart seriesIdx="1" categoryIdx="1" bldStep="ptInSeries"/>
                                            </p:graphicEl>
                                          </p:spTgt>
                                        </p:tgtEl>
                                        <p:attrNameLst>
                                          <p:attrName>style.visibility</p:attrName>
                                        </p:attrNameLst>
                                      </p:cBhvr>
                                      <p:to>
                                        <p:strVal val="visible"/>
                                      </p:to>
                                    </p:set>
                                    <p:animEffect transition="in" filter="fade">
                                      <p:cBhvr>
                                        <p:cTn id="39" dur="500"/>
                                        <p:tgtEl>
                                          <p:spTgt spid="19">
                                            <p:graphicEl>
                                              <a:chart seriesIdx="1" categoryIdx="1"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graphicEl>
                                              <a:chart seriesIdx="1" categoryIdx="2" bldStep="ptInSeries"/>
                                            </p:graphicEl>
                                          </p:spTgt>
                                        </p:tgtEl>
                                        <p:attrNameLst>
                                          <p:attrName>style.visibility</p:attrName>
                                        </p:attrNameLst>
                                      </p:cBhvr>
                                      <p:to>
                                        <p:strVal val="visible"/>
                                      </p:to>
                                    </p:set>
                                    <p:animEffect transition="in" filter="fade">
                                      <p:cBhvr>
                                        <p:cTn id="43" dur="500"/>
                                        <p:tgtEl>
                                          <p:spTgt spid="19">
                                            <p:graphicEl>
                                              <a:chart seriesIdx="1" categoryIdx="2"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graphicEl>
                                              <a:chart seriesIdx="1" categoryIdx="3" bldStep="ptInSeries"/>
                                            </p:graphicEl>
                                          </p:spTgt>
                                        </p:tgtEl>
                                        <p:attrNameLst>
                                          <p:attrName>style.visibility</p:attrName>
                                        </p:attrNameLst>
                                      </p:cBhvr>
                                      <p:to>
                                        <p:strVal val="visible"/>
                                      </p:to>
                                    </p:set>
                                    <p:animEffect transition="in" filter="fade">
                                      <p:cBhvr>
                                        <p:cTn id="47" dur="500"/>
                                        <p:tgtEl>
                                          <p:spTgt spid="19">
                                            <p:graphicEl>
                                              <a:chart seriesIdx="1" categoryIdx="3" bldStep="ptInSeries"/>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graphicEl>
                                              <a:chart seriesIdx="1" categoryIdx="4" bldStep="ptInSeries"/>
                                            </p:graphicEl>
                                          </p:spTgt>
                                        </p:tgtEl>
                                        <p:attrNameLst>
                                          <p:attrName>style.visibility</p:attrName>
                                        </p:attrNameLst>
                                      </p:cBhvr>
                                      <p:to>
                                        <p:strVal val="visible"/>
                                      </p:to>
                                    </p:set>
                                    <p:animEffect transition="in" filter="fade">
                                      <p:cBhvr>
                                        <p:cTn id="51" dur="500"/>
                                        <p:tgtEl>
                                          <p:spTgt spid="19">
                                            <p:graphicEl>
                                              <a:chart seriesIdx="1" categoryIdx="4" bldStep="ptInSeries"/>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graphicEl>
                                              <a:chart seriesIdx="1" categoryIdx="5" bldStep="ptInSeries"/>
                                            </p:graphicEl>
                                          </p:spTgt>
                                        </p:tgtEl>
                                        <p:attrNameLst>
                                          <p:attrName>style.visibility</p:attrName>
                                        </p:attrNameLst>
                                      </p:cBhvr>
                                      <p:to>
                                        <p:strVal val="visible"/>
                                      </p:to>
                                    </p:set>
                                    <p:animEffect transition="in" filter="fade">
                                      <p:cBhvr>
                                        <p:cTn id="55" dur="500"/>
                                        <p:tgtEl>
                                          <p:spTgt spid="19">
                                            <p:graphicEl>
                                              <a:chart seriesIdx="1"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seriesEl"/>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E705528-6231-B904-2C24-1C17376CD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BE566E3-817F-8FDB-706A-5F7D2240E36D}"/>
              </a:ext>
            </a:extLst>
          </p:cNvPr>
          <p:cNvSpPr>
            <a:spLocks noGrp="1"/>
          </p:cNvSpPr>
          <p:nvPr>
            <p:ph type="title"/>
          </p:nvPr>
        </p:nvSpPr>
        <p:spPr/>
        <p:txBody>
          <a:bodyPr/>
          <a:lstStyle/>
          <a:p>
            <a:r>
              <a:rPr lang="tr-TR" dirty="0"/>
              <a:t>BİLİMSEL FAALİYETLERİMİZ</a:t>
            </a:r>
          </a:p>
        </p:txBody>
      </p:sp>
      <p:graphicFrame>
        <p:nvGraphicFramePr>
          <p:cNvPr id="19" name="Content Placeholder 18">
            <a:extLst>
              <a:ext uri="{FF2B5EF4-FFF2-40B4-BE49-F238E27FC236}">
                <a16:creationId xmlns:a16="http://schemas.microsoft.com/office/drawing/2014/main" xmlns="" id="{0994B9B7-43C5-0029-33C7-E8F5E6093B46}"/>
              </a:ext>
            </a:extLst>
          </p:cNvPr>
          <p:cNvGraphicFramePr>
            <a:graphicFrameLocks noGrp="1"/>
          </p:cNvGraphicFramePr>
          <p:nvPr>
            <p:ph idx="1"/>
            <p:extLst>
              <p:ext uri="{D42A27DB-BD31-4B8C-83A1-F6EECF244321}">
                <p14:modId xmlns:p14="http://schemas.microsoft.com/office/powerpoint/2010/main" val="1332308624"/>
              </p:ext>
            </p:extLst>
          </p:nvPr>
        </p:nvGraphicFramePr>
        <p:xfrm>
          <a:off x="1001486" y="1122194"/>
          <a:ext cx="10000343" cy="44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71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7" dur="500"/>
                                        <p:tgtEl>
                                          <p:spTgt spid="19">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graphicEl>
                                              <a:chart seriesIdx="0" categoryIdx="0" bldStep="ptInSeries"/>
                                            </p:graphicEl>
                                          </p:spTgt>
                                        </p:tgtEl>
                                        <p:attrNameLst>
                                          <p:attrName>style.visibility</p:attrName>
                                        </p:attrNameLst>
                                      </p:cBhvr>
                                      <p:to>
                                        <p:strVal val="visible"/>
                                      </p:to>
                                    </p:set>
                                    <p:animEffect transition="in" filter="fade">
                                      <p:cBhvr>
                                        <p:cTn id="11" dur="500"/>
                                        <p:tgtEl>
                                          <p:spTgt spid="19">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graphicEl>
                                              <a:chart seriesIdx="0" categoryIdx="1" bldStep="ptInSeries"/>
                                            </p:graphicEl>
                                          </p:spTgt>
                                        </p:tgtEl>
                                        <p:attrNameLst>
                                          <p:attrName>style.visibility</p:attrName>
                                        </p:attrNameLst>
                                      </p:cBhvr>
                                      <p:to>
                                        <p:strVal val="visible"/>
                                      </p:to>
                                    </p:set>
                                    <p:animEffect transition="in" filter="fade">
                                      <p:cBhvr>
                                        <p:cTn id="15" dur="500"/>
                                        <p:tgtEl>
                                          <p:spTgt spid="19">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graphicEl>
                                              <a:chart seriesIdx="0" categoryIdx="2" bldStep="ptInSeries"/>
                                            </p:graphicEl>
                                          </p:spTgt>
                                        </p:tgtEl>
                                        <p:attrNameLst>
                                          <p:attrName>style.visibility</p:attrName>
                                        </p:attrNameLst>
                                      </p:cBhvr>
                                      <p:to>
                                        <p:strVal val="visible"/>
                                      </p:to>
                                    </p:set>
                                    <p:animEffect transition="in" filter="fade">
                                      <p:cBhvr>
                                        <p:cTn id="19" dur="500"/>
                                        <p:tgtEl>
                                          <p:spTgt spid="19">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graphicEl>
                                              <a:chart seriesIdx="0" categoryIdx="3" bldStep="ptInSeries"/>
                                            </p:graphicEl>
                                          </p:spTgt>
                                        </p:tgtEl>
                                        <p:attrNameLst>
                                          <p:attrName>style.visibility</p:attrName>
                                        </p:attrNameLst>
                                      </p:cBhvr>
                                      <p:to>
                                        <p:strVal val="visible"/>
                                      </p:to>
                                    </p:set>
                                    <p:animEffect transition="in" filter="fade">
                                      <p:cBhvr>
                                        <p:cTn id="23" dur="500"/>
                                        <p:tgtEl>
                                          <p:spTgt spid="19">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graphicEl>
                                              <a:chart seriesIdx="0" categoryIdx="4" bldStep="ptInSeries"/>
                                            </p:graphicEl>
                                          </p:spTgt>
                                        </p:tgtEl>
                                        <p:attrNameLst>
                                          <p:attrName>style.visibility</p:attrName>
                                        </p:attrNameLst>
                                      </p:cBhvr>
                                      <p:to>
                                        <p:strVal val="visible"/>
                                      </p:to>
                                    </p:set>
                                    <p:animEffect transition="in" filter="fade">
                                      <p:cBhvr>
                                        <p:cTn id="27" dur="500"/>
                                        <p:tgtEl>
                                          <p:spTgt spid="19">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graphicEl>
                                              <a:chart seriesIdx="0" categoryIdx="5" bldStep="ptInSeries"/>
                                            </p:graphicEl>
                                          </p:spTgt>
                                        </p:tgtEl>
                                        <p:attrNameLst>
                                          <p:attrName>style.visibility</p:attrName>
                                        </p:attrNameLst>
                                      </p:cBhvr>
                                      <p:to>
                                        <p:strVal val="visible"/>
                                      </p:to>
                                    </p:set>
                                    <p:animEffect transition="in" filter="fade">
                                      <p:cBhvr>
                                        <p:cTn id="31" dur="500"/>
                                        <p:tgtEl>
                                          <p:spTgt spid="19">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graphicEl>
                                              <a:chart seriesIdx="1" categoryIdx="0" bldStep="ptInSeries"/>
                                            </p:graphicEl>
                                          </p:spTgt>
                                        </p:tgtEl>
                                        <p:attrNameLst>
                                          <p:attrName>style.visibility</p:attrName>
                                        </p:attrNameLst>
                                      </p:cBhvr>
                                      <p:to>
                                        <p:strVal val="visible"/>
                                      </p:to>
                                    </p:set>
                                    <p:animEffect transition="in" filter="fade">
                                      <p:cBhvr>
                                        <p:cTn id="35" dur="500"/>
                                        <p:tgtEl>
                                          <p:spTgt spid="19">
                                            <p:graphicEl>
                                              <a:chart seriesIdx="1" categoryIdx="0"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graphicEl>
                                              <a:chart seriesIdx="1" categoryIdx="1" bldStep="ptInSeries"/>
                                            </p:graphicEl>
                                          </p:spTgt>
                                        </p:tgtEl>
                                        <p:attrNameLst>
                                          <p:attrName>style.visibility</p:attrName>
                                        </p:attrNameLst>
                                      </p:cBhvr>
                                      <p:to>
                                        <p:strVal val="visible"/>
                                      </p:to>
                                    </p:set>
                                    <p:animEffect transition="in" filter="fade">
                                      <p:cBhvr>
                                        <p:cTn id="39" dur="500"/>
                                        <p:tgtEl>
                                          <p:spTgt spid="19">
                                            <p:graphicEl>
                                              <a:chart seriesIdx="1" categoryIdx="1"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graphicEl>
                                              <a:chart seriesIdx="1" categoryIdx="2" bldStep="ptInSeries"/>
                                            </p:graphicEl>
                                          </p:spTgt>
                                        </p:tgtEl>
                                        <p:attrNameLst>
                                          <p:attrName>style.visibility</p:attrName>
                                        </p:attrNameLst>
                                      </p:cBhvr>
                                      <p:to>
                                        <p:strVal val="visible"/>
                                      </p:to>
                                    </p:set>
                                    <p:animEffect transition="in" filter="fade">
                                      <p:cBhvr>
                                        <p:cTn id="43" dur="500"/>
                                        <p:tgtEl>
                                          <p:spTgt spid="19">
                                            <p:graphicEl>
                                              <a:chart seriesIdx="1" categoryIdx="2"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graphicEl>
                                              <a:chart seriesIdx="1" categoryIdx="3" bldStep="ptInSeries"/>
                                            </p:graphicEl>
                                          </p:spTgt>
                                        </p:tgtEl>
                                        <p:attrNameLst>
                                          <p:attrName>style.visibility</p:attrName>
                                        </p:attrNameLst>
                                      </p:cBhvr>
                                      <p:to>
                                        <p:strVal val="visible"/>
                                      </p:to>
                                    </p:set>
                                    <p:animEffect transition="in" filter="fade">
                                      <p:cBhvr>
                                        <p:cTn id="47" dur="500"/>
                                        <p:tgtEl>
                                          <p:spTgt spid="19">
                                            <p:graphicEl>
                                              <a:chart seriesIdx="1" categoryIdx="3" bldStep="ptInSeries"/>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graphicEl>
                                              <a:chart seriesIdx="1" categoryIdx="4" bldStep="ptInSeries"/>
                                            </p:graphicEl>
                                          </p:spTgt>
                                        </p:tgtEl>
                                        <p:attrNameLst>
                                          <p:attrName>style.visibility</p:attrName>
                                        </p:attrNameLst>
                                      </p:cBhvr>
                                      <p:to>
                                        <p:strVal val="visible"/>
                                      </p:to>
                                    </p:set>
                                    <p:animEffect transition="in" filter="fade">
                                      <p:cBhvr>
                                        <p:cTn id="51" dur="500"/>
                                        <p:tgtEl>
                                          <p:spTgt spid="19">
                                            <p:graphicEl>
                                              <a:chart seriesIdx="1" categoryIdx="4" bldStep="ptInSeries"/>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graphicEl>
                                              <a:chart seriesIdx="1" categoryIdx="5" bldStep="ptInSeries"/>
                                            </p:graphicEl>
                                          </p:spTgt>
                                        </p:tgtEl>
                                        <p:attrNameLst>
                                          <p:attrName>style.visibility</p:attrName>
                                        </p:attrNameLst>
                                      </p:cBhvr>
                                      <p:to>
                                        <p:strVal val="visible"/>
                                      </p:to>
                                    </p:set>
                                    <p:animEffect transition="in" filter="fade">
                                      <p:cBhvr>
                                        <p:cTn id="55" dur="500"/>
                                        <p:tgtEl>
                                          <p:spTgt spid="19">
                                            <p:graphicEl>
                                              <a:chart seriesIdx="1"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seriesEl"/>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6FCB6C-3EC1-8FF5-D0D4-23B8C0052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BD7EEFC7-E20D-ED64-C9E5-DDBC4DB75E13}"/>
              </a:ext>
            </a:extLst>
          </p:cNvPr>
          <p:cNvSpPr>
            <a:spLocks noGrp="1"/>
          </p:cNvSpPr>
          <p:nvPr>
            <p:ph type="title"/>
          </p:nvPr>
        </p:nvSpPr>
        <p:spPr/>
        <p:txBody>
          <a:bodyPr/>
          <a:lstStyle/>
          <a:p>
            <a:r>
              <a:rPr lang="tr-TR" dirty="0"/>
              <a:t>BİLİMSEL FAALİYETLERİMİZ</a:t>
            </a:r>
          </a:p>
        </p:txBody>
      </p:sp>
      <p:graphicFrame>
        <p:nvGraphicFramePr>
          <p:cNvPr id="19" name="Content Placeholder 18">
            <a:extLst>
              <a:ext uri="{FF2B5EF4-FFF2-40B4-BE49-F238E27FC236}">
                <a16:creationId xmlns:a16="http://schemas.microsoft.com/office/drawing/2014/main" xmlns="" id="{A7639ADF-AC29-80F2-F023-9C400BEBFA88}"/>
              </a:ext>
            </a:extLst>
          </p:cNvPr>
          <p:cNvGraphicFramePr>
            <a:graphicFrameLocks noGrp="1"/>
          </p:cNvGraphicFramePr>
          <p:nvPr>
            <p:ph idx="1"/>
            <p:extLst>
              <p:ext uri="{D42A27DB-BD31-4B8C-83A1-F6EECF244321}">
                <p14:modId xmlns:p14="http://schemas.microsoft.com/office/powerpoint/2010/main" val="4263973552"/>
              </p:ext>
            </p:extLst>
          </p:nvPr>
        </p:nvGraphicFramePr>
        <p:xfrm>
          <a:off x="1001486" y="1122194"/>
          <a:ext cx="10000343" cy="44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789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7" dur="500"/>
                                        <p:tgtEl>
                                          <p:spTgt spid="19">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graphicEl>
                                              <a:chart seriesIdx="0" categoryIdx="0" bldStep="ptInSeries"/>
                                            </p:graphicEl>
                                          </p:spTgt>
                                        </p:tgtEl>
                                        <p:attrNameLst>
                                          <p:attrName>style.visibility</p:attrName>
                                        </p:attrNameLst>
                                      </p:cBhvr>
                                      <p:to>
                                        <p:strVal val="visible"/>
                                      </p:to>
                                    </p:set>
                                    <p:animEffect transition="in" filter="fade">
                                      <p:cBhvr>
                                        <p:cTn id="11" dur="500"/>
                                        <p:tgtEl>
                                          <p:spTgt spid="19">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graphicEl>
                                              <a:chart seriesIdx="0" categoryIdx="1" bldStep="ptInSeries"/>
                                            </p:graphicEl>
                                          </p:spTgt>
                                        </p:tgtEl>
                                        <p:attrNameLst>
                                          <p:attrName>style.visibility</p:attrName>
                                        </p:attrNameLst>
                                      </p:cBhvr>
                                      <p:to>
                                        <p:strVal val="visible"/>
                                      </p:to>
                                    </p:set>
                                    <p:animEffect transition="in" filter="fade">
                                      <p:cBhvr>
                                        <p:cTn id="15" dur="500"/>
                                        <p:tgtEl>
                                          <p:spTgt spid="19">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graphicEl>
                                              <a:chart seriesIdx="0" categoryIdx="2" bldStep="ptInSeries"/>
                                            </p:graphicEl>
                                          </p:spTgt>
                                        </p:tgtEl>
                                        <p:attrNameLst>
                                          <p:attrName>style.visibility</p:attrName>
                                        </p:attrNameLst>
                                      </p:cBhvr>
                                      <p:to>
                                        <p:strVal val="visible"/>
                                      </p:to>
                                    </p:set>
                                    <p:animEffect transition="in" filter="fade">
                                      <p:cBhvr>
                                        <p:cTn id="19" dur="500"/>
                                        <p:tgtEl>
                                          <p:spTgt spid="19">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graphicEl>
                                              <a:chart seriesIdx="0" categoryIdx="3" bldStep="ptInSeries"/>
                                            </p:graphicEl>
                                          </p:spTgt>
                                        </p:tgtEl>
                                        <p:attrNameLst>
                                          <p:attrName>style.visibility</p:attrName>
                                        </p:attrNameLst>
                                      </p:cBhvr>
                                      <p:to>
                                        <p:strVal val="visible"/>
                                      </p:to>
                                    </p:set>
                                    <p:animEffect transition="in" filter="fade">
                                      <p:cBhvr>
                                        <p:cTn id="23" dur="500"/>
                                        <p:tgtEl>
                                          <p:spTgt spid="19">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graphicEl>
                                              <a:chart seriesIdx="0" categoryIdx="4" bldStep="ptInSeries"/>
                                            </p:graphicEl>
                                          </p:spTgt>
                                        </p:tgtEl>
                                        <p:attrNameLst>
                                          <p:attrName>style.visibility</p:attrName>
                                        </p:attrNameLst>
                                      </p:cBhvr>
                                      <p:to>
                                        <p:strVal val="visible"/>
                                      </p:to>
                                    </p:set>
                                    <p:animEffect transition="in" filter="fade">
                                      <p:cBhvr>
                                        <p:cTn id="27" dur="500"/>
                                        <p:tgtEl>
                                          <p:spTgt spid="19">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graphicEl>
                                              <a:chart seriesIdx="0" categoryIdx="5" bldStep="ptInSeries"/>
                                            </p:graphicEl>
                                          </p:spTgt>
                                        </p:tgtEl>
                                        <p:attrNameLst>
                                          <p:attrName>style.visibility</p:attrName>
                                        </p:attrNameLst>
                                      </p:cBhvr>
                                      <p:to>
                                        <p:strVal val="visible"/>
                                      </p:to>
                                    </p:set>
                                    <p:animEffect transition="in" filter="fade">
                                      <p:cBhvr>
                                        <p:cTn id="31" dur="500"/>
                                        <p:tgtEl>
                                          <p:spTgt spid="19">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graphicEl>
                                              <a:chart seriesIdx="1" categoryIdx="0" bldStep="ptInSeries"/>
                                            </p:graphicEl>
                                          </p:spTgt>
                                        </p:tgtEl>
                                        <p:attrNameLst>
                                          <p:attrName>style.visibility</p:attrName>
                                        </p:attrNameLst>
                                      </p:cBhvr>
                                      <p:to>
                                        <p:strVal val="visible"/>
                                      </p:to>
                                    </p:set>
                                    <p:animEffect transition="in" filter="fade">
                                      <p:cBhvr>
                                        <p:cTn id="35" dur="500"/>
                                        <p:tgtEl>
                                          <p:spTgt spid="19">
                                            <p:graphicEl>
                                              <a:chart seriesIdx="1" categoryIdx="0"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graphicEl>
                                              <a:chart seriesIdx="1" categoryIdx="1" bldStep="ptInSeries"/>
                                            </p:graphicEl>
                                          </p:spTgt>
                                        </p:tgtEl>
                                        <p:attrNameLst>
                                          <p:attrName>style.visibility</p:attrName>
                                        </p:attrNameLst>
                                      </p:cBhvr>
                                      <p:to>
                                        <p:strVal val="visible"/>
                                      </p:to>
                                    </p:set>
                                    <p:animEffect transition="in" filter="fade">
                                      <p:cBhvr>
                                        <p:cTn id="39" dur="500"/>
                                        <p:tgtEl>
                                          <p:spTgt spid="19">
                                            <p:graphicEl>
                                              <a:chart seriesIdx="1" categoryIdx="1"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graphicEl>
                                              <a:chart seriesIdx="1" categoryIdx="2" bldStep="ptInSeries"/>
                                            </p:graphicEl>
                                          </p:spTgt>
                                        </p:tgtEl>
                                        <p:attrNameLst>
                                          <p:attrName>style.visibility</p:attrName>
                                        </p:attrNameLst>
                                      </p:cBhvr>
                                      <p:to>
                                        <p:strVal val="visible"/>
                                      </p:to>
                                    </p:set>
                                    <p:animEffect transition="in" filter="fade">
                                      <p:cBhvr>
                                        <p:cTn id="43" dur="500"/>
                                        <p:tgtEl>
                                          <p:spTgt spid="19">
                                            <p:graphicEl>
                                              <a:chart seriesIdx="1" categoryIdx="2"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graphicEl>
                                              <a:chart seriesIdx="1" categoryIdx="3" bldStep="ptInSeries"/>
                                            </p:graphicEl>
                                          </p:spTgt>
                                        </p:tgtEl>
                                        <p:attrNameLst>
                                          <p:attrName>style.visibility</p:attrName>
                                        </p:attrNameLst>
                                      </p:cBhvr>
                                      <p:to>
                                        <p:strVal val="visible"/>
                                      </p:to>
                                    </p:set>
                                    <p:animEffect transition="in" filter="fade">
                                      <p:cBhvr>
                                        <p:cTn id="47" dur="500"/>
                                        <p:tgtEl>
                                          <p:spTgt spid="19">
                                            <p:graphicEl>
                                              <a:chart seriesIdx="1" categoryIdx="3" bldStep="ptInSeries"/>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graphicEl>
                                              <a:chart seriesIdx="1" categoryIdx="4" bldStep="ptInSeries"/>
                                            </p:graphicEl>
                                          </p:spTgt>
                                        </p:tgtEl>
                                        <p:attrNameLst>
                                          <p:attrName>style.visibility</p:attrName>
                                        </p:attrNameLst>
                                      </p:cBhvr>
                                      <p:to>
                                        <p:strVal val="visible"/>
                                      </p:to>
                                    </p:set>
                                    <p:animEffect transition="in" filter="fade">
                                      <p:cBhvr>
                                        <p:cTn id="51" dur="500"/>
                                        <p:tgtEl>
                                          <p:spTgt spid="19">
                                            <p:graphicEl>
                                              <a:chart seriesIdx="1" categoryIdx="4" bldStep="ptInSeries"/>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graphicEl>
                                              <a:chart seriesIdx="1" categoryIdx="5" bldStep="ptInSeries"/>
                                            </p:graphicEl>
                                          </p:spTgt>
                                        </p:tgtEl>
                                        <p:attrNameLst>
                                          <p:attrName>style.visibility</p:attrName>
                                        </p:attrNameLst>
                                      </p:cBhvr>
                                      <p:to>
                                        <p:strVal val="visible"/>
                                      </p:to>
                                    </p:set>
                                    <p:animEffect transition="in" filter="fade">
                                      <p:cBhvr>
                                        <p:cTn id="55" dur="500"/>
                                        <p:tgtEl>
                                          <p:spTgt spid="19">
                                            <p:graphicEl>
                                              <a:chart seriesIdx="1"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seriesEl"/>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89E99D8-4A8B-5A40-4D86-CEF5B2469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EDD0F90-9406-AF2D-7175-0DF81627218B}"/>
              </a:ext>
            </a:extLst>
          </p:cNvPr>
          <p:cNvSpPr>
            <a:spLocks noGrp="1"/>
          </p:cNvSpPr>
          <p:nvPr>
            <p:ph type="title"/>
          </p:nvPr>
        </p:nvSpPr>
        <p:spPr/>
        <p:txBody>
          <a:bodyPr/>
          <a:lstStyle/>
          <a:p>
            <a:r>
              <a:rPr lang="tr-TR" dirty="0"/>
              <a:t>BİLİMSEL FAALİYETLERİMİZ</a:t>
            </a:r>
          </a:p>
        </p:txBody>
      </p:sp>
      <p:graphicFrame>
        <p:nvGraphicFramePr>
          <p:cNvPr id="19" name="Content Placeholder 18">
            <a:extLst>
              <a:ext uri="{FF2B5EF4-FFF2-40B4-BE49-F238E27FC236}">
                <a16:creationId xmlns:a16="http://schemas.microsoft.com/office/drawing/2014/main" xmlns="" id="{AA711287-2D01-A5C1-DE99-A86D6D42741F}"/>
              </a:ext>
            </a:extLst>
          </p:cNvPr>
          <p:cNvGraphicFramePr>
            <a:graphicFrameLocks noGrp="1"/>
          </p:cNvGraphicFramePr>
          <p:nvPr>
            <p:ph idx="1"/>
            <p:extLst>
              <p:ext uri="{D42A27DB-BD31-4B8C-83A1-F6EECF244321}">
                <p14:modId xmlns:p14="http://schemas.microsoft.com/office/powerpoint/2010/main" val="3392180061"/>
              </p:ext>
            </p:extLst>
          </p:nvPr>
        </p:nvGraphicFramePr>
        <p:xfrm>
          <a:off x="1001486" y="1122194"/>
          <a:ext cx="10000343" cy="44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67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7" dur="500"/>
                                        <p:tgtEl>
                                          <p:spTgt spid="19">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graphicEl>
                                              <a:chart seriesIdx="0" categoryIdx="0" bldStep="ptInSeries"/>
                                            </p:graphicEl>
                                          </p:spTgt>
                                        </p:tgtEl>
                                        <p:attrNameLst>
                                          <p:attrName>style.visibility</p:attrName>
                                        </p:attrNameLst>
                                      </p:cBhvr>
                                      <p:to>
                                        <p:strVal val="visible"/>
                                      </p:to>
                                    </p:set>
                                    <p:animEffect transition="in" filter="fade">
                                      <p:cBhvr>
                                        <p:cTn id="11" dur="500"/>
                                        <p:tgtEl>
                                          <p:spTgt spid="19">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graphicEl>
                                              <a:chart seriesIdx="0" categoryIdx="1" bldStep="ptInSeries"/>
                                            </p:graphicEl>
                                          </p:spTgt>
                                        </p:tgtEl>
                                        <p:attrNameLst>
                                          <p:attrName>style.visibility</p:attrName>
                                        </p:attrNameLst>
                                      </p:cBhvr>
                                      <p:to>
                                        <p:strVal val="visible"/>
                                      </p:to>
                                    </p:set>
                                    <p:animEffect transition="in" filter="fade">
                                      <p:cBhvr>
                                        <p:cTn id="15" dur="500"/>
                                        <p:tgtEl>
                                          <p:spTgt spid="19">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graphicEl>
                                              <a:chart seriesIdx="0" categoryIdx="2" bldStep="ptInSeries"/>
                                            </p:graphicEl>
                                          </p:spTgt>
                                        </p:tgtEl>
                                        <p:attrNameLst>
                                          <p:attrName>style.visibility</p:attrName>
                                        </p:attrNameLst>
                                      </p:cBhvr>
                                      <p:to>
                                        <p:strVal val="visible"/>
                                      </p:to>
                                    </p:set>
                                    <p:animEffect transition="in" filter="fade">
                                      <p:cBhvr>
                                        <p:cTn id="19" dur="500"/>
                                        <p:tgtEl>
                                          <p:spTgt spid="19">
                                            <p:graphicEl>
                                              <a:chart seriesIdx="0" categoryIdx="2" bldStep="ptIn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graphicEl>
                                              <a:chart seriesIdx="0" categoryIdx="3" bldStep="ptInSeries"/>
                                            </p:graphicEl>
                                          </p:spTgt>
                                        </p:tgtEl>
                                        <p:attrNameLst>
                                          <p:attrName>style.visibility</p:attrName>
                                        </p:attrNameLst>
                                      </p:cBhvr>
                                      <p:to>
                                        <p:strVal val="visible"/>
                                      </p:to>
                                    </p:set>
                                    <p:animEffect transition="in" filter="fade">
                                      <p:cBhvr>
                                        <p:cTn id="23" dur="500"/>
                                        <p:tgtEl>
                                          <p:spTgt spid="19">
                                            <p:graphicEl>
                                              <a:chart seriesIdx="0" categoryIdx="3" bldStep="ptIn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graphicEl>
                                              <a:chart seriesIdx="0" categoryIdx="4" bldStep="ptInSeries"/>
                                            </p:graphicEl>
                                          </p:spTgt>
                                        </p:tgtEl>
                                        <p:attrNameLst>
                                          <p:attrName>style.visibility</p:attrName>
                                        </p:attrNameLst>
                                      </p:cBhvr>
                                      <p:to>
                                        <p:strVal val="visible"/>
                                      </p:to>
                                    </p:set>
                                    <p:animEffect transition="in" filter="fade">
                                      <p:cBhvr>
                                        <p:cTn id="27" dur="500"/>
                                        <p:tgtEl>
                                          <p:spTgt spid="19">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graphicEl>
                                              <a:chart seriesIdx="0" categoryIdx="5" bldStep="ptInSeries"/>
                                            </p:graphicEl>
                                          </p:spTgt>
                                        </p:tgtEl>
                                        <p:attrNameLst>
                                          <p:attrName>style.visibility</p:attrName>
                                        </p:attrNameLst>
                                      </p:cBhvr>
                                      <p:to>
                                        <p:strVal val="visible"/>
                                      </p:to>
                                    </p:set>
                                    <p:animEffect transition="in" filter="fade">
                                      <p:cBhvr>
                                        <p:cTn id="31" dur="500"/>
                                        <p:tgtEl>
                                          <p:spTgt spid="19">
                                            <p:graphicEl>
                                              <a:chart seriesIdx="0" categoryIdx="5" bldStep="ptInSeries"/>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graphicEl>
                                              <a:chart seriesIdx="1" categoryIdx="0" bldStep="ptInSeries"/>
                                            </p:graphicEl>
                                          </p:spTgt>
                                        </p:tgtEl>
                                        <p:attrNameLst>
                                          <p:attrName>style.visibility</p:attrName>
                                        </p:attrNameLst>
                                      </p:cBhvr>
                                      <p:to>
                                        <p:strVal val="visible"/>
                                      </p:to>
                                    </p:set>
                                    <p:animEffect transition="in" filter="fade">
                                      <p:cBhvr>
                                        <p:cTn id="35" dur="500"/>
                                        <p:tgtEl>
                                          <p:spTgt spid="19">
                                            <p:graphicEl>
                                              <a:chart seriesIdx="1" categoryIdx="0" bldStep="ptInSeries"/>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graphicEl>
                                              <a:chart seriesIdx="1" categoryIdx="1" bldStep="ptInSeries"/>
                                            </p:graphicEl>
                                          </p:spTgt>
                                        </p:tgtEl>
                                        <p:attrNameLst>
                                          <p:attrName>style.visibility</p:attrName>
                                        </p:attrNameLst>
                                      </p:cBhvr>
                                      <p:to>
                                        <p:strVal val="visible"/>
                                      </p:to>
                                    </p:set>
                                    <p:animEffect transition="in" filter="fade">
                                      <p:cBhvr>
                                        <p:cTn id="39" dur="500"/>
                                        <p:tgtEl>
                                          <p:spTgt spid="19">
                                            <p:graphicEl>
                                              <a:chart seriesIdx="1" categoryIdx="1" bldStep="ptInSeries"/>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graphicEl>
                                              <a:chart seriesIdx="1" categoryIdx="2" bldStep="ptInSeries"/>
                                            </p:graphicEl>
                                          </p:spTgt>
                                        </p:tgtEl>
                                        <p:attrNameLst>
                                          <p:attrName>style.visibility</p:attrName>
                                        </p:attrNameLst>
                                      </p:cBhvr>
                                      <p:to>
                                        <p:strVal val="visible"/>
                                      </p:to>
                                    </p:set>
                                    <p:animEffect transition="in" filter="fade">
                                      <p:cBhvr>
                                        <p:cTn id="43" dur="500"/>
                                        <p:tgtEl>
                                          <p:spTgt spid="19">
                                            <p:graphicEl>
                                              <a:chart seriesIdx="1" categoryIdx="2" bldStep="ptIn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graphicEl>
                                              <a:chart seriesIdx="1" categoryIdx="3" bldStep="ptInSeries"/>
                                            </p:graphicEl>
                                          </p:spTgt>
                                        </p:tgtEl>
                                        <p:attrNameLst>
                                          <p:attrName>style.visibility</p:attrName>
                                        </p:attrNameLst>
                                      </p:cBhvr>
                                      <p:to>
                                        <p:strVal val="visible"/>
                                      </p:to>
                                    </p:set>
                                    <p:animEffect transition="in" filter="fade">
                                      <p:cBhvr>
                                        <p:cTn id="47" dur="500"/>
                                        <p:tgtEl>
                                          <p:spTgt spid="19">
                                            <p:graphicEl>
                                              <a:chart seriesIdx="1" categoryIdx="3" bldStep="ptInSeries"/>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graphicEl>
                                              <a:chart seriesIdx="1" categoryIdx="4" bldStep="ptInSeries"/>
                                            </p:graphicEl>
                                          </p:spTgt>
                                        </p:tgtEl>
                                        <p:attrNameLst>
                                          <p:attrName>style.visibility</p:attrName>
                                        </p:attrNameLst>
                                      </p:cBhvr>
                                      <p:to>
                                        <p:strVal val="visible"/>
                                      </p:to>
                                    </p:set>
                                    <p:animEffect transition="in" filter="fade">
                                      <p:cBhvr>
                                        <p:cTn id="51" dur="500"/>
                                        <p:tgtEl>
                                          <p:spTgt spid="19">
                                            <p:graphicEl>
                                              <a:chart seriesIdx="1" categoryIdx="4" bldStep="ptInSeries"/>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graphicEl>
                                              <a:chart seriesIdx="1" categoryIdx="5" bldStep="ptInSeries"/>
                                            </p:graphicEl>
                                          </p:spTgt>
                                        </p:tgtEl>
                                        <p:attrNameLst>
                                          <p:attrName>style.visibility</p:attrName>
                                        </p:attrNameLst>
                                      </p:cBhvr>
                                      <p:to>
                                        <p:strVal val="visible"/>
                                      </p:to>
                                    </p:set>
                                    <p:animEffect transition="in" filter="fade">
                                      <p:cBhvr>
                                        <p:cTn id="55" dur="500"/>
                                        <p:tgtEl>
                                          <p:spTgt spid="19">
                                            <p:graphicEl>
                                              <a:chart seriesIdx="1"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seriesEl"/>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06898-63E9-644E-C967-2037EE938B17}"/>
              </a:ext>
            </a:extLst>
          </p:cNvPr>
          <p:cNvSpPr>
            <a:spLocks noGrp="1"/>
          </p:cNvSpPr>
          <p:nvPr>
            <p:ph type="title"/>
          </p:nvPr>
        </p:nvSpPr>
        <p:spPr/>
        <p:txBody>
          <a:bodyPr/>
          <a:lstStyle/>
          <a:p>
            <a:r>
              <a:rPr lang="tr-TR" dirty="0"/>
              <a:t>Misyon</a:t>
            </a:r>
          </a:p>
        </p:txBody>
      </p:sp>
      <p:sp>
        <p:nvSpPr>
          <p:cNvPr id="3" name="Content Placeholder 2">
            <a:extLst>
              <a:ext uri="{FF2B5EF4-FFF2-40B4-BE49-F238E27FC236}">
                <a16:creationId xmlns:a16="http://schemas.microsoft.com/office/drawing/2014/main" xmlns="" id="{5B671540-89FF-6CC1-1347-C91D8A92F5B9}"/>
              </a:ext>
            </a:extLst>
          </p:cNvPr>
          <p:cNvSpPr>
            <a:spLocks noGrp="1"/>
          </p:cNvSpPr>
          <p:nvPr>
            <p:ph idx="1"/>
          </p:nvPr>
        </p:nvSpPr>
        <p:spPr>
          <a:xfrm>
            <a:off x="1286070" y="1407624"/>
            <a:ext cx="9677399" cy="1942066"/>
          </a:xfrm>
        </p:spPr>
        <p:txBody>
          <a:bodyPr>
            <a:normAutofit/>
          </a:bodyPr>
          <a:lstStyle/>
          <a:p>
            <a:pPr marL="0" indent="0" algn="just">
              <a:buNone/>
            </a:pPr>
            <a:r>
              <a:rPr lang="tr-TR" dirty="0"/>
              <a:t>Evrensel değerler ışığında bilgi, birikim ve becerileri ile bölgedeki ekonomik, sosyal ve kültürel gelişmelere katkı sağlayarak etik değerlere duyarlı, paylaşımcı, sorgulayan, yenilikçi, araştırmacı ve mesleki açıdan yetkin lider bireyler yetiştirmek</a:t>
            </a:r>
          </a:p>
        </p:txBody>
      </p:sp>
    </p:spTree>
    <p:extLst>
      <p:ext uri="{BB962C8B-B14F-4D97-AF65-F5344CB8AC3E}">
        <p14:creationId xmlns:p14="http://schemas.microsoft.com/office/powerpoint/2010/main" val="1880216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25821B-7EA3-C007-6573-2344D6105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4B4FFFA-0597-8530-1D1A-13F3E8BCE696}"/>
              </a:ext>
            </a:extLst>
          </p:cNvPr>
          <p:cNvSpPr>
            <a:spLocks noGrp="1"/>
          </p:cNvSpPr>
          <p:nvPr>
            <p:ph type="title"/>
          </p:nvPr>
        </p:nvSpPr>
        <p:spPr/>
        <p:txBody>
          <a:bodyPr/>
          <a:lstStyle/>
          <a:p>
            <a:r>
              <a:rPr lang="tr-TR" dirty="0"/>
              <a:t>BÜTÇE ve HARCAMALARIMIZ</a:t>
            </a:r>
          </a:p>
        </p:txBody>
      </p:sp>
      <p:graphicFrame>
        <p:nvGraphicFramePr>
          <p:cNvPr id="6" name="Content Placeholder 5">
            <a:extLst>
              <a:ext uri="{FF2B5EF4-FFF2-40B4-BE49-F238E27FC236}">
                <a16:creationId xmlns:a16="http://schemas.microsoft.com/office/drawing/2014/main" xmlns="" id="{F4685B0C-49CA-2470-B125-61EA37F8A359}"/>
              </a:ext>
            </a:extLst>
          </p:cNvPr>
          <p:cNvGraphicFramePr>
            <a:graphicFrameLocks noGrp="1"/>
          </p:cNvGraphicFramePr>
          <p:nvPr>
            <p:ph idx="1"/>
            <p:extLst>
              <p:ext uri="{D42A27DB-BD31-4B8C-83A1-F6EECF244321}">
                <p14:modId xmlns:p14="http://schemas.microsoft.com/office/powerpoint/2010/main" val="1732145679"/>
              </p:ext>
            </p:extLst>
          </p:nvPr>
        </p:nvGraphicFramePr>
        <p:xfrm>
          <a:off x="1407368" y="1552206"/>
          <a:ext cx="8074306" cy="3114219"/>
        </p:xfrm>
        <a:graphic>
          <a:graphicData uri="http://schemas.openxmlformats.org/drawingml/2006/table">
            <a:tbl>
              <a:tblPr firstRow="1" bandRow="1">
                <a:tableStyleId>{2A488322-F2BA-4B5B-9748-0D474271808F}</a:tableStyleId>
              </a:tblPr>
              <a:tblGrid>
                <a:gridCol w="2085417">
                  <a:extLst>
                    <a:ext uri="{9D8B030D-6E8A-4147-A177-3AD203B41FA5}">
                      <a16:colId xmlns:a16="http://schemas.microsoft.com/office/drawing/2014/main" xmlns="" val="3834614422"/>
                    </a:ext>
                  </a:extLst>
                </a:gridCol>
                <a:gridCol w="2010557">
                  <a:extLst>
                    <a:ext uri="{9D8B030D-6E8A-4147-A177-3AD203B41FA5}">
                      <a16:colId xmlns:a16="http://schemas.microsoft.com/office/drawing/2014/main" xmlns="" val="200479393"/>
                    </a:ext>
                  </a:extLst>
                </a:gridCol>
                <a:gridCol w="1825185">
                  <a:extLst>
                    <a:ext uri="{9D8B030D-6E8A-4147-A177-3AD203B41FA5}">
                      <a16:colId xmlns:a16="http://schemas.microsoft.com/office/drawing/2014/main" xmlns="" val="3780025062"/>
                    </a:ext>
                  </a:extLst>
                </a:gridCol>
                <a:gridCol w="2153147">
                  <a:extLst>
                    <a:ext uri="{9D8B030D-6E8A-4147-A177-3AD203B41FA5}">
                      <a16:colId xmlns:a16="http://schemas.microsoft.com/office/drawing/2014/main" xmlns="" val="1424369177"/>
                    </a:ext>
                  </a:extLst>
                </a:gridCol>
              </a:tblGrid>
              <a:tr h="458645">
                <a:tc>
                  <a:txBody>
                    <a:bodyPr/>
                    <a:lstStyle/>
                    <a:p>
                      <a:pPr algn="ctr"/>
                      <a:r>
                        <a:rPr lang="tr-TR" dirty="0"/>
                        <a:t>Harcama Kalemi</a:t>
                      </a:r>
                    </a:p>
                  </a:txBody>
                  <a:tcPr/>
                </a:tc>
                <a:tc>
                  <a:txBody>
                    <a:bodyPr/>
                    <a:lstStyle/>
                    <a:p>
                      <a:pPr algn="ctr"/>
                      <a:r>
                        <a:rPr lang="tr-TR" dirty="0"/>
                        <a:t>Toplam Ödenek</a:t>
                      </a:r>
                    </a:p>
                  </a:txBody>
                  <a:tcPr/>
                </a:tc>
                <a:tc>
                  <a:txBody>
                    <a:bodyPr/>
                    <a:lstStyle/>
                    <a:p>
                      <a:pPr algn="ctr"/>
                      <a:r>
                        <a:rPr lang="tr-TR" dirty="0"/>
                        <a:t>Harcanan</a:t>
                      </a:r>
                    </a:p>
                  </a:txBody>
                  <a:tcPr/>
                </a:tc>
                <a:tc>
                  <a:txBody>
                    <a:bodyPr/>
                    <a:lstStyle/>
                    <a:p>
                      <a:pPr algn="ctr"/>
                      <a:r>
                        <a:rPr lang="tr-TR" dirty="0"/>
                        <a:t>Kalan</a:t>
                      </a:r>
                    </a:p>
                  </a:txBody>
                  <a:tcPr/>
                </a:tc>
                <a:extLst>
                  <a:ext uri="{0D108BD9-81ED-4DB2-BD59-A6C34878D82A}">
                    <a16:rowId xmlns:a16="http://schemas.microsoft.com/office/drawing/2014/main" xmlns="" val="1015075536"/>
                  </a:ext>
                </a:extLst>
              </a:tr>
              <a:tr h="369574">
                <a:tc>
                  <a:txBody>
                    <a:bodyPr/>
                    <a:lstStyle/>
                    <a:p>
                      <a:pPr algn="l"/>
                      <a:r>
                        <a:rPr lang="tr-TR" dirty="0"/>
                        <a:t>Personel</a:t>
                      </a:r>
                      <a:r>
                        <a:rPr lang="tr-TR" baseline="0" dirty="0"/>
                        <a:t> Gideri</a:t>
                      </a:r>
                      <a:endParaRPr lang="tr-TR" dirty="0"/>
                    </a:p>
                  </a:txBody>
                  <a:tcPr/>
                </a:tc>
                <a:tc>
                  <a:txBody>
                    <a:bodyPr/>
                    <a:lstStyle/>
                    <a:p>
                      <a:pPr algn="r"/>
                      <a:r>
                        <a:rPr lang="tr-TR" sz="1800" b="0" i="0" kern="1200" dirty="0" smtClean="0">
                          <a:solidFill>
                            <a:schemeClr val="dk1"/>
                          </a:solidFill>
                          <a:effectLst/>
                          <a:latin typeface="+mn-lt"/>
                          <a:ea typeface="+mn-ea"/>
                          <a:cs typeface="+mn-cs"/>
                        </a:rPr>
                        <a:t>18.871.200</a:t>
                      </a:r>
                      <a:endParaRPr lang="tr-TR" dirty="0"/>
                    </a:p>
                  </a:txBody>
                  <a:tcPr/>
                </a:tc>
                <a:tc>
                  <a:txBody>
                    <a:bodyPr/>
                    <a:lstStyle/>
                    <a:p>
                      <a:pPr algn="r"/>
                      <a:r>
                        <a:rPr lang="tr-TR" sz="1800" b="0" i="0" kern="1200" dirty="0" smtClean="0">
                          <a:solidFill>
                            <a:schemeClr val="dk1"/>
                          </a:solidFill>
                          <a:effectLst/>
                          <a:latin typeface="+mn-lt"/>
                          <a:ea typeface="+mn-ea"/>
                          <a:cs typeface="+mn-cs"/>
                        </a:rPr>
                        <a:t>16.563.965</a:t>
                      </a:r>
                      <a:endParaRPr lang="tr-TR" dirty="0"/>
                    </a:p>
                  </a:txBody>
                  <a:tcPr/>
                </a:tc>
                <a:tc>
                  <a:txBody>
                    <a:bodyPr/>
                    <a:lstStyle/>
                    <a:p>
                      <a:pPr algn="r"/>
                      <a:r>
                        <a:rPr lang="tr-TR" sz="1800" b="0" i="0" kern="1200" dirty="0" smtClean="0">
                          <a:solidFill>
                            <a:schemeClr val="dk1"/>
                          </a:solidFill>
                          <a:effectLst/>
                          <a:latin typeface="+mn-lt"/>
                          <a:ea typeface="+mn-ea"/>
                          <a:cs typeface="+mn-cs"/>
                        </a:rPr>
                        <a:t>2.307.234</a:t>
                      </a:r>
                      <a:endParaRPr lang="tr-TR" dirty="0"/>
                    </a:p>
                  </a:txBody>
                  <a:tcPr/>
                </a:tc>
                <a:extLst>
                  <a:ext uri="{0D108BD9-81ED-4DB2-BD59-A6C34878D82A}">
                    <a16:rowId xmlns:a16="http://schemas.microsoft.com/office/drawing/2014/main" xmlns="" val="1880042307"/>
                  </a:ext>
                </a:extLst>
              </a:tr>
              <a:tr h="318582">
                <a:tc>
                  <a:txBody>
                    <a:bodyPr/>
                    <a:lstStyle/>
                    <a:p>
                      <a:pPr algn="l"/>
                      <a:r>
                        <a:rPr lang="tr-TR" dirty="0"/>
                        <a:t>SGK</a:t>
                      </a:r>
                      <a:r>
                        <a:rPr lang="tr-TR" baseline="0" dirty="0"/>
                        <a:t> Prim Giderleri</a:t>
                      </a:r>
                      <a:endParaRPr lang="tr-TR" dirty="0"/>
                    </a:p>
                  </a:txBody>
                  <a:tcPr/>
                </a:tc>
                <a:tc>
                  <a:txBody>
                    <a:bodyPr/>
                    <a:lstStyle/>
                    <a:p>
                      <a:pPr algn="r"/>
                      <a:r>
                        <a:rPr lang="tr-TR" sz="1800" b="0" i="0" kern="1200" dirty="0" smtClean="0">
                          <a:solidFill>
                            <a:schemeClr val="dk1"/>
                          </a:solidFill>
                          <a:effectLst/>
                          <a:latin typeface="+mn-lt"/>
                          <a:ea typeface="+mn-ea"/>
                          <a:cs typeface="+mn-cs"/>
                        </a:rPr>
                        <a:t>1.812.000</a:t>
                      </a:r>
                      <a:endParaRPr lang="tr-TR" dirty="0"/>
                    </a:p>
                  </a:txBody>
                  <a:tcPr/>
                </a:tc>
                <a:tc>
                  <a:txBody>
                    <a:bodyPr/>
                    <a:lstStyle/>
                    <a:p>
                      <a:pPr algn="r"/>
                      <a:r>
                        <a:rPr lang="tr-TR" sz="1800" b="0" i="0" kern="1200" dirty="0" smtClean="0">
                          <a:solidFill>
                            <a:schemeClr val="dk1"/>
                          </a:solidFill>
                          <a:effectLst/>
                          <a:latin typeface="+mn-lt"/>
                          <a:ea typeface="+mn-ea"/>
                          <a:cs typeface="+mn-cs"/>
                        </a:rPr>
                        <a:t>1.487.557</a:t>
                      </a:r>
                      <a:endParaRPr lang="tr-TR" dirty="0"/>
                    </a:p>
                  </a:txBody>
                  <a:tcPr/>
                </a:tc>
                <a:tc>
                  <a:txBody>
                    <a:bodyPr/>
                    <a:lstStyle/>
                    <a:p>
                      <a:pPr algn="r"/>
                      <a:r>
                        <a:rPr lang="tr-TR" sz="1800" b="0" i="0" kern="1200" dirty="0" smtClean="0">
                          <a:solidFill>
                            <a:schemeClr val="dk1"/>
                          </a:solidFill>
                          <a:effectLst/>
                          <a:latin typeface="+mn-lt"/>
                          <a:ea typeface="+mn-ea"/>
                          <a:cs typeface="+mn-cs"/>
                        </a:rPr>
                        <a:t>324.442</a:t>
                      </a:r>
                      <a:endParaRPr lang="tr-TR" dirty="0"/>
                    </a:p>
                  </a:txBody>
                  <a:tcPr/>
                </a:tc>
                <a:extLst>
                  <a:ext uri="{0D108BD9-81ED-4DB2-BD59-A6C34878D82A}">
                    <a16:rowId xmlns:a16="http://schemas.microsoft.com/office/drawing/2014/main" xmlns="" val="2070324419"/>
                  </a:ext>
                </a:extLst>
              </a:tr>
              <a:tr h="318582">
                <a:tc>
                  <a:txBody>
                    <a:bodyPr/>
                    <a:lstStyle/>
                    <a:p>
                      <a:pPr algn="l"/>
                      <a:r>
                        <a:rPr lang="tr-TR" dirty="0" smtClean="0"/>
                        <a:t>Tüketim ve Demirbaş </a:t>
                      </a:r>
                      <a:r>
                        <a:rPr lang="tr-TR" baseline="0" dirty="0" smtClean="0"/>
                        <a:t>Alım </a:t>
                      </a:r>
                      <a:r>
                        <a:rPr lang="tr-TR" baseline="0" dirty="0"/>
                        <a:t>Giderleri</a:t>
                      </a:r>
                      <a:endParaRPr lang="tr-TR" dirty="0"/>
                    </a:p>
                  </a:txBody>
                  <a:tcPr/>
                </a:tc>
                <a:tc>
                  <a:txBody>
                    <a:bodyPr/>
                    <a:lstStyle/>
                    <a:p>
                      <a:pPr algn="r"/>
                      <a:r>
                        <a:rPr lang="tr-TR" dirty="0" smtClean="0"/>
                        <a:t>33.600</a:t>
                      </a:r>
                      <a:endParaRPr lang="tr-TR" dirty="0"/>
                    </a:p>
                  </a:txBody>
                  <a:tcPr/>
                </a:tc>
                <a:tc>
                  <a:txBody>
                    <a:bodyPr/>
                    <a:lstStyle/>
                    <a:p>
                      <a:pPr algn="r"/>
                      <a:r>
                        <a:rPr lang="tr-TR" dirty="0"/>
                        <a:t>-</a:t>
                      </a:r>
                    </a:p>
                  </a:txBody>
                  <a:tcPr/>
                </a:tc>
                <a:tc>
                  <a:txBody>
                    <a:bodyPr/>
                    <a:lstStyle/>
                    <a:p>
                      <a:pPr algn="r"/>
                      <a:r>
                        <a:rPr lang="tr-TR" dirty="0" smtClean="0"/>
                        <a:t>33.600</a:t>
                      </a:r>
                      <a:endParaRPr lang="tr-TR" dirty="0"/>
                    </a:p>
                  </a:txBody>
                  <a:tcPr/>
                </a:tc>
                <a:extLst>
                  <a:ext uri="{0D108BD9-81ED-4DB2-BD59-A6C34878D82A}">
                    <a16:rowId xmlns:a16="http://schemas.microsoft.com/office/drawing/2014/main" xmlns="" val="800317930"/>
                  </a:ext>
                </a:extLst>
              </a:tr>
              <a:tr h="318582">
                <a:tc>
                  <a:txBody>
                    <a:bodyPr/>
                    <a:lstStyle/>
                    <a:p>
                      <a:pPr algn="l"/>
                      <a:r>
                        <a:rPr lang="tr-TR" dirty="0"/>
                        <a:t>Hizmet Alım</a:t>
                      </a:r>
                      <a:r>
                        <a:rPr lang="tr-TR" baseline="0" dirty="0"/>
                        <a:t> Giderleri</a:t>
                      </a:r>
                      <a:endParaRPr lang="tr-TR" dirty="0"/>
                    </a:p>
                  </a:txBody>
                  <a:tcPr/>
                </a:tc>
                <a:tc>
                  <a:txBody>
                    <a:bodyPr/>
                    <a:lstStyle/>
                    <a:p>
                      <a:pPr algn="r"/>
                      <a:r>
                        <a:rPr lang="tr-TR" dirty="0" smtClean="0"/>
                        <a:t>6.400</a:t>
                      </a:r>
                      <a:endParaRPr lang="tr-TR" dirty="0"/>
                    </a:p>
                  </a:txBody>
                  <a:tcPr/>
                </a:tc>
                <a:tc>
                  <a:txBody>
                    <a:bodyPr/>
                    <a:lstStyle/>
                    <a:p>
                      <a:pPr algn="r"/>
                      <a:r>
                        <a:rPr lang="tr-TR" dirty="0"/>
                        <a:t>-</a:t>
                      </a:r>
                    </a:p>
                  </a:txBody>
                  <a:tcPr/>
                </a:tc>
                <a:tc>
                  <a:txBody>
                    <a:bodyPr/>
                    <a:lstStyle/>
                    <a:p>
                      <a:pPr algn="r"/>
                      <a:r>
                        <a:rPr lang="tr-TR" dirty="0" smtClean="0"/>
                        <a:t>6.400</a:t>
                      </a:r>
                      <a:endParaRPr lang="tr-TR" dirty="0"/>
                    </a:p>
                  </a:txBody>
                  <a:tcPr/>
                </a:tc>
                <a:extLst>
                  <a:ext uri="{0D108BD9-81ED-4DB2-BD59-A6C34878D82A}">
                    <a16:rowId xmlns:a16="http://schemas.microsoft.com/office/drawing/2014/main" xmlns="" val="10004"/>
                  </a:ext>
                </a:extLst>
              </a:tr>
              <a:tr h="318582">
                <a:tc>
                  <a:txBody>
                    <a:bodyPr/>
                    <a:lstStyle/>
                    <a:p>
                      <a:pPr algn="l"/>
                      <a:r>
                        <a:rPr lang="tr-TR" dirty="0"/>
                        <a:t>Toplam</a:t>
                      </a:r>
                    </a:p>
                  </a:txBody>
                  <a:tcPr/>
                </a:tc>
                <a:tc>
                  <a:txBody>
                    <a:bodyPr/>
                    <a:lstStyle/>
                    <a:p>
                      <a:pPr algn="r"/>
                      <a:r>
                        <a:rPr lang="tr-TR" dirty="0" smtClean="0"/>
                        <a:t>20.723.200</a:t>
                      </a:r>
                      <a:endParaRPr lang="tr-TR" dirty="0"/>
                    </a:p>
                  </a:txBody>
                  <a:tcPr/>
                </a:tc>
                <a:tc>
                  <a:txBody>
                    <a:bodyPr/>
                    <a:lstStyle/>
                    <a:p>
                      <a:pPr algn="r"/>
                      <a:r>
                        <a:rPr lang="tr-TR" dirty="0" smtClean="0"/>
                        <a:t>18.051.522</a:t>
                      </a:r>
                      <a:endParaRPr lang="tr-TR" dirty="0"/>
                    </a:p>
                  </a:txBody>
                  <a:tcPr/>
                </a:tc>
                <a:tc>
                  <a:txBody>
                    <a:bodyPr/>
                    <a:lstStyle/>
                    <a:p>
                      <a:pPr algn="r"/>
                      <a:r>
                        <a:rPr lang="tr-TR" smtClean="0"/>
                        <a:t>2.671.676</a:t>
                      </a:r>
                      <a:endParaRPr lang="tr-TR"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043653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B1CF-25CE-2144-7684-831CB414EB42}"/>
              </a:ext>
            </a:extLst>
          </p:cNvPr>
          <p:cNvSpPr>
            <a:spLocks noGrp="1"/>
          </p:cNvSpPr>
          <p:nvPr>
            <p:ph type="title"/>
          </p:nvPr>
        </p:nvSpPr>
        <p:spPr>
          <a:xfrm>
            <a:off x="1527858" y="365126"/>
            <a:ext cx="8255334" cy="931240"/>
          </a:xfrm>
        </p:spPr>
        <p:txBody>
          <a:bodyPr/>
          <a:lstStyle/>
          <a:p>
            <a:r>
              <a:rPr lang="tr-TR" dirty="0" smtClean="0"/>
              <a:t>YILLARA GÖRE YAPILAN ve PLANLANAN ETKİNLİK SAYILARI</a:t>
            </a:r>
            <a:endParaRPr lang="tr-TR" dirty="0"/>
          </a:p>
        </p:txBody>
      </p:sp>
      <p:graphicFrame>
        <p:nvGraphicFramePr>
          <p:cNvPr id="9" name="Tablo 8"/>
          <p:cNvGraphicFramePr>
            <a:graphicFrameLocks noGrp="1"/>
          </p:cNvGraphicFramePr>
          <p:nvPr>
            <p:extLst>
              <p:ext uri="{D42A27DB-BD31-4B8C-83A1-F6EECF244321}">
                <p14:modId xmlns:p14="http://schemas.microsoft.com/office/powerpoint/2010/main" val="2118848118"/>
              </p:ext>
            </p:extLst>
          </p:nvPr>
        </p:nvGraphicFramePr>
        <p:xfrm>
          <a:off x="1286276" y="1456512"/>
          <a:ext cx="8128001" cy="10109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xmlns="" val="1090533429"/>
                    </a:ext>
                  </a:extLst>
                </a:gridCol>
                <a:gridCol w="1161143">
                  <a:extLst>
                    <a:ext uri="{9D8B030D-6E8A-4147-A177-3AD203B41FA5}">
                      <a16:colId xmlns:a16="http://schemas.microsoft.com/office/drawing/2014/main" xmlns="" val="1513782710"/>
                    </a:ext>
                  </a:extLst>
                </a:gridCol>
                <a:gridCol w="1161143">
                  <a:extLst>
                    <a:ext uri="{9D8B030D-6E8A-4147-A177-3AD203B41FA5}">
                      <a16:colId xmlns:a16="http://schemas.microsoft.com/office/drawing/2014/main" xmlns="" val="3347239199"/>
                    </a:ext>
                  </a:extLst>
                </a:gridCol>
                <a:gridCol w="1161143">
                  <a:extLst>
                    <a:ext uri="{9D8B030D-6E8A-4147-A177-3AD203B41FA5}">
                      <a16:colId xmlns:a16="http://schemas.microsoft.com/office/drawing/2014/main" xmlns="" val="2144350039"/>
                    </a:ext>
                  </a:extLst>
                </a:gridCol>
                <a:gridCol w="1161143">
                  <a:extLst>
                    <a:ext uri="{9D8B030D-6E8A-4147-A177-3AD203B41FA5}">
                      <a16:colId xmlns:a16="http://schemas.microsoft.com/office/drawing/2014/main" xmlns="" val="1297075717"/>
                    </a:ext>
                  </a:extLst>
                </a:gridCol>
                <a:gridCol w="1161143">
                  <a:extLst>
                    <a:ext uri="{9D8B030D-6E8A-4147-A177-3AD203B41FA5}">
                      <a16:colId xmlns:a16="http://schemas.microsoft.com/office/drawing/2014/main" xmlns="" val="134272468"/>
                    </a:ext>
                  </a:extLst>
                </a:gridCol>
                <a:gridCol w="1161143">
                  <a:extLst>
                    <a:ext uri="{9D8B030D-6E8A-4147-A177-3AD203B41FA5}">
                      <a16:colId xmlns:a16="http://schemas.microsoft.com/office/drawing/2014/main" xmlns="" val="2608306726"/>
                    </a:ext>
                  </a:extLst>
                </a:gridCol>
              </a:tblGrid>
              <a:tr h="370840">
                <a:tc>
                  <a:txBody>
                    <a:bodyPr/>
                    <a:lstStyle/>
                    <a:p>
                      <a:pPr algn="ctr"/>
                      <a:r>
                        <a:rPr lang="tr-TR" dirty="0" smtClean="0"/>
                        <a:t>YIL</a:t>
                      </a:r>
                      <a:endParaRPr lang="tr-TR" dirty="0"/>
                    </a:p>
                  </a:txBody>
                  <a:tcPr/>
                </a:tc>
                <a:tc>
                  <a:txBody>
                    <a:bodyPr/>
                    <a:lstStyle/>
                    <a:p>
                      <a:r>
                        <a:rPr lang="tr-TR" dirty="0" smtClean="0"/>
                        <a:t>2023</a:t>
                      </a:r>
                      <a:endParaRPr lang="tr-TR" dirty="0"/>
                    </a:p>
                  </a:txBody>
                  <a:tcPr/>
                </a:tc>
                <a:tc>
                  <a:txBody>
                    <a:bodyPr/>
                    <a:lstStyle/>
                    <a:p>
                      <a:r>
                        <a:rPr lang="tr-TR" dirty="0" smtClean="0"/>
                        <a:t>2024</a:t>
                      </a:r>
                      <a:endParaRPr lang="tr-TR" dirty="0"/>
                    </a:p>
                  </a:txBody>
                  <a:tcPr/>
                </a:tc>
                <a:tc>
                  <a:txBody>
                    <a:bodyPr/>
                    <a:lstStyle/>
                    <a:p>
                      <a:r>
                        <a:rPr lang="tr-TR" dirty="0" smtClean="0"/>
                        <a:t>2025</a:t>
                      </a:r>
                      <a:endParaRPr lang="tr-TR" dirty="0"/>
                    </a:p>
                  </a:txBody>
                  <a:tcPr>
                    <a:solidFill>
                      <a:srgbClr val="FF0000"/>
                    </a:solidFill>
                  </a:tcPr>
                </a:tc>
                <a:tc>
                  <a:txBody>
                    <a:bodyPr/>
                    <a:lstStyle/>
                    <a:p>
                      <a:r>
                        <a:rPr lang="tr-TR" dirty="0" smtClean="0"/>
                        <a:t>2026</a:t>
                      </a:r>
                      <a:endParaRPr lang="tr-TR" dirty="0"/>
                    </a:p>
                  </a:txBody>
                  <a:tcPr/>
                </a:tc>
                <a:tc>
                  <a:txBody>
                    <a:bodyPr/>
                    <a:lstStyle/>
                    <a:p>
                      <a:r>
                        <a:rPr lang="tr-TR" dirty="0" smtClean="0"/>
                        <a:t>2027</a:t>
                      </a:r>
                      <a:endParaRPr lang="tr-TR" dirty="0"/>
                    </a:p>
                  </a:txBody>
                  <a:tcPr/>
                </a:tc>
                <a:tc>
                  <a:txBody>
                    <a:bodyPr/>
                    <a:lstStyle/>
                    <a:p>
                      <a:r>
                        <a:rPr lang="tr-TR" dirty="0" smtClean="0"/>
                        <a:t>2028</a:t>
                      </a:r>
                      <a:endParaRPr lang="tr-TR" dirty="0"/>
                    </a:p>
                  </a:txBody>
                  <a:tcPr/>
                </a:tc>
                <a:extLst>
                  <a:ext uri="{0D108BD9-81ED-4DB2-BD59-A6C34878D82A}">
                    <a16:rowId xmlns:a16="http://schemas.microsoft.com/office/drawing/2014/main" xmlns="" val="1233301867"/>
                  </a:ext>
                </a:extLst>
              </a:tr>
              <a:tr h="370840">
                <a:tc>
                  <a:txBody>
                    <a:bodyPr/>
                    <a:lstStyle/>
                    <a:p>
                      <a:pPr algn="ctr"/>
                      <a:r>
                        <a:rPr lang="tr-TR" dirty="0" smtClean="0"/>
                        <a:t>Etkinlik Sayısı</a:t>
                      </a:r>
                      <a:endParaRPr lang="tr-TR" dirty="0"/>
                    </a:p>
                  </a:txBody>
                  <a:tcPr/>
                </a:tc>
                <a:tc>
                  <a:txBody>
                    <a:bodyPr/>
                    <a:lstStyle/>
                    <a:p>
                      <a:r>
                        <a:rPr lang="tr-TR" dirty="0" smtClean="0"/>
                        <a:t>4</a:t>
                      </a:r>
                      <a:endParaRPr lang="tr-TR" dirty="0"/>
                    </a:p>
                  </a:txBody>
                  <a:tcPr/>
                </a:tc>
                <a:tc>
                  <a:txBody>
                    <a:bodyPr/>
                    <a:lstStyle/>
                    <a:p>
                      <a:r>
                        <a:rPr lang="tr-TR" dirty="0" smtClean="0"/>
                        <a:t>4</a:t>
                      </a:r>
                      <a:endParaRPr lang="tr-TR" dirty="0"/>
                    </a:p>
                  </a:txBody>
                  <a:tcPr/>
                </a:tc>
                <a:tc>
                  <a:txBody>
                    <a:bodyPr/>
                    <a:lstStyle/>
                    <a:p>
                      <a:r>
                        <a:rPr lang="tr-TR" dirty="0" smtClean="0"/>
                        <a:t>5</a:t>
                      </a:r>
                      <a:endParaRPr lang="tr-TR" dirty="0"/>
                    </a:p>
                  </a:txBody>
                  <a:tcPr/>
                </a:tc>
                <a:tc>
                  <a:txBody>
                    <a:bodyPr/>
                    <a:lstStyle/>
                    <a:p>
                      <a:r>
                        <a:rPr lang="tr-TR" dirty="0" smtClean="0"/>
                        <a:t>7</a:t>
                      </a:r>
                      <a:endParaRPr lang="tr-TR" dirty="0"/>
                    </a:p>
                  </a:txBody>
                  <a:tcPr/>
                </a:tc>
                <a:tc>
                  <a:txBody>
                    <a:bodyPr/>
                    <a:lstStyle/>
                    <a:p>
                      <a:r>
                        <a:rPr lang="tr-TR" dirty="0" smtClean="0"/>
                        <a:t>8</a:t>
                      </a:r>
                      <a:endParaRPr lang="tr-TR" dirty="0"/>
                    </a:p>
                  </a:txBody>
                  <a:tcPr/>
                </a:tc>
                <a:tc>
                  <a:txBody>
                    <a:bodyPr/>
                    <a:lstStyle/>
                    <a:p>
                      <a:r>
                        <a:rPr lang="tr-TR" dirty="0" smtClean="0"/>
                        <a:t>10</a:t>
                      </a:r>
                      <a:endParaRPr lang="tr-TR" dirty="0"/>
                    </a:p>
                  </a:txBody>
                  <a:tcPr/>
                </a:tc>
                <a:extLst>
                  <a:ext uri="{0D108BD9-81ED-4DB2-BD59-A6C34878D82A}">
                    <a16:rowId xmlns:a16="http://schemas.microsoft.com/office/drawing/2014/main" xmlns="" val="2439546443"/>
                  </a:ext>
                </a:extLst>
              </a:tr>
            </a:tbl>
          </a:graphicData>
        </a:graphic>
      </p:graphicFrame>
    </p:spTree>
    <p:extLst>
      <p:ext uri="{BB962C8B-B14F-4D97-AF65-F5344CB8AC3E}">
        <p14:creationId xmlns:p14="http://schemas.microsoft.com/office/powerpoint/2010/main" val="2686211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B1CF-25CE-2144-7684-831CB414EB42}"/>
              </a:ext>
            </a:extLst>
          </p:cNvPr>
          <p:cNvSpPr>
            <a:spLocks noGrp="1"/>
          </p:cNvSpPr>
          <p:nvPr>
            <p:ph type="title"/>
          </p:nvPr>
        </p:nvSpPr>
        <p:spPr/>
        <p:txBody>
          <a:bodyPr/>
          <a:lstStyle/>
          <a:p>
            <a:r>
              <a:rPr lang="tr-TR" dirty="0" smtClean="0"/>
              <a:t>YIL İÇERİSİNDE YAPILAN ETKİNLİKLER</a:t>
            </a:r>
            <a:endParaRPr lang="tr-TR" dirty="0"/>
          </a:p>
        </p:txBody>
      </p:sp>
      <p:sp>
        <p:nvSpPr>
          <p:cNvPr id="3" name="Content Placeholder 2">
            <a:extLst>
              <a:ext uri="{FF2B5EF4-FFF2-40B4-BE49-F238E27FC236}">
                <a16:creationId xmlns:a16="http://schemas.microsoft.com/office/drawing/2014/main" xmlns="" id="{2F70E187-D73A-D0A9-3E8C-D4C72A4E3D69}"/>
              </a:ext>
            </a:extLst>
          </p:cNvPr>
          <p:cNvSpPr>
            <a:spLocks noGrp="1"/>
          </p:cNvSpPr>
          <p:nvPr>
            <p:ph idx="1"/>
          </p:nvPr>
        </p:nvSpPr>
        <p:spPr/>
        <p:txBody>
          <a:bodyPr/>
          <a:lstStyle/>
          <a:p>
            <a:pPr marL="0" indent="0" algn="just">
              <a:buNone/>
            </a:pPr>
            <a:r>
              <a:rPr lang="tr-TR" dirty="0"/>
              <a:t>Pervari Kaymakamı Sayın Ahmet </a:t>
            </a:r>
            <a:r>
              <a:rPr lang="tr-TR" dirty="0" err="1"/>
              <a:t>Gülderen</a:t>
            </a:r>
            <a:r>
              <a:rPr lang="tr-TR" dirty="0"/>
              <a:t>, ‘Kaymakamlık Mesleğine İlişkin Tecrübe Aktarımı’ başlığı altında İktisadi ve İdari Bilimler Fakültesi Siyaset Bilimi ve Kamu Yönetimi Bölümü öğrencileri ile buluştu.</a:t>
            </a:r>
          </a:p>
        </p:txBody>
      </p:sp>
      <p:sp>
        <p:nvSpPr>
          <p:cNvPr id="4" name="Picture Placeholder 3">
            <a:extLst>
              <a:ext uri="{FF2B5EF4-FFF2-40B4-BE49-F238E27FC236}">
                <a16:creationId xmlns:a16="http://schemas.microsoft.com/office/drawing/2014/main" xmlns="" id="{6B6A4C9C-D062-E7E3-1C25-9FED7F28886F}"/>
              </a:ext>
            </a:extLst>
          </p:cNvPr>
          <p:cNvSpPr>
            <a:spLocks noGrp="1"/>
          </p:cNvSpPr>
          <p:nvPr>
            <p:ph type="pic" sz="quarter" idx="13"/>
          </p:nvPr>
        </p:nvSpPr>
        <p:spPr/>
      </p:sp>
      <p:sp>
        <p:nvSpPr>
          <p:cNvPr id="5" name="Picture Placeholder 4">
            <a:extLst>
              <a:ext uri="{FF2B5EF4-FFF2-40B4-BE49-F238E27FC236}">
                <a16:creationId xmlns:a16="http://schemas.microsoft.com/office/drawing/2014/main" xmlns="" id="{77E88DBB-27DB-57CF-4FC2-6A0F70ECEFB4}"/>
              </a:ext>
            </a:extLst>
          </p:cNvPr>
          <p:cNvSpPr>
            <a:spLocks noGrp="1"/>
          </p:cNvSpPr>
          <p:nvPr>
            <p:ph type="pic" sz="quarter" idx="14"/>
          </p:nvPr>
        </p:nvSpPr>
        <p:spPr/>
      </p:sp>
      <p:sp>
        <p:nvSpPr>
          <p:cNvPr id="6" name="Content Placeholder 5">
            <a:extLst>
              <a:ext uri="{FF2B5EF4-FFF2-40B4-BE49-F238E27FC236}">
                <a16:creationId xmlns:a16="http://schemas.microsoft.com/office/drawing/2014/main" xmlns="" id="{B81AE92B-CE42-C7F7-006F-3712D3D89624}"/>
              </a:ext>
            </a:extLst>
          </p:cNvPr>
          <p:cNvSpPr>
            <a:spLocks noGrp="1"/>
          </p:cNvSpPr>
          <p:nvPr>
            <p:ph idx="15"/>
          </p:nvPr>
        </p:nvSpPr>
        <p:spPr/>
        <p:txBody>
          <a:bodyPr>
            <a:normAutofit lnSpcReduction="10000"/>
          </a:bodyPr>
          <a:lstStyle/>
          <a:p>
            <a:pPr marL="0" indent="0" algn="just">
              <a:buNone/>
            </a:pPr>
            <a:r>
              <a:rPr lang="tr-TR" dirty="0"/>
              <a:t>Siirt Üniversitesi İktisadi ve İdari Bilimler Fakültesi bünyesinde yürütülen Sosyal Hizmette Yerel Yönetimler dersi kapsamında, “Yüzyıllık Süreçte Türkiye’nin Göç Politikaları ve Belediyelerin Rolü” başlıklı etkinlik gerçekleştirildi.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043" y="1333143"/>
            <a:ext cx="4515889" cy="229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043" y="3751603"/>
            <a:ext cx="4515889" cy="227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939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0B1CF-25CE-2144-7684-831CB414EB42}"/>
              </a:ext>
            </a:extLst>
          </p:cNvPr>
          <p:cNvSpPr>
            <a:spLocks noGrp="1"/>
          </p:cNvSpPr>
          <p:nvPr>
            <p:ph type="title"/>
          </p:nvPr>
        </p:nvSpPr>
        <p:spPr/>
        <p:txBody>
          <a:bodyPr/>
          <a:lstStyle/>
          <a:p>
            <a:r>
              <a:rPr lang="tr-TR" dirty="0" smtClean="0"/>
              <a:t>YIL İÇERİSİNDE YAPILAN ETKİNLİKLER</a:t>
            </a:r>
            <a:endParaRPr lang="tr-TR" dirty="0"/>
          </a:p>
        </p:txBody>
      </p:sp>
      <p:sp>
        <p:nvSpPr>
          <p:cNvPr id="3" name="Content Placeholder 2">
            <a:extLst>
              <a:ext uri="{FF2B5EF4-FFF2-40B4-BE49-F238E27FC236}">
                <a16:creationId xmlns:a16="http://schemas.microsoft.com/office/drawing/2014/main" xmlns="" id="{2F70E187-D73A-D0A9-3E8C-D4C72A4E3D69}"/>
              </a:ext>
            </a:extLst>
          </p:cNvPr>
          <p:cNvSpPr>
            <a:spLocks noGrp="1"/>
          </p:cNvSpPr>
          <p:nvPr>
            <p:ph idx="1"/>
          </p:nvPr>
        </p:nvSpPr>
        <p:spPr/>
        <p:txBody>
          <a:bodyPr>
            <a:normAutofit fontScale="92500"/>
          </a:bodyPr>
          <a:lstStyle/>
          <a:p>
            <a:pPr marL="0" indent="0" algn="just">
              <a:buNone/>
            </a:pPr>
            <a:r>
              <a:rPr lang="tr-TR" dirty="0"/>
              <a:t>Siirt Üniversitesi İktisadi ve İdari Bilimler Fakültesi Siyaset Bilimi ve Kamu Yönetimi Bölümü tarafından düzenlenen </a:t>
            </a:r>
            <a:r>
              <a:rPr lang="tr-TR" b="1" dirty="0"/>
              <a:t>“Siyaset Bilimi Söyleşileri</a:t>
            </a:r>
            <a:r>
              <a:rPr lang="tr-TR" dirty="0"/>
              <a:t> – I” programı, akademisyenlerin, öğrencilerin ve il protokolünün yoğun katılımıyla gerçekleştirildi.</a:t>
            </a:r>
          </a:p>
          <a:p>
            <a:endParaRPr lang="tr-TR" dirty="0"/>
          </a:p>
        </p:txBody>
      </p:sp>
      <p:sp>
        <p:nvSpPr>
          <p:cNvPr id="4" name="Picture Placeholder 3">
            <a:extLst>
              <a:ext uri="{FF2B5EF4-FFF2-40B4-BE49-F238E27FC236}">
                <a16:creationId xmlns:a16="http://schemas.microsoft.com/office/drawing/2014/main" xmlns="" id="{6B6A4C9C-D062-E7E3-1C25-9FED7F28886F}"/>
              </a:ext>
            </a:extLst>
          </p:cNvPr>
          <p:cNvSpPr>
            <a:spLocks noGrp="1"/>
          </p:cNvSpPr>
          <p:nvPr>
            <p:ph type="pic" sz="quarter" idx="13"/>
          </p:nvPr>
        </p:nvSpPr>
        <p:spPr/>
      </p:sp>
      <p:sp>
        <p:nvSpPr>
          <p:cNvPr id="5" name="Picture Placeholder 4">
            <a:extLst>
              <a:ext uri="{FF2B5EF4-FFF2-40B4-BE49-F238E27FC236}">
                <a16:creationId xmlns:a16="http://schemas.microsoft.com/office/drawing/2014/main" xmlns="" id="{77E88DBB-27DB-57CF-4FC2-6A0F70ECEFB4}"/>
              </a:ext>
            </a:extLst>
          </p:cNvPr>
          <p:cNvSpPr>
            <a:spLocks noGrp="1"/>
          </p:cNvSpPr>
          <p:nvPr>
            <p:ph type="pic" sz="quarter" idx="14"/>
          </p:nvPr>
        </p:nvSpPr>
        <p:spPr/>
      </p:sp>
      <p:sp>
        <p:nvSpPr>
          <p:cNvPr id="6" name="Content Placeholder 5">
            <a:extLst>
              <a:ext uri="{FF2B5EF4-FFF2-40B4-BE49-F238E27FC236}">
                <a16:creationId xmlns:a16="http://schemas.microsoft.com/office/drawing/2014/main" xmlns="" id="{B81AE92B-CE42-C7F7-006F-3712D3D89624}"/>
              </a:ext>
            </a:extLst>
          </p:cNvPr>
          <p:cNvSpPr>
            <a:spLocks noGrp="1"/>
          </p:cNvSpPr>
          <p:nvPr>
            <p:ph idx="15"/>
          </p:nvPr>
        </p:nvSpPr>
        <p:spPr/>
        <p:txBody>
          <a:bodyPr>
            <a:normAutofit fontScale="85000" lnSpcReduction="10000"/>
          </a:bodyPr>
          <a:lstStyle/>
          <a:p>
            <a:pPr marL="0" indent="0" algn="just">
              <a:buNone/>
            </a:pPr>
            <a:r>
              <a:rPr lang="tr-TR" dirty="0"/>
              <a:t>Siirt Üniversitesi İktisadi ve İdari Bilimler Fakültesi, bugün öğrencilerin kişisel ve sosyal gelişimine katkı sunan iki önemli etkinliğe ev sahipliği yaptı. Aile ve Sosyal Hizmetler Bakanlığı (ASHM) Aile ve Toplum Hizmetleri Genel Müdürlüğü iş birliğiyle düzenlenen programlarda, </a:t>
            </a:r>
            <a:r>
              <a:rPr lang="tr-TR" b="1" dirty="0"/>
              <a:t>"sağlıklı aile" </a:t>
            </a:r>
            <a:r>
              <a:rPr lang="tr-TR" dirty="0"/>
              <a:t>ve "</a:t>
            </a:r>
            <a:r>
              <a:rPr lang="tr-TR" b="1" dirty="0"/>
              <a:t>bağımlılıkla mücadele</a:t>
            </a:r>
            <a:r>
              <a:rPr lang="tr-TR" dirty="0"/>
              <a:t>" konuları ele alındı</a:t>
            </a:r>
            <a:r>
              <a:rPr lang="tr-TR" dirty="0" smtClean="0"/>
              <a:t>. </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503204" y="1334822"/>
            <a:ext cx="4572001" cy="226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204" y="3743057"/>
            <a:ext cx="4558364" cy="229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24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GELECEĞE YÖNELİK HEDEFLER ve YENİLİKLER</a:t>
            </a:r>
          </a:p>
        </p:txBody>
      </p:sp>
      <p:sp>
        <p:nvSpPr>
          <p:cNvPr id="3" name="İçerik Yer Tutucusu 2"/>
          <p:cNvSpPr>
            <a:spLocks noGrp="1"/>
          </p:cNvSpPr>
          <p:nvPr>
            <p:ph idx="1"/>
          </p:nvPr>
        </p:nvSpPr>
        <p:spPr>
          <a:xfrm>
            <a:off x="838200" y="1388962"/>
            <a:ext cx="10674927" cy="4440338"/>
          </a:xfrm>
        </p:spPr>
        <p:txBody>
          <a:bodyPr/>
          <a:lstStyle/>
          <a:p>
            <a:pPr marL="457200" lvl="1" indent="0" algn="just">
              <a:buNone/>
            </a:pPr>
            <a:r>
              <a:rPr lang="tr-TR" dirty="0"/>
              <a:t>1. </a:t>
            </a:r>
            <a:r>
              <a:rPr lang="tr-TR" dirty="0" smtClean="0"/>
              <a:t> Hedef</a:t>
            </a:r>
            <a:r>
              <a:rPr lang="tr-TR" dirty="0"/>
              <a:t>: Fakülte dergimizin TR Dizinde taranması</a:t>
            </a:r>
          </a:p>
          <a:p>
            <a:pPr marL="457200" lvl="1" indent="0" algn="just">
              <a:buNone/>
            </a:pPr>
            <a:r>
              <a:rPr lang="tr-TR" dirty="0"/>
              <a:t>2. Hedef: Mezunlarımızın Kaymakamlık, Müfettişlik ve Uzmanlık kadrolarına atanabilmesi için daha etkili danışmanlık yapılması</a:t>
            </a:r>
          </a:p>
          <a:p>
            <a:pPr marL="457200" lvl="1" indent="0" algn="just">
              <a:buNone/>
            </a:pPr>
            <a:r>
              <a:rPr lang="tr-TR" dirty="0"/>
              <a:t>3. Hedef: Ulusal ve uluslararası akreditasyon süreçlerine girerek fakültenin eğitim kalitesini tescillemek (Kalite akreditasyonlarını almak).</a:t>
            </a:r>
          </a:p>
          <a:p>
            <a:pPr marL="457200" lvl="1" indent="0" algn="just">
              <a:buNone/>
            </a:pPr>
            <a:r>
              <a:rPr lang="tr-TR" dirty="0"/>
              <a:t>4. Hedef: Yerel yönetimlerle, sanayi odalarıyla ve sivil toplum kuruluşlarıyla daha fazla proje ve etkinlik düzenlemek.</a:t>
            </a:r>
          </a:p>
          <a:p>
            <a:pPr marL="457200" lvl="1" indent="0" algn="just">
              <a:buNone/>
            </a:pPr>
            <a:r>
              <a:rPr lang="tr-TR" dirty="0"/>
              <a:t>5. Hedef: Sosyal sorumluluk projeleriyle farkındalık yaratmak</a:t>
            </a:r>
            <a:r>
              <a:rPr lang="tr-TR" dirty="0" smtClean="0"/>
              <a:t>.</a:t>
            </a:r>
          </a:p>
          <a:p>
            <a:pPr marL="457200" lvl="1" indent="0" algn="just">
              <a:buNone/>
            </a:pPr>
            <a:r>
              <a:rPr lang="tr-TR" dirty="0" smtClean="0"/>
              <a:t>6. Hedef: Yüksek lisans ve Doktora Programlarının Artırılması</a:t>
            </a:r>
          </a:p>
          <a:p>
            <a:pPr marL="457200" lvl="1" indent="0" algn="just">
              <a:buNone/>
            </a:pPr>
            <a:r>
              <a:rPr lang="tr-TR" dirty="0"/>
              <a:t>7.Hedef: Mevcut Fakülte binasında iyileştirme ve </a:t>
            </a:r>
            <a:r>
              <a:rPr lang="tr-TR" dirty="0" smtClean="0"/>
              <a:t>modernizasyon </a:t>
            </a:r>
            <a:endParaRPr lang="tr-TR" dirty="0"/>
          </a:p>
          <a:p>
            <a:pPr marL="457200" lvl="1" indent="0" algn="just">
              <a:buNone/>
            </a:pPr>
            <a:endParaRPr lang="tr-TR" dirty="0"/>
          </a:p>
        </p:txBody>
      </p:sp>
    </p:spTree>
    <p:extLst>
      <p:ext uri="{BB962C8B-B14F-4D97-AF65-F5344CB8AC3E}">
        <p14:creationId xmlns:p14="http://schemas.microsoft.com/office/powerpoint/2010/main" val="4245654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F4E16D-E2D4-D174-2915-9F97B8F0990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xmlns="" id="{A5391475-44DA-6E4B-86BA-AEE0DE1430E9}"/>
              </a:ext>
            </a:extLst>
          </p:cNvPr>
          <p:cNvSpPr>
            <a:spLocks noGrp="1"/>
          </p:cNvSpPr>
          <p:nvPr>
            <p:ph type="title"/>
          </p:nvPr>
        </p:nvSpPr>
        <p:spPr/>
        <p:txBody>
          <a:bodyPr/>
          <a:lstStyle/>
          <a:p>
            <a:r>
              <a:rPr lang="tr-TR" dirty="0"/>
              <a:t>TALEPLER ve ÖNERİLER</a:t>
            </a:r>
          </a:p>
        </p:txBody>
      </p:sp>
      <p:sp>
        <p:nvSpPr>
          <p:cNvPr id="3" name="İçerik Yer Tutucusu 2">
            <a:extLst>
              <a:ext uri="{FF2B5EF4-FFF2-40B4-BE49-F238E27FC236}">
                <a16:creationId xmlns:a16="http://schemas.microsoft.com/office/drawing/2014/main" xmlns="" id="{D4174172-B5C0-2404-C7AD-A97999AFBF0D}"/>
              </a:ext>
            </a:extLst>
          </p:cNvPr>
          <p:cNvSpPr>
            <a:spLocks noGrp="1"/>
          </p:cNvSpPr>
          <p:nvPr>
            <p:ph idx="1"/>
          </p:nvPr>
        </p:nvSpPr>
        <p:spPr>
          <a:xfrm>
            <a:off x="838200" y="1388962"/>
            <a:ext cx="10674927" cy="4194419"/>
          </a:xfrm>
        </p:spPr>
        <p:txBody>
          <a:bodyPr/>
          <a:lstStyle/>
          <a:p>
            <a:pPr algn="just"/>
            <a:r>
              <a:rPr lang="tr-TR" dirty="0"/>
              <a:t>Artan </a:t>
            </a:r>
            <a:r>
              <a:rPr lang="tr-TR" dirty="0" smtClean="0"/>
              <a:t>öğrenci ve personel </a:t>
            </a:r>
            <a:r>
              <a:rPr lang="tr-TR" dirty="0"/>
              <a:t>sayımıza bağlı olarak Fakülte Hizmet Binasının yatırım programına </a:t>
            </a:r>
            <a:r>
              <a:rPr lang="tr-TR" dirty="0" smtClean="0"/>
              <a:t>alınması </a:t>
            </a:r>
            <a:endParaRPr lang="tr-TR" dirty="0"/>
          </a:p>
          <a:p>
            <a:pPr marL="0" indent="0">
              <a:buNone/>
            </a:pPr>
            <a:endParaRPr lang="tr-TR" dirty="0"/>
          </a:p>
        </p:txBody>
      </p:sp>
    </p:spTree>
    <p:extLst>
      <p:ext uri="{BB962C8B-B14F-4D97-AF65-F5344CB8AC3E}">
        <p14:creationId xmlns:p14="http://schemas.microsoft.com/office/powerpoint/2010/main" val="2690596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8279" y="1435881"/>
            <a:ext cx="10515600" cy="4351338"/>
          </a:xfrm>
        </p:spPr>
        <p:txBody>
          <a:bodyPr/>
          <a:lstStyle/>
          <a:p>
            <a:endParaRPr lang="tr-TR" dirty="0"/>
          </a:p>
          <a:p>
            <a:endParaRPr lang="tr-TR" dirty="0"/>
          </a:p>
        </p:txBody>
      </p:sp>
      <p:sp>
        <p:nvSpPr>
          <p:cNvPr id="5" name="Dikdörtgen 4"/>
          <p:cNvSpPr/>
          <p:nvPr/>
        </p:nvSpPr>
        <p:spPr>
          <a:xfrm>
            <a:off x="1659891" y="616773"/>
            <a:ext cx="2751074" cy="461665"/>
          </a:xfrm>
          <a:prstGeom prst="rect">
            <a:avLst/>
          </a:prstGeom>
        </p:spPr>
        <p:txBody>
          <a:bodyPr wrap="none">
            <a:spAutoFit/>
          </a:bodyPr>
          <a:lstStyle/>
          <a:p>
            <a:r>
              <a:rPr lang="tr-TR" sz="2400" b="1" dirty="0">
                <a:latin typeface="Times New Roman" panose="02020603050405020304" pitchFamily="18" charset="0"/>
                <a:cs typeface="Times New Roman" panose="02020603050405020304" pitchFamily="18" charset="0"/>
              </a:rPr>
              <a:t>TEHDİTLERİMİZ</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4"/>
            <a:ext cx="12172011" cy="6858001"/>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2425980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1D34E-C33F-70F4-E89F-3504E8DC531C}"/>
              </a:ext>
            </a:extLst>
          </p:cNvPr>
          <p:cNvSpPr>
            <a:spLocks noGrp="1"/>
          </p:cNvSpPr>
          <p:nvPr>
            <p:ph type="title"/>
          </p:nvPr>
        </p:nvSpPr>
        <p:spPr/>
        <p:txBody>
          <a:bodyPr/>
          <a:lstStyle/>
          <a:p>
            <a:r>
              <a:rPr lang="tr-TR" dirty="0"/>
              <a:t>Vizyon</a:t>
            </a:r>
          </a:p>
        </p:txBody>
      </p:sp>
      <p:sp>
        <p:nvSpPr>
          <p:cNvPr id="3" name="Content Placeholder 2">
            <a:extLst>
              <a:ext uri="{FF2B5EF4-FFF2-40B4-BE49-F238E27FC236}">
                <a16:creationId xmlns:a16="http://schemas.microsoft.com/office/drawing/2014/main" xmlns="" id="{325F51EA-936F-91BB-5FF0-44A7E249EB87}"/>
              </a:ext>
            </a:extLst>
          </p:cNvPr>
          <p:cNvSpPr>
            <a:spLocks noGrp="1"/>
          </p:cNvSpPr>
          <p:nvPr>
            <p:ph idx="1"/>
          </p:nvPr>
        </p:nvSpPr>
        <p:spPr>
          <a:xfrm>
            <a:off x="838200" y="1388963"/>
            <a:ext cx="10041294" cy="1876751"/>
          </a:xfrm>
        </p:spPr>
        <p:txBody>
          <a:bodyPr>
            <a:normAutofit/>
          </a:bodyPr>
          <a:lstStyle/>
          <a:p>
            <a:pPr marL="0" indent="0" algn="just">
              <a:buNone/>
            </a:pPr>
            <a:r>
              <a:rPr lang="tr-TR" dirty="0"/>
              <a:t>Dünya ile bütünleşme sürecinde, disiplinler arası bilimsel ve akademik faaliyetleri, projeleri ve çalışmalarıyla; bölgede, ülkede ve dünyada sosyal, ekonomik ve siyasal gelişmelere katkı sağlayarak lider bir Fakülte olmaktır.</a:t>
            </a:r>
          </a:p>
        </p:txBody>
      </p:sp>
    </p:spTree>
    <p:extLst>
      <p:ext uri="{BB962C8B-B14F-4D97-AF65-F5344CB8AC3E}">
        <p14:creationId xmlns:p14="http://schemas.microsoft.com/office/powerpoint/2010/main" val="1109752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9D8DEF-7666-A08E-C11F-5BCDAF8F347D}"/>
              </a:ext>
            </a:extLst>
          </p:cNvPr>
          <p:cNvSpPr>
            <a:spLocks noGrp="1"/>
          </p:cNvSpPr>
          <p:nvPr>
            <p:ph type="title"/>
          </p:nvPr>
        </p:nvSpPr>
        <p:spPr/>
        <p:txBody>
          <a:bodyPr>
            <a:normAutofit fontScale="90000"/>
          </a:bodyPr>
          <a:lstStyle/>
          <a:p>
            <a:endParaRPr lang="tr-TR" dirty="0"/>
          </a:p>
        </p:txBody>
      </p:sp>
      <p:sp>
        <p:nvSpPr>
          <p:cNvPr id="3" name="Text Placeholder 2">
            <a:extLst>
              <a:ext uri="{FF2B5EF4-FFF2-40B4-BE49-F238E27FC236}">
                <a16:creationId xmlns:a16="http://schemas.microsoft.com/office/drawing/2014/main" xmlns="" id="{2D338A51-BCA6-F98A-E85C-D57166EECA57}"/>
              </a:ext>
            </a:extLst>
          </p:cNvPr>
          <p:cNvSpPr>
            <a:spLocks noGrp="1"/>
          </p:cNvSpPr>
          <p:nvPr>
            <p:ph type="body" sz="quarter" idx="13"/>
          </p:nvPr>
        </p:nvSpPr>
        <p:spPr/>
        <p:txBody>
          <a:bodyPr/>
          <a:lstStyle/>
          <a:p>
            <a:r>
              <a:rPr lang="tr-TR" dirty="0"/>
              <a:t>Prof. Dr. Tekin ŞAHİN</a:t>
            </a:r>
          </a:p>
        </p:txBody>
      </p:sp>
      <p:sp>
        <p:nvSpPr>
          <p:cNvPr id="6" name="Text Placeholder 5">
            <a:extLst>
              <a:ext uri="{FF2B5EF4-FFF2-40B4-BE49-F238E27FC236}">
                <a16:creationId xmlns:a16="http://schemas.microsoft.com/office/drawing/2014/main" xmlns="" id="{957D2BD2-34F2-5E6B-FE13-8ECF76DB80AF}"/>
              </a:ext>
            </a:extLst>
          </p:cNvPr>
          <p:cNvSpPr>
            <a:spLocks noGrp="1"/>
          </p:cNvSpPr>
          <p:nvPr>
            <p:ph type="body" sz="quarter" idx="16"/>
          </p:nvPr>
        </p:nvSpPr>
        <p:spPr/>
        <p:txBody>
          <a:bodyPr>
            <a:normAutofit/>
          </a:bodyPr>
          <a:lstStyle/>
          <a:p>
            <a:r>
              <a:rPr lang="tr-TR" dirty="0" smtClean="0"/>
              <a:t>Doç. Dr</a:t>
            </a:r>
            <a:r>
              <a:rPr lang="tr-TR" dirty="0"/>
              <a:t>. </a:t>
            </a:r>
            <a:r>
              <a:rPr lang="tr-TR" dirty="0" smtClean="0"/>
              <a:t> Mesut </a:t>
            </a:r>
            <a:r>
              <a:rPr lang="tr-TR" dirty="0"/>
              <a:t>SOYALIN</a:t>
            </a:r>
          </a:p>
        </p:txBody>
      </p:sp>
      <p:sp>
        <p:nvSpPr>
          <p:cNvPr id="8" name="Text Placeholder 7">
            <a:extLst>
              <a:ext uri="{FF2B5EF4-FFF2-40B4-BE49-F238E27FC236}">
                <a16:creationId xmlns:a16="http://schemas.microsoft.com/office/drawing/2014/main" xmlns="" id="{53A7A8B4-DB11-00FF-DEB5-E0A17EE306D6}"/>
              </a:ext>
            </a:extLst>
          </p:cNvPr>
          <p:cNvSpPr>
            <a:spLocks noGrp="1"/>
          </p:cNvSpPr>
          <p:nvPr>
            <p:ph type="body" sz="quarter" idx="20"/>
          </p:nvPr>
        </p:nvSpPr>
        <p:spPr>
          <a:xfrm>
            <a:off x="4242924" y="5652065"/>
            <a:ext cx="2159748" cy="338188"/>
          </a:xfrm>
        </p:spPr>
        <p:txBody>
          <a:bodyPr>
            <a:normAutofit/>
          </a:bodyPr>
          <a:lstStyle/>
          <a:p>
            <a:r>
              <a:rPr lang="tr-TR" dirty="0"/>
              <a:t>Dr. Öğretim Üyesi Arif GÜLLER</a:t>
            </a:r>
          </a:p>
          <a:p>
            <a:endParaRPr lang="tr-TR" dirty="0"/>
          </a:p>
        </p:txBody>
      </p:sp>
      <p:sp>
        <p:nvSpPr>
          <p:cNvPr id="10" name="Text Placeholder 9">
            <a:extLst>
              <a:ext uri="{FF2B5EF4-FFF2-40B4-BE49-F238E27FC236}">
                <a16:creationId xmlns:a16="http://schemas.microsoft.com/office/drawing/2014/main" xmlns="" id="{EA0178EE-30DE-4FA0-018D-29D3C3F223C2}"/>
              </a:ext>
            </a:extLst>
          </p:cNvPr>
          <p:cNvSpPr>
            <a:spLocks noGrp="1"/>
          </p:cNvSpPr>
          <p:nvPr>
            <p:ph type="body" sz="quarter" idx="22"/>
          </p:nvPr>
        </p:nvSpPr>
        <p:spPr/>
        <p:txBody>
          <a:bodyPr/>
          <a:lstStyle/>
          <a:p>
            <a:r>
              <a:rPr lang="tr-TR" b="0" dirty="0" err="1">
                <a:solidFill>
                  <a:schemeClr val="dk1"/>
                </a:solidFill>
              </a:rPr>
              <a:t>Vefaaddin</a:t>
            </a:r>
            <a:r>
              <a:rPr lang="tr-TR" b="0" dirty="0">
                <a:solidFill>
                  <a:schemeClr val="dk1"/>
                </a:solidFill>
              </a:rPr>
              <a:t> ERDEMCİ</a:t>
            </a:r>
          </a:p>
          <a:p>
            <a:endParaRPr lang="tr-TR" dirty="0"/>
          </a:p>
        </p:txBody>
      </p:sp>
      <p:pic>
        <p:nvPicPr>
          <p:cNvPr id="1029" name="Picture 5" descr="https://www.siirt.edu.tr/foto/userfoto/A0778_201498154548468.jpg"/>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rcRect l="10972" r="10972"/>
          <a:stretch>
            <a:fillRect/>
          </a:stretch>
        </p:blipFill>
        <p:spPr bwMode="auto">
          <a:xfrm>
            <a:off x="4475407" y="3589160"/>
            <a:ext cx="1608152" cy="20278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iibf.siirt.edu.tr/foto/userfoto/B0740_2014217924295.jpg"/>
          <p:cNvPicPr>
            <a:picLocks noGrp="1" noChangeAspect="1" noChangeArrowheads="1"/>
          </p:cNvPicPr>
          <p:nvPr>
            <p:ph type="pic" sz="quarter" idx="21"/>
          </p:nvPr>
        </p:nvPicPr>
        <p:blipFill>
          <a:blip r:embed="rId3">
            <a:extLst>
              <a:ext uri="{28A0092B-C50C-407E-A947-70E740481C1C}">
                <a14:useLocalDpi xmlns:a14="http://schemas.microsoft.com/office/drawing/2010/main" val="0"/>
              </a:ext>
            </a:extLst>
          </a:blip>
          <a:srcRect l="9964" r="99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iibf.siirt.edu.tr/foto/userfoto/12.jpg201961015413965.jpg"/>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3812" r="13812"/>
          <a:stretch>
            <a:fillRect/>
          </a:stretch>
        </p:blipFill>
        <p:spPr bwMode="auto">
          <a:xfrm>
            <a:off x="4394719" y="989045"/>
            <a:ext cx="1557458" cy="2094925"/>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1120837" y="3513283"/>
            <a:ext cx="1762323" cy="2122407"/>
          </a:xfrm>
          <a:prstGeom prst="rect">
            <a:avLst/>
          </a:prstGeom>
          <a:blipFill rotWithShape="1">
            <a:blip r:embed="rId5"/>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68308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9ABA83-BCA4-E7C7-7A1F-F18503F04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14F95B1-7819-69A5-F2DC-513B5E3ADE3C}"/>
              </a:ext>
            </a:extLst>
          </p:cNvPr>
          <p:cNvSpPr>
            <a:spLocks noGrp="1"/>
          </p:cNvSpPr>
          <p:nvPr>
            <p:ph type="title"/>
          </p:nvPr>
        </p:nvSpPr>
        <p:spPr/>
        <p:txBody>
          <a:bodyPr/>
          <a:lstStyle/>
          <a:p>
            <a:r>
              <a:rPr lang="tr-TR" dirty="0"/>
              <a:t>İDARİ PERSONELİMİZ</a:t>
            </a:r>
          </a:p>
        </p:txBody>
      </p:sp>
      <p:graphicFrame>
        <p:nvGraphicFramePr>
          <p:cNvPr id="6" name="Content Placeholder 5">
            <a:extLst>
              <a:ext uri="{FF2B5EF4-FFF2-40B4-BE49-F238E27FC236}">
                <a16:creationId xmlns:a16="http://schemas.microsoft.com/office/drawing/2014/main" xmlns="" id="{96F330B6-CAD6-E91A-C709-F4D0324464FB}"/>
              </a:ext>
            </a:extLst>
          </p:cNvPr>
          <p:cNvGraphicFramePr>
            <a:graphicFrameLocks noGrp="1"/>
          </p:cNvGraphicFramePr>
          <p:nvPr>
            <p:ph idx="1"/>
            <p:extLst>
              <p:ext uri="{D42A27DB-BD31-4B8C-83A1-F6EECF244321}">
                <p14:modId xmlns:p14="http://schemas.microsoft.com/office/powerpoint/2010/main" val="4224895904"/>
              </p:ext>
            </p:extLst>
          </p:nvPr>
        </p:nvGraphicFramePr>
        <p:xfrm>
          <a:off x="1323109" y="1296366"/>
          <a:ext cx="8218714" cy="2940960"/>
        </p:xfrm>
        <a:graphic>
          <a:graphicData uri="http://schemas.openxmlformats.org/drawingml/2006/table">
            <a:tbl>
              <a:tblPr firstRow="1" bandRow="1">
                <a:tableStyleId>{74C1A8A3-306A-4EB7-A6B1-4F7E0EB9C5D6}</a:tableStyleId>
              </a:tblPr>
              <a:tblGrid>
                <a:gridCol w="2736735">
                  <a:extLst>
                    <a:ext uri="{9D8B030D-6E8A-4147-A177-3AD203B41FA5}">
                      <a16:colId xmlns:a16="http://schemas.microsoft.com/office/drawing/2014/main" xmlns="" val="3834614422"/>
                    </a:ext>
                  </a:extLst>
                </a:gridCol>
                <a:gridCol w="5481979">
                  <a:extLst>
                    <a:ext uri="{9D8B030D-6E8A-4147-A177-3AD203B41FA5}">
                      <a16:colId xmlns:a16="http://schemas.microsoft.com/office/drawing/2014/main" xmlns="" val="200479393"/>
                    </a:ext>
                  </a:extLst>
                </a:gridCol>
              </a:tblGrid>
              <a:tr h="367620">
                <a:tc>
                  <a:txBody>
                    <a:bodyPr/>
                    <a:lstStyle/>
                    <a:p>
                      <a:r>
                        <a:rPr lang="tr-TR" dirty="0"/>
                        <a:t>Adı SOYADI</a:t>
                      </a:r>
                    </a:p>
                  </a:txBody>
                  <a:tcPr/>
                </a:tc>
                <a:tc>
                  <a:txBody>
                    <a:bodyPr/>
                    <a:lstStyle/>
                    <a:p>
                      <a:r>
                        <a:rPr lang="tr-TR" dirty="0"/>
                        <a:t>GÖREVİ</a:t>
                      </a:r>
                    </a:p>
                  </a:txBody>
                  <a:tcPr/>
                </a:tc>
                <a:extLst>
                  <a:ext uri="{0D108BD9-81ED-4DB2-BD59-A6C34878D82A}">
                    <a16:rowId xmlns:a16="http://schemas.microsoft.com/office/drawing/2014/main" xmlns="" val="1015075536"/>
                  </a:ext>
                </a:extLst>
              </a:tr>
              <a:tr h="367620">
                <a:tc>
                  <a:txBody>
                    <a:bodyPr/>
                    <a:lstStyle/>
                    <a:p>
                      <a:r>
                        <a:rPr lang="tr-TR" sz="1800" b="0" i="0" kern="1200" dirty="0">
                          <a:solidFill>
                            <a:schemeClr val="dk1"/>
                          </a:solidFill>
                          <a:effectLst/>
                          <a:latin typeface="+mn-lt"/>
                          <a:ea typeface="+mn-ea"/>
                          <a:cs typeface="+mn-cs"/>
                        </a:rPr>
                        <a:t>VEFAADDİN ERDEMCİ</a:t>
                      </a:r>
                    </a:p>
                  </a:txBody>
                  <a:tcPr/>
                </a:tc>
                <a:tc>
                  <a:txBody>
                    <a:bodyPr/>
                    <a:lstStyle/>
                    <a:p>
                      <a:r>
                        <a:rPr lang="tr-TR" dirty="0"/>
                        <a:t>FAKÜLTE SEKRETERİ</a:t>
                      </a:r>
                    </a:p>
                  </a:txBody>
                  <a:tcPr/>
                </a:tc>
                <a:extLst>
                  <a:ext uri="{0D108BD9-81ED-4DB2-BD59-A6C34878D82A}">
                    <a16:rowId xmlns:a16="http://schemas.microsoft.com/office/drawing/2014/main" xmlns="" val="1880042307"/>
                  </a:ext>
                </a:extLst>
              </a:tr>
              <a:tr h="36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kern="1200" dirty="0">
                          <a:solidFill>
                            <a:schemeClr val="dk1"/>
                          </a:solidFill>
                          <a:effectLst/>
                          <a:latin typeface="+mn-lt"/>
                          <a:ea typeface="+mn-ea"/>
                          <a:cs typeface="+mn-cs"/>
                        </a:rPr>
                        <a:t>NEJDET TİGÜ</a:t>
                      </a:r>
                    </a:p>
                  </a:txBody>
                  <a:tcPr/>
                </a:tc>
                <a:tc>
                  <a:txBody>
                    <a:bodyPr/>
                    <a:lstStyle/>
                    <a:p>
                      <a:r>
                        <a:rPr lang="tr-TR" dirty="0"/>
                        <a:t>TEKNİKER </a:t>
                      </a:r>
                    </a:p>
                  </a:txBody>
                  <a:tcPr/>
                </a:tc>
                <a:extLst>
                  <a:ext uri="{0D108BD9-81ED-4DB2-BD59-A6C34878D82A}">
                    <a16:rowId xmlns:a16="http://schemas.microsoft.com/office/drawing/2014/main" xmlns="" val="10002"/>
                  </a:ext>
                </a:extLst>
              </a:tr>
              <a:tr h="36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kern="1200" dirty="0">
                          <a:solidFill>
                            <a:schemeClr val="dk1"/>
                          </a:solidFill>
                          <a:effectLst/>
                          <a:latin typeface="+mn-lt"/>
                          <a:ea typeface="+mn-ea"/>
                          <a:cs typeface="+mn-cs"/>
                        </a:rPr>
                        <a:t>MEHMET FATİH SEVEN</a:t>
                      </a:r>
                    </a:p>
                  </a:txBody>
                  <a:tcPr/>
                </a:tc>
                <a:tc>
                  <a:txBody>
                    <a:bodyPr/>
                    <a:lstStyle/>
                    <a:p>
                      <a:r>
                        <a:rPr lang="tr-TR" dirty="0"/>
                        <a:t>BİLGİSAYAR İŞLETMENİ</a:t>
                      </a:r>
                    </a:p>
                  </a:txBody>
                  <a:tcPr/>
                </a:tc>
                <a:extLst>
                  <a:ext uri="{0D108BD9-81ED-4DB2-BD59-A6C34878D82A}">
                    <a16:rowId xmlns:a16="http://schemas.microsoft.com/office/drawing/2014/main" xmlns="" val="800317930"/>
                  </a:ext>
                </a:extLst>
              </a:tr>
              <a:tr h="367620">
                <a:tc>
                  <a:txBody>
                    <a:bodyPr/>
                    <a:lstStyle/>
                    <a:p>
                      <a:r>
                        <a:rPr lang="tr-TR" sz="1800" b="0" i="0" kern="1200" dirty="0">
                          <a:solidFill>
                            <a:schemeClr val="dk1"/>
                          </a:solidFill>
                          <a:effectLst/>
                          <a:latin typeface="+mn-lt"/>
                          <a:ea typeface="+mn-ea"/>
                          <a:cs typeface="+mn-cs"/>
                        </a:rPr>
                        <a:t>MÜSLİM KİNEŞ</a:t>
                      </a:r>
                    </a:p>
                  </a:txBody>
                  <a:tcPr/>
                </a:tc>
                <a:tc>
                  <a:txBody>
                    <a:bodyPr/>
                    <a:lstStyle/>
                    <a:p>
                      <a:r>
                        <a:rPr lang="tr-TR" dirty="0"/>
                        <a:t>BİLGİSAYAR İŞLETMENİ</a:t>
                      </a:r>
                    </a:p>
                  </a:txBody>
                  <a:tcPr/>
                </a:tc>
                <a:extLst>
                  <a:ext uri="{0D108BD9-81ED-4DB2-BD59-A6C34878D82A}">
                    <a16:rowId xmlns:a16="http://schemas.microsoft.com/office/drawing/2014/main" xmlns="" val="153854937"/>
                  </a:ext>
                </a:extLst>
              </a:tr>
              <a:tr h="367620">
                <a:tc>
                  <a:txBody>
                    <a:bodyPr/>
                    <a:lstStyle/>
                    <a:p>
                      <a:r>
                        <a:rPr lang="tr-TR" sz="1800" b="0" i="0" kern="1200" dirty="0">
                          <a:solidFill>
                            <a:schemeClr val="dk1"/>
                          </a:solidFill>
                          <a:effectLst/>
                          <a:latin typeface="+mn-lt"/>
                          <a:ea typeface="+mn-ea"/>
                          <a:cs typeface="+mn-cs"/>
                        </a:rPr>
                        <a:t>MUHAMMED BAYKARA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BİLGİSAYAR İŞLETMENİ</a:t>
                      </a:r>
                    </a:p>
                  </a:txBody>
                  <a:tcPr/>
                </a:tc>
                <a:extLst>
                  <a:ext uri="{0D108BD9-81ED-4DB2-BD59-A6C34878D82A}">
                    <a16:rowId xmlns:a16="http://schemas.microsoft.com/office/drawing/2014/main" xmlns="" val="10005"/>
                  </a:ext>
                </a:extLst>
              </a:tr>
              <a:tr h="367620">
                <a:tc>
                  <a:txBody>
                    <a:bodyPr/>
                    <a:lstStyle/>
                    <a:p>
                      <a:r>
                        <a:rPr lang="tr-TR" sz="1800" b="0" i="0" kern="1200" dirty="0">
                          <a:solidFill>
                            <a:schemeClr val="dk1"/>
                          </a:solidFill>
                          <a:effectLst/>
                          <a:latin typeface="+mn-lt"/>
                          <a:ea typeface="+mn-ea"/>
                          <a:cs typeface="+mn-cs"/>
                        </a:rPr>
                        <a:t>ABDURREZZAK KARSAK</a:t>
                      </a:r>
                    </a:p>
                  </a:txBody>
                  <a:tcPr/>
                </a:tc>
                <a:tc>
                  <a:txBody>
                    <a:bodyPr/>
                    <a:lstStyle/>
                    <a:p>
                      <a:r>
                        <a:rPr lang="tr-TR" dirty="0"/>
                        <a:t>SÜREKLİ İŞÇİ</a:t>
                      </a:r>
                    </a:p>
                  </a:txBody>
                  <a:tcPr/>
                </a:tc>
                <a:extLst>
                  <a:ext uri="{0D108BD9-81ED-4DB2-BD59-A6C34878D82A}">
                    <a16:rowId xmlns:a16="http://schemas.microsoft.com/office/drawing/2014/main" xmlns="" val="3153591477"/>
                  </a:ext>
                </a:extLst>
              </a:tr>
              <a:tr h="367620">
                <a:tc>
                  <a:txBody>
                    <a:bodyPr/>
                    <a:lstStyle/>
                    <a:p>
                      <a:r>
                        <a:rPr lang="tr-TR" sz="1800" b="0" i="0" kern="1200" dirty="0">
                          <a:solidFill>
                            <a:schemeClr val="dk1"/>
                          </a:solidFill>
                          <a:effectLst/>
                          <a:latin typeface="+mn-lt"/>
                          <a:ea typeface="+mn-ea"/>
                          <a:cs typeface="+mn-cs"/>
                        </a:rPr>
                        <a:t>YUNUS EMRE ÇEKEN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SÜREKLİ İŞÇİ</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54175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D6E77-EEA9-8099-D368-A0024A7063CF}"/>
              </a:ext>
            </a:extLst>
          </p:cNvPr>
          <p:cNvSpPr>
            <a:spLocks noGrp="1"/>
          </p:cNvSpPr>
          <p:nvPr>
            <p:ph type="title"/>
          </p:nvPr>
        </p:nvSpPr>
        <p:spPr/>
        <p:txBody>
          <a:bodyPr/>
          <a:lstStyle/>
          <a:p>
            <a:r>
              <a:rPr lang="tr-TR" dirty="0"/>
              <a:t>BÖLÜMLERİMİZ</a:t>
            </a:r>
          </a:p>
        </p:txBody>
      </p:sp>
      <p:graphicFrame>
        <p:nvGraphicFramePr>
          <p:cNvPr id="4" name="Content Placeholder 3">
            <a:extLst>
              <a:ext uri="{FF2B5EF4-FFF2-40B4-BE49-F238E27FC236}">
                <a16:creationId xmlns:a16="http://schemas.microsoft.com/office/drawing/2014/main" xmlns="" id="{EB68DAFF-05D4-83F0-BC2D-AF57B941CEEC}"/>
              </a:ext>
            </a:extLst>
          </p:cNvPr>
          <p:cNvGraphicFramePr>
            <a:graphicFrameLocks noGrp="1"/>
          </p:cNvGraphicFramePr>
          <p:nvPr>
            <p:ph idx="1"/>
            <p:extLst>
              <p:ext uri="{D42A27DB-BD31-4B8C-83A1-F6EECF244321}">
                <p14:modId xmlns:p14="http://schemas.microsoft.com/office/powerpoint/2010/main" val="2331440891"/>
              </p:ext>
            </p:extLst>
          </p:nvPr>
        </p:nvGraphicFramePr>
        <p:xfrm>
          <a:off x="838200" y="1389063"/>
          <a:ext cx="10515600" cy="468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B899DC4-6C6D-4F62-8361-C81B63696B9F}"/>
                                            </p:graphicEl>
                                          </p:spTgt>
                                        </p:tgtEl>
                                        <p:attrNameLst>
                                          <p:attrName>style.visibility</p:attrName>
                                        </p:attrNameLst>
                                      </p:cBhvr>
                                      <p:to>
                                        <p:strVal val="visible"/>
                                      </p:to>
                                    </p:set>
                                    <p:animEffect transition="in" filter="fade">
                                      <p:cBhvr>
                                        <p:cTn id="7" dur="500"/>
                                        <p:tgtEl>
                                          <p:spTgt spid="4">
                                            <p:graphicEl>
                                              <a:dgm id="{5B899DC4-6C6D-4F62-8361-C81B63696B9F}"/>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766A867A-7466-4AB6-8519-972390FF5887}"/>
                                            </p:graphicEl>
                                          </p:spTgt>
                                        </p:tgtEl>
                                        <p:attrNameLst>
                                          <p:attrName>style.visibility</p:attrName>
                                        </p:attrNameLst>
                                      </p:cBhvr>
                                      <p:to>
                                        <p:strVal val="visible"/>
                                      </p:to>
                                    </p:set>
                                    <p:animEffect transition="in" filter="fade">
                                      <p:cBhvr>
                                        <p:cTn id="11" dur="500"/>
                                        <p:tgtEl>
                                          <p:spTgt spid="4">
                                            <p:graphicEl>
                                              <a:dgm id="{766A867A-7466-4AB6-8519-972390FF5887}"/>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88770953-0D09-4C4C-A4C8-FE540DCAC999}"/>
                                            </p:graphicEl>
                                          </p:spTgt>
                                        </p:tgtEl>
                                        <p:attrNameLst>
                                          <p:attrName>style.visibility</p:attrName>
                                        </p:attrNameLst>
                                      </p:cBhvr>
                                      <p:to>
                                        <p:strVal val="visible"/>
                                      </p:to>
                                    </p:set>
                                    <p:animEffect transition="in" filter="fade">
                                      <p:cBhvr>
                                        <p:cTn id="15" dur="500"/>
                                        <p:tgtEl>
                                          <p:spTgt spid="4">
                                            <p:graphicEl>
                                              <a:dgm id="{88770953-0D09-4C4C-A4C8-FE540DCAC99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11B6E6A6-6A89-411E-A453-83E718BCC102}"/>
                                            </p:graphicEl>
                                          </p:spTgt>
                                        </p:tgtEl>
                                        <p:attrNameLst>
                                          <p:attrName>style.visibility</p:attrName>
                                        </p:attrNameLst>
                                      </p:cBhvr>
                                      <p:to>
                                        <p:strVal val="visible"/>
                                      </p:to>
                                    </p:set>
                                    <p:animEffect transition="in" filter="fade">
                                      <p:cBhvr>
                                        <p:cTn id="19" dur="500"/>
                                        <p:tgtEl>
                                          <p:spTgt spid="4">
                                            <p:graphicEl>
                                              <a:dgm id="{11B6E6A6-6A89-411E-A453-83E718BCC1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4E73F-51A0-97B3-AF05-ECFA4F7BB132}"/>
              </a:ext>
            </a:extLst>
          </p:cNvPr>
          <p:cNvSpPr>
            <a:spLocks noGrp="1"/>
          </p:cNvSpPr>
          <p:nvPr>
            <p:ph type="title"/>
          </p:nvPr>
        </p:nvSpPr>
        <p:spPr/>
        <p:txBody>
          <a:bodyPr/>
          <a:lstStyle/>
          <a:p>
            <a:r>
              <a:rPr lang="tr-TR" dirty="0"/>
              <a:t>İKTİSAT BÖLÜMÜ</a:t>
            </a:r>
          </a:p>
        </p:txBody>
      </p:sp>
      <p:graphicFrame>
        <p:nvGraphicFramePr>
          <p:cNvPr id="26" name="Content Placeholder 14">
            <a:extLst>
              <a:ext uri="{FF2B5EF4-FFF2-40B4-BE49-F238E27FC236}">
                <a16:creationId xmlns:a16="http://schemas.microsoft.com/office/drawing/2014/main" xmlns="" id="{06917C60-9620-CD96-14CE-72898864C3BA}"/>
              </a:ext>
            </a:extLst>
          </p:cNvPr>
          <p:cNvGraphicFramePr>
            <a:graphicFrameLocks/>
          </p:cNvGraphicFramePr>
          <p:nvPr>
            <p:extLst>
              <p:ext uri="{D42A27DB-BD31-4B8C-83A1-F6EECF244321}">
                <p14:modId xmlns:p14="http://schemas.microsoft.com/office/powerpoint/2010/main" val="1608454037"/>
              </p:ext>
            </p:extLst>
          </p:nvPr>
        </p:nvGraphicFramePr>
        <p:xfrm>
          <a:off x="6211530" y="1389062"/>
          <a:ext cx="3448664" cy="2932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14">
            <a:extLst>
              <a:ext uri="{FF2B5EF4-FFF2-40B4-BE49-F238E27FC236}">
                <a16:creationId xmlns:a16="http://schemas.microsoft.com/office/drawing/2014/main" xmlns="" id="{4C77EAB6-AF26-7EF6-3F68-F873B2389A51}"/>
              </a:ext>
            </a:extLst>
          </p:cNvPr>
          <p:cNvGraphicFramePr>
            <a:graphicFrameLocks noGrp="1"/>
          </p:cNvGraphicFramePr>
          <p:nvPr>
            <p:ph idx="1"/>
            <p:extLst>
              <p:ext uri="{D42A27DB-BD31-4B8C-83A1-F6EECF244321}">
                <p14:modId xmlns:p14="http://schemas.microsoft.com/office/powerpoint/2010/main" val="1277680320"/>
              </p:ext>
            </p:extLst>
          </p:nvPr>
        </p:nvGraphicFramePr>
        <p:xfrm>
          <a:off x="838200" y="1389063"/>
          <a:ext cx="4648200" cy="3319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7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7" dur="500"/>
                                        <p:tgtEl>
                                          <p:spTgt spid="26">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fade">
                                      <p:cBhvr>
                                        <p:cTn id="11" dur="500"/>
                                        <p:tgtEl>
                                          <p:spTgt spid="26">
                                            <p:graphicEl>
                                              <a:chart seriesIdx="-4" categoryIdx="0" bldStep="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graphicEl>
                                              <a:chart seriesIdx="-4" categoryIdx="1" bldStep="category"/>
                                            </p:graphicEl>
                                          </p:spTgt>
                                        </p:tgtEl>
                                        <p:attrNameLst>
                                          <p:attrName>style.visibility</p:attrName>
                                        </p:attrNameLst>
                                      </p:cBhvr>
                                      <p:to>
                                        <p:strVal val="visible"/>
                                      </p:to>
                                    </p:set>
                                    <p:animEffect transition="in" filter="fade">
                                      <p:cBhvr>
                                        <p:cTn id="15" dur="500"/>
                                        <p:tgtEl>
                                          <p:spTgt spid="26">
                                            <p:graphicEl>
                                              <a:chart seriesIdx="-4" categoryIdx="1" bldStep="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graphicEl>
                                              <a:chart seriesIdx="-4" categoryIdx="2" bldStep="category"/>
                                            </p:graphicEl>
                                          </p:spTgt>
                                        </p:tgtEl>
                                        <p:attrNameLst>
                                          <p:attrName>style.visibility</p:attrName>
                                        </p:attrNameLst>
                                      </p:cBhvr>
                                      <p:to>
                                        <p:strVal val="visible"/>
                                      </p:to>
                                    </p:set>
                                    <p:animEffect transition="in" filter="fade">
                                      <p:cBhvr>
                                        <p:cTn id="19" dur="500"/>
                                        <p:tgtEl>
                                          <p:spTgt spid="26">
                                            <p:graphicEl>
                                              <a:chart seriesIdx="-4" categoryIdx="2" bldStep="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24" dur="500"/>
                                        <p:tgtEl>
                                          <p:spTgt spid="6">
                                            <p:graphicEl>
                                              <a:chart seriesIdx="-3" categoryIdx="-3" bldStep="gridLegend"/>
                                            </p:graphic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fade">
                                      <p:cBhvr>
                                        <p:cTn id="28" dur="500"/>
                                        <p:tgtEl>
                                          <p:spTgt spid="6">
                                            <p:graphicEl>
                                              <a:chart seriesIdx="0" categoryIdx="0" bldStep="ptInCategory"/>
                                            </p:graphic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fade">
                                      <p:cBhvr>
                                        <p:cTn id="32" dur="500"/>
                                        <p:tgtEl>
                                          <p:spTgt spid="6">
                                            <p:graphicEl>
                                              <a:chart seriesIdx="1" categoryIdx="0" bldStep="ptInCategory"/>
                                            </p:graphic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fade">
                                      <p:cBhvr>
                                        <p:cTn id="36" dur="500"/>
                                        <p:tgtEl>
                                          <p:spTgt spid="6">
                                            <p:graphicEl>
                                              <a:chart seriesIdx="2" categoryIdx="0" bldStep="ptInCategory"/>
                                            </p:graphic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6">
                                            <p:graphicEl>
                                              <a:chart seriesIdx="3" categoryIdx="0" bldStep="ptInCategory"/>
                                            </p:graphicEl>
                                          </p:spTgt>
                                        </p:tgtEl>
                                        <p:attrNameLst>
                                          <p:attrName>style.visibility</p:attrName>
                                        </p:attrNameLst>
                                      </p:cBhvr>
                                      <p:to>
                                        <p:strVal val="visible"/>
                                      </p:to>
                                    </p:set>
                                    <p:animEffect transition="in" filter="fade">
                                      <p:cBhvr>
                                        <p:cTn id="40" dur="500"/>
                                        <p:tgtEl>
                                          <p:spTgt spid="6">
                                            <p:graphicEl>
                                              <a:chart seriesIdx="3" categoryIdx="0" bldStep="ptInCategory"/>
                                            </p:graphicEl>
                                          </p:spTgt>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6">
                                            <p:graphicEl>
                                              <a:chart seriesIdx="4" categoryIdx="0" bldStep="ptInCategory"/>
                                            </p:graphicEl>
                                          </p:spTgt>
                                        </p:tgtEl>
                                        <p:attrNameLst>
                                          <p:attrName>style.visibility</p:attrName>
                                        </p:attrNameLst>
                                      </p:cBhvr>
                                      <p:to>
                                        <p:strVal val="visible"/>
                                      </p:to>
                                    </p:set>
                                    <p:animEffect transition="in" filter="fade">
                                      <p:cBhvr>
                                        <p:cTn id="44" dur="500"/>
                                        <p:tgtEl>
                                          <p:spTgt spid="6">
                                            <p:graphicEl>
                                              <a:chart seriesIdx="4" categoryIdx="0" bldStep="ptInCategory"/>
                                            </p:graphicEl>
                                          </p:spTgt>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6">
                                            <p:graphicEl>
                                              <a:chart seriesIdx="5" categoryIdx="0" bldStep="ptInCategory"/>
                                            </p:graphicEl>
                                          </p:spTgt>
                                        </p:tgtEl>
                                        <p:attrNameLst>
                                          <p:attrName>style.visibility</p:attrName>
                                        </p:attrNameLst>
                                      </p:cBhvr>
                                      <p:to>
                                        <p:strVal val="visible"/>
                                      </p:to>
                                    </p:set>
                                    <p:animEffect transition="in" filter="fade">
                                      <p:cBhvr>
                                        <p:cTn id="48" dur="500"/>
                                        <p:tgtEl>
                                          <p:spTgt spid="6">
                                            <p:graphicEl>
                                              <a:chart seriesIdx="5" categoryIdx="0" bldStep="ptInCategory"/>
                                            </p:graphicEl>
                                          </p:spTgt>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fade">
                                      <p:cBhvr>
                                        <p:cTn id="52" dur="500"/>
                                        <p:tgtEl>
                                          <p:spTgt spid="6">
                                            <p:graphicEl>
                                              <a:chart seriesIdx="0" categoryIdx="1" bldStep="ptInCategory"/>
                                            </p:graphicEl>
                                          </p:spTgt>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fade">
                                      <p:cBhvr>
                                        <p:cTn id="56" dur="500"/>
                                        <p:tgtEl>
                                          <p:spTgt spid="6">
                                            <p:graphicEl>
                                              <a:chart seriesIdx="1" categoryIdx="1" bldStep="ptInCategory"/>
                                            </p:graphicEl>
                                          </p:spTgt>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fade">
                                      <p:cBhvr>
                                        <p:cTn id="60" dur="500"/>
                                        <p:tgtEl>
                                          <p:spTgt spid="6">
                                            <p:graphicEl>
                                              <a:chart seriesIdx="2" categoryIdx="1" bldStep="ptInCategory"/>
                                            </p:graphicEl>
                                          </p:spTgt>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6">
                                            <p:graphicEl>
                                              <a:chart seriesIdx="3" categoryIdx="1" bldStep="ptInCategory"/>
                                            </p:graphicEl>
                                          </p:spTgt>
                                        </p:tgtEl>
                                        <p:attrNameLst>
                                          <p:attrName>style.visibility</p:attrName>
                                        </p:attrNameLst>
                                      </p:cBhvr>
                                      <p:to>
                                        <p:strVal val="visible"/>
                                      </p:to>
                                    </p:set>
                                    <p:animEffect transition="in" filter="fade">
                                      <p:cBhvr>
                                        <p:cTn id="64" dur="500"/>
                                        <p:tgtEl>
                                          <p:spTgt spid="6">
                                            <p:graphicEl>
                                              <a:chart seriesIdx="3" categoryIdx="1" bldStep="ptInCategory"/>
                                            </p:graphicEl>
                                          </p:spTgt>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6">
                                            <p:graphicEl>
                                              <a:chart seriesIdx="4" categoryIdx="1" bldStep="ptInCategory"/>
                                            </p:graphicEl>
                                          </p:spTgt>
                                        </p:tgtEl>
                                        <p:attrNameLst>
                                          <p:attrName>style.visibility</p:attrName>
                                        </p:attrNameLst>
                                      </p:cBhvr>
                                      <p:to>
                                        <p:strVal val="visible"/>
                                      </p:to>
                                    </p:set>
                                    <p:animEffect transition="in" filter="fade">
                                      <p:cBhvr>
                                        <p:cTn id="68" dur="500"/>
                                        <p:tgtEl>
                                          <p:spTgt spid="6">
                                            <p:graphicEl>
                                              <a:chart seriesIdx="4" categoryIdx="1" bldStep="ptInCategory"/>
                                            </p:graphicEl>
                                          </p:spTgt>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6">
                                            <p:graphicEl>
                                              <a:chart seriesIdx="5" categoryIdx="1" bldStep="ptInCategory"/>
                                            </p:graphicEl>
                                          </p:spTgt>
                                        </p:tgtEl>
                                        <p:attrNameLst>
                                          <p:attrName>style.visibility</p:attrName>
                                        </p:attrNameLst>
                                      </p:cBhvr>
                                      <p:to>
                                        <p:strVal val="visible"/>
                                      </p:to>
                                    </p:set>
                                    <p:animEffect transition="in" filter="fade">
                                      <p:cBhvr>
                                        <p:cTn id="72" dur="500"/>
                                        <p:tgtEl>
                                          <p:spTgt spid="6">
                                            <p:graphicEl>
                                              <a:chart seriesIdx="5" categoryIdx="1" bldStep="ptInCategory"/>
                                            </p:graphicEl>
                                          </p:spTgt>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fade">
                                      <p:cBhvr>
                                        <p:cTn id="76" dur="500"/>
                                        <p:tgtEl>
                                          <p:spTgt spid="6">
                                            <p:graphicEl>
                                              <a:chart seriesIdx="0" categoryIdx="2" bldStep="ptInCategory"/>
                                            </p:graphicEl>
                                          </p:spTgt>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fade">
                                      <p:cBhvr>
                                        <p:cTn id="80" dur="500"/>
                                        <p:tgtEl>
                                          <p:spTgt spid="6">
                                            <p:graphicEl>
                                              <a:chart seriesIdx="1" categoryIdx="2" bldStep="ptInCategory"/>
                                            </p:graphicEl>
                                          </p:spTgt>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fade">
                                      <p:cBhvr>
                                        <p:cTn id="84" dur="500"/>
                                        <p:tgtEl>
                                          <p:spTgt spid="6">
                                            <p:graphicEl>
                                              <a:chart seriesIdx="2" categoryIdx="2" bldStep="ptInCategory"/>
                                            </p:graphicEl>
                                          </p:spTgt>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6">
                                            <p:graphicEl>
                                              <a:chart seriesIdx="3" categoryIdx="2" bldStep="ptInCategory"/>
                                            </p:graphicEl>
                                          </p:spTgt>
                                        </p:tgtEl>
                                        <p:attrNameLst>
                                          <p:attrName>style.visibility</p:attrName>
                                        </p:attrNameLst>
                                      </p:cBhvr>
                                      <p:to>
                                        <p:strVal val="visible"/>
                                      </p:to>
                                    </p:set>
                                    <p:animEffect transition="in" filter="fade">
                                      <p:cBhvr>
                                        <p:cTn id="88" dur="500"/>
                                        <p:tgtEl>
                                          <p:spTgt spid="6">
                                            <p:graphicEl>
                                              <a:chart seriesIdx="3" categoryIdx="2" bldStep="ptInCategory"/>
                                            </p:graphicEl>
                                          </p:spTgt>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6">
                                            <p:graphicEl>
                                              <a:chart seriesIdx="4" categoryIdx="2" bldStep="ptInCategory"/>
                                            </p:graphicEl>
                                          </p:spTgt>
                                        </p:tgtEl>
                                        <p:attrNameLst>
                                          <p:attrName>style.visibility</p:attrName>
                                        </p:attrNameLst>
                                      </p:cBhvr>
                                      <p:to>
                                        <p:strVal val="visible"/>
                                      </p:to>
                                    </p:set>
                                    <p:animEffect transition="in" filter="fade">
                                      <p:cBhvr>
                                        <p:cTn id="92" dur="500"/>
                                        <p:tgtEl>
                                          <p:spTgt spid="6">
                                            <p:graphicEl>
                                              <a:chart seriesIdx="4" categoryIdx="2" bldStep="ptInCategory"/>
                                            </p:graphicEl>
                                          </p:spTgt>
                                        </p:tgtEl>
                                      </p:cBhvr>
                                    </p:animEffect>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6">
                                            <p:graphicEl>
                                              <a:chart seriesIdx="5" categoryIdx="2" bldStep="ptInCategory"/>
                                            </p:graphicEl>
                                          </p:spTgt>
                                        </p:tgtEl>
                                        <p:attrNameLst>
                                          <p:attrName>style.visibility</p:attrName>
                                        </p:attrNameLst>
                                      </p:cBhvr>
                                      <p:to>
                                        <p:strVal val="visible"/>
                                      </p:to>
                                    </p:set>
                                    <p:animEffect transition="in" filter="fade">
                                      <p:cBhvr>
                                        <p:cTn id="96" dur="500"/>
                                        <p:tgtEl>
                                          <p:spTgt spid="6">
                                            <p:graphicEl>
                                              <a:chart seriesIdx="5"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Chart bld="category"/>
        </p:bldSub>
      </p:bldGraphic>
      <p:bldGraphic spid="6" grpId="0">
        <p:bldSub>
          <a:bldChart bld="category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F27CFD-0547-EB2D-6F50-50E8F2808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C90AC18-59BF-5F57-A82E-B620BE22B3CD}"/>
              </a:ext>
            </a:extLst>
          </p:cNvPr>
          <p:cNvSpPr>
            <a:spLocks noGrp="1"/>
          </p:cNvSpPr>
          <p:nvPr>
            <p:ph type="title"/>
          </p:nvPr>
        </p:nvSpPr>
        <p:spPr/>
        <p:txBody>
          <a:bodyPr/>
          <a:lstStyle/>
          <a:p>
            <a:r>
              <a:rPr lang="tr-TR" dirty="0"/>
              <a:t>MALİYE BÖLÜMÜ</a:t>
            </a:r>
          </a:p>
        </p:txBody>
      </p:sp>
      <p:graphicFrame>
        <p:nvGraphicFramePr>
          <p:cNvPr id="15" name="Content Placeholder 14">
            <a:extLst>
              <a:ext uri="{FF2B5EF4-FFF2-40B4-BE49-F238E27FC236}">
                <a16:creationId xmlns:a16="http://schemas.microsoft.com/office/drawing/2014/main" xmlns="" id="{4C77EAB6-AF26-7EF6-3F68-F873B2389A51}"/>
              </a:ext>
            </a:extLst>
          </p:cNvPr>
          <p:cNvGraphicFramePr>
            <a:graphicFrameLocks noGrp="1"/>
          </p:cNvGraphicFramePr>
          <p:nvPr>
            <p:ph idx="1"/>
            <p:extLst>
              <p:ext uri="{D42A27DB-BD31-4B8C-83A1-F6EECF244321}">
                <p14:modId xmlns:p14="http://schemas.microsoft.com/office/powerpoint/2010/main" val="3508169337"/>
              </p:ext>
            </p:extLst>
          </p:nvPr>
        </p:nvGraphicFramePr>
        <p:xfrm>
          <a:off x="838201" y="1389063"/>
          <a:ext cx="3763296" cy="2932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ontent Placeholder 14">
            <a:extLst>
              <a:ext uri="{FF2B5EF4-FFF2-40B4-BE49-F238E27FC236}">
                <a16:creationId xmlns:a16="http://schemas.microsoft.com/office/drawing/2014/main" xmlns="" id="{6A7E325E-AEF9-32EF-2062-1FDBBFAE1F4E}"/>
              </a:ext>
            </a:extLst>
          </p:cNvPr>
          <p:cNvGraphicFramePr>
            <a:graphicFrameLocks/>
          </p:cNvGraphicFramePr>
          <p:nvPr>
            <p:extLst>
              <p:ext uri="{D42A27DB-BD31-4B8C-83A1-F6EECF244321}">
                <p14:modId xmlns:p14="http://schemas.microsoft.com/office/powerpoint/2010/main" val="1249609486"/>
              </p:ext>
            </p:extLst>
          </p:nvPr>
        </p:nvGraphicFramePr>
        <p:xfrm>
          <a:off x="6211530" y="1389062"/>
          <a:ext cx="3448664" cy="2932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70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fade">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graphicEl>
                                              <a:chart seriesIdx="0" categoryIdx="0" bldStep="ptInCategory"/>
                                            </p:graphicEl>
                                          </p:spTgt>
                                        </p:tgtEl>
                                        <p:attrNameLst>
                                          <p:attrName>style.visibility</p:attrName>
                                        </p:attrNameLst>
                                      </p:cBhvr>
                                      <p:to>
                                        <p:strVal val="visible"/>
                                      </p:to>
                                    </p:set>
                                    <p:animEffect transition="in" filter="fade">
                                      <p:cBhvr>
                                        <p:cTn id="11" dur="500"/>
                                        <p:tgtEl>
                                          <p:spTgt spid="15">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graphicEl>
                                              <a:chart seriesIdx="1" categoryIdx="0" bldStep="ptInCategory"/>
                                            </p:graphicEl>
                                          </p:spTgt>
                                        </p:tgtEl>
                                        <p:attrNameLst>
                                          <p:attrName>style.visibility</p:attrName>
                                        </p:attrNameLst>
                                      </p:cBhvr>
                                      <p:to>
                                        <p:strVal val="visible"/>
                                      </p:to>
                                    </p:set>
                                    <p:animEffect transition="in" filter="fade">
                                      <p:cBhvr>
                                        <p:cTn id="15" dur="500"/>
                                        <p:tgtEl>
                                          <p:spTgt spid="15">
                                            <p:graphicEl>
                                              <a:chart seriesIdx="1" categoryIdx="0"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graphicEl>
                                              <a:chart seriesIdx="2" categoryIdx="0" bldStep="ptInCategory"/>
                                            </p:graphicEl>
                                          </p:spTgt>
                                        </p:tgtEl>
                                        <p:attrNameLst>
                                          <p:attrName>style.visibility</p:attrName>
                                        </p:attrNameLst>
                                      </p:cBhvr>
                                      <p:to>
                                        <p:strVal val="visible"/>
                                      </p:to>
                                    </p:set>
                                    <p:animEffect transition="in" filter="fade">
                                      <p:cBhvr>
                                        <p:cTn id="19" dur="500"/>
                                        <p:tgtEl>
                                          <p:spTgt spid="15">
                                            <p:graphicEl>
                                              <a:chart seriesIdx="2" categoryIdx="0"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graphicEl>
                                              <a:chart seriesIdx="3" categoryIdx="0" bldStep="ptInCategory"/>
                                            </p:graphicEl>
                                          </p:spTgt>
                                        </p:tgtEl>
                                        <p:attrNameLst>
                                          <p:attrName>style.visibility</p:attrName>
                                        </p:attrNameLst>
                                      </p:cBhvr>
                                      <p:to>
                                        <p:strVal val="visible"/>
                                      </p:to>
                                    </p:set>
                                    <p:animEffect transition="in" filter="fade">
                                      <p:cBhvr>
                                        <p:cTn id="23" dur="500"/>
                                        <p:tgtEl>
                                          <p:spTgt spid="15">
                                            <p:graphicEl>
                                              <a:chart seriesIdx="3" categoryIdx="0" bldStep="ptIn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graphicEl>
                                              <a:chart seriesIdx="4" categoryIdx="0" bldStep="ptInCategory"/>
                                            </p:graphicEl>
                                          </p:spTgt>
                                        </p:tgtEl>
                                        <p:attrNameLst>
                                          <p:attrName>style.visibility</p:attrName>
                                        </p:attrNameLst>
                                      </p:cBhvr>
                                      <p:to>
                                        <p:strVal val="visible"/>
                                      </p:to>
                                    </p:set>
                                    <p:animEffect transition="in" filter="fade">
                                      <p:cBhvr>
                                        <p:cTn id="27" dur="500"/>
                                        <p:tgtEl>
                                          <p:spTgt spid="15">
                                            <p:graphicEl>
                                              <a:chart seriesIdx="4" categoryIdx="0" bldStep="ptIn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graphicEl>
                                              <a:chart seriesIdx="5" categoryIdx="0" bldStep="ptInCategory"/>
                                            </p:graphicEl>
                                          </p:spTgt>
                                        </p:tgtEl>
                                        <p:attrNameLst>
                                          <p:attrName>style.visibility</p:attrName>
                                        </p:attrNameLst>
                                      </p:cBhvr>
                                      <p:to>
                                        <p:strVal val="visible"/>
                                      </p:to>
                                    </p:set>
                                    <p:animEffect transition="in" filter="fade">
                                      <p:cBhvr>
                                        <p:cTn id="31" dur="500"/>
                                        <p:tgtEl>
                                          <p:spTgt spid="15">
                                            <p:graphicEl>
                                              <a:chart seriesIdx="5" categoryIdx="0" bldStep="ptIn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graphicEl>
                                              <a:chart seriesIdx="0" categoryIdx="1" bldStep="ptInCategory"/>
                                            </p:graphicEl>
                                          </p:spTgt>
                                        </p:tgtEl>
                                        <p:attrNameLst>
                                          <p:attrName>style.visibility</p:attrName>
                                        </p:attrNameLst>
                                      </p:cBhvr>
                                      <p:to>
                                        <p:strVal val="visible"/>
                                      </p:to>
                                    </p:set>
                                    <p:animEffect transition="in" filter="fade">
                                      <p:cBhvr>
                                        <p:cTn id="35" dur="500"/>
                                        <p:tgtEl>
                                          <p:spTgt spid="15">
                                            <p:graphicEl>
                                              <a:chart seriesIdx="0" categoryIdx="1" bldStep="ptIn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graphicEl>
                                              <a:chart seriesIdx="1" categoryIdx="1" bldStep="ptInCategory"/>
                                            </p:graphicEl>
                                          </p:spTgt>
                                        </p:tgtEl>
                                        <p:attrNameLst>
                                          <p:attrName>style.visibility</p:attrName>
                                        </p:attrNameLst>
                                      </p:cBhvr>
                                      <p:to>
                                        <p:strVal val="visible"/>
                                      </p:to>
                                    </p:set>
                                    <p:animEffect transition="in" filter="fade">
                                      <p:cBhvr>
                                        <p:cTn id="39" dur="500"/>
                                        <p:tgtEl>
                                          <p:spTgt spid="15">
                                            <p:graphicEl>
                                              <a:chart seriesIdx="1" categoryIdx="1" bldStep="ptIn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graphicEl>
                                              <a:chart seriesIdx="2" categoryIdx="1" bldStep="ptInCategory"/>
                                            </p:graphicEl>
                                          </p:spTgt>
                                        </p:tgtEl>
                                        <p:attrNameLst>
                                          <p:attrName>style.visibility</p:attrName>
                                        </p:attrNameLst>
                                      </p:cBhvr>
                                      <p:to>
                                        <p:strVal val="visible"/>
                                      </p:to>
                                    </p:set>
                                    <p:animEffect transition="in" filter="fade">
                                      <p:cBhvr>
                                        <p:cTn id="43" dur="500"/>
                                        <p:tgtEl>
                                          <p:spTgt spid="15">
                                            <p:graphicEl>
                                              <a:chart seriesIdx="2" categoryIdx="1" bldStep="ptInCategory"/>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graphicEl>
                                              <a:chart seriesIdx="3" categoryIdx="1" bldStep="ptInCategory"/>
                                            </p:graphicEl>
                                          </p:spTgt>
                                        </p:tgtEl>
                                        <p:attrNameLst>
                                          <p:attrName>style.visibility</p:attrName>
                                        </p:attrNameLst>
                                      </p:cBhvr>
                                      <p:to>
                                        <p:strVal val="visible"/>
                                      </p:to>
                                    </p:set>
                                    <p:animEffect transition="in" filter="fade">
                                      <p:cBhvr>
                                        <p:cTn id="47" dur="500"/>
                                        <p:tgtEl>
                                          <p:spTgt spid="15">
                                            <p:graphicEl>
                                              <a:chart seriesIdx="3" categoryIdx="1" bldStep="ptInCategory"/>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graphicEl>
                                              <a:chart seriesIdx="4" categoryIdx="1" bldStep="ptInCategory"/>
                                            </p:graphicEl>
                                          </p:spTgt>
                                        </p:tgtEl>
                                        <p:attrNameLst>
                                          <p:attrName>style.visibility</p:attrName>
                                        </p:attrNameLst>
                                      </p:cBhvr>
                                      <p:to>
                                        <p:strVal val="visible"/>
                                      </p:to>
                                    </p:set>
                                    <p:animEffect transition="in" filter="fade">
                                      <p:cBhvr>
                                        <p:cTn id="51" dur="500"/>
                                        <p:tgtEl>
                                          <p:spTgt spid="15">
                                            <p:graphicEl>
                                              <a:chart seriesIdx="4" categoryIdx="1" bldStep="ptInCategory"/>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graphicEl>
                                              <a:chart seriesIdx="5" categoryIdx="1" bldStep="ptInCategory"/>
                                            </p:graphicEl>
                                          </p:spTgt>
                                        </p:tgtEl>
                                        <p:attrNameLst>
                                          <p:attrName>style.visibility</p:attrName>
                                        </p:attrNameLst>
                                      </p:cBhvr>
                                      <p:to>
                                        <p:strVal val="visible"/>
                                      </p:to>
                                    </p:set>
                                    <p:animEffect transition="in" filter="fade">
                                      <p:cBhvr>
                                        <p:cTn id="55" dur="500"/>
                                        <p:tgtEl>
                                          <p:spTgt spid="15">
                                            <p:graphicEl>
                                              <a:chart seriesIdx="5" categoryIdx="1" bldStep="ptInCategory"/>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graphicEl>
                                              <a:chart seriesIdx="0" categoryIdx="2" bldStep="ptInCategory"/>
                                            </p:graphicEl>
                                          </p:spTgt>
                                        </p:tgtEl>
                                        <p:attrNameLst>
                                          <p:attrName>style.visibility</p:attrName>
                                        </p:attrNameLst>
                                      </p:cBhvr>
                                      <p:to>
                                        <p:strVal val="visible"/>
                                      </p:to>
                                    </p:set>
                                    <p:animEffect transition="in" filter="fade">
                                      <p:cBhvr>
                                        <p:cTn id="59" dur="500"/>
                                        <p:tgtEl>
                                          <p:spTgt spid="15">
                                            <p:graphicEl>
                                              <a:chart seriesIdx="0" categoryIdx="2" bldStep="ptInCategory"/>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graphicEl>
                                              <a:chart seriesIdx="1" categoryIdx="2" bldStep="ptInCategory"/>
                                            </p:graphicEl>
                                          </p:spTgt>
                                        </p:tgtEl>
                                        <p:attrNameLst>
                                          <p:attrName>style.visibility</p:attrName>
                                        </p:attrNameLst>
                                      </p:cBhvr>
                                      <p:to>
                                        <p:strVal val="visible"/>
                                      </p:to>
                                    </p:set>
                                    <p:animEffect transition="in" filter="fade">
                                      <p:cBhvr>
                                        <p:cTn id="63" dur="500"/>
                                        <p:tgtEl>
                                          <p:spTgt spid="15">
                                            <p:graphicEl>
                                              <a:chart seriesIdx="1" categoryIdx="2" bldStep="ptInCategory"/>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5">
                                            <p:graphicEl>
                                              <a:chart seriesIdx="2" categoryIdx="2" bldStep="ptInCategory"/>
                                            </p:graphicEl>
                                          </p:spTgt>
                                        </p:tgtEl>
                                        <p:attrNameLst>
                                          <p:attrName>style.visibility</p:attrName>
                                        </p:attrNameLst>
                                      </p:cBhvr>
                                      <p:to>
                                        <p:strVal val="visible"/>
                                      </p:to>
                                    </p:set>
                                    <p:animEffect transition="in" filter="fade">
                                      <p:cBhvr>
                                        <p:cTn id="67" dur="500"/>
                                        <p:tgtEl>
                                          <p:spTgt spid="15">
                                            <p:graphicEl>
                                              <a:chart seriesIdx="2" categoryIdx="2" bldStep="ptInCategory"/>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5">
                                            <p:graphicEl>
                                              <a:chart seriesIdx="3" categoryIdx="2" bldStep="ptInCategory"/>
                                            </p:graphicEl>
                                          </p:spTgt>
                                        </p:tgtEl>
                                        <p:attrNameLst>
                                          <p:attrName>style.visibility</p:attrName>
                                        </p:attrNameLst>
                                      </p:cBhvr>
                                      <p:to>
                                        <p:strVal val="visible"/>
                                      </p:to>
                                    </p:set>
                                    <p:animEffect transition="in" filter="fade">
                                      <p:cBhvr>
                                        <p:cTn id="71" dur="500"/>
                                        <p:tgtEl>
                                          <p:spTgt spid="15">
                                            <p:graphicEl>
                                              <a:chart seriesIdx="3" categoryIdx="2" bldStep="ptInCategory"/>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5">
                                            <p:graphicEl>
                                              <a:chart seriesIdx="4" categoryIdx="2" bldStep="ptInCategory"/>
                                            </p:graphicEl>
                                          </p:spTgt>
                                        </p:tgtEl>
                                        <p:attrNameLst>
                                          <p:attrName>style.visibility</p:attrName>
                                        </p:attrNameLst>
                                      </p:cBhvr>
                                      <p:to>
                                        <p:strVal val="visible"/>
                                      </p:to>
                                    </p:set>
                                    <p:animEffect transition="in" filter="fade">
                                      <p:cBhvr>
                                        <p:cTn id="75" dur="500"/>
                                        <p:tgtEl>
                                          <p:spTgt spid="15">
                                            <p:graphicEl>
                                              <a:chart seriesIdx="4" categoryIdx="2" bldStep="ptInCategory"/>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5">
                                            <p:graphicEl>
                                              <a:chart seriesIdx="5" categoryIdx="2" bldStep="ptInCategory"/>
                                            </p:graphicEl>
                                          </p:spTgt>
                                        </p:tgtEl>
                                        <p:attrNameLst>
                                          <p:attrName>style.visibility</p:attrName>
                                        </p:attrNameLst>
                                      </p:cBhvr>
                                      <p:to>
                                        <p:strVal val="visible"/>
                                      </p:to>
                                    </p:set>
                                    <p:animEffect transition="in" filter="fade">
                                      <p:cBhvr>
                                        <p:cTn id="79" dur="500"/>
                                        <p:tgtEl>
                                          <p:spTgt spid="15">
                                            <p:graphicEl>
                                              <a:chart seriesIdx="5" categoryIdx="2" bldStep="ptInCategory"/>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84" dur="500"/>
                                        <p:tgtEl>
                                          <p:spTgt spid="26">
                                            <p:graphicEl>
                                              <a:chart seriesIdx="-3" categoryIdx="-3" bldStep="gridLegend"/>
                                            </p:graphicEl>
                                          </p:spTgt>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fade">
                                      <p:cBhvr>
                                        <p:cTn id="88" dur="500"/>
                                        <p:tgtEl>
                                          <p:spTgt spid="26">
                                            <p:graphicEl>
                                              <a:chart seriesIdx="-4" categoryIdx="0" bldStep="category"/>
                                            </p:graphicEl>
                                          </p:spTgt>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26">
                                            <p:graphicEl>
                                              <a:chart seriesIdx="-4" categoryIdx="1" bldStep="category"/>
                                            </p:graphicEl>
                                          </p:spTgt>
                                        </p:tgtEl>
                                        <p:attrNameLst>
                                          <p:attrName>style.visibility</p:attrName>
                                        </p:attrNameLst>
                                      </p:cBhvr>
                                      <p:to>
                                        <p:strVal val="visible"/>
                                      </p:to>
                                    </p:set>
                                    <p:animEffect transition="in" filter="fade">
                                      <p:cBhvr>
                                        <p:cTn id="92" dur="500"/>
                                        <p:tgtEl>
                                          <p:spTgt spid="26">
                                            <p:graphicEl>
                                              <a:chart seriesIdx="-4" categoryIdx="1" bldStep="category"/>
                                            </p:graphicEl>
                                          </p:spTgt>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26">
                                            <p:graphicEl>
                                              <a:chart seriesIdx="-4" categoryIdx="2" bldStep="category"/>
                                            </p:graphicEl>
                                          </p:spTgt>
                                        </p:tgtEl>
                                        <p:attrNameLst>
                                          <p:attrName>style.visibility</p:attrName>
                                        </p:attrNameLst>
                                      </p:cBhvr>
                                      <p:to>
                                        <p:strVal val="visible"/>
                                      </p:to>
                                    </p:set>
                                    <p:animEffect transition="in" filter="fade">
                                      <p:cBhvr>
                                        <p:cTn id="96" dur="500"/>
                                        <p:tgtEl>
                                          <p:spTgt spid="26">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categoryEl"/>
        </p:bldSub>
      </p:bldGraphic>
      <p:bldGraphic spid="26" grpId="0" uiExpand="1">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F27CFD-0547-EB2D-6F50-50E8F2808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C90AC18-59BF-5F57-A82E-B620BE22B3CD}"/>
              </a:ext>
            </a:extLst>
          </p:cNvPr>
          <p:cNvSpPr>
            <a:spLocks noGrp="1"/>
          </p:cNvSpPr>
          <p:nvPr>
            <p:ph type="title"/>
          </p:nvPr>
        </p:nvSpPr>
        <p:spPr/>
        <p:txBody>
          <a:bodyPr/>
          <a:lstStyle/>
          <a:p>
            <a:r>
              <a:rPr lang="tr-TR" dirty="0"/>
              <a:t>SİYASET BİLİMİ VE KAMU YÖNETİMİ BÖLÜMÜ</a:t>
            </a:r>
          </a:p>
        </p:txBody>
      </p:sp>
      <p:graphicFrame>
        <p:nvGraphicFramePr>
          <p:cNvPr id="15" name="Content Placeholder 14">
            <a:extLst>
              <a:ext uri="{FF2B5EF4-FFF2-40B4-BE49-F238E27FC236}">
                <a16:creationId xmlns:a16="http://schemas.microsoft.com/office/drawing/2014/main" xmlns="" id="{4C77EAB6-AF26-7EF6-3F68-F873B2389A51}"/>
              </a:ext>
            </a:extLst>
          </p:cNvPr>
          <p:cNvGraphicFramePr>
            <a:graphicFrameLocks noGrp="1"/>
          </p:cNvGraphicFramePr>
          <p:nvPr>
            <p:ph idx="1"/>
            <p:extLst>
              <p:ext uri="{D42A27DB-BD31-4B8C-83A1-F6EECF244321}">
                <p14:modId xmlns:p14="http://schemas.microsoft.com/office/powerpoint/2010/main" val="1000874313"/>
              </p:ext>
            </p:extLst>
          </p:nvPr>
        </p:nvGraphicFramePr>
        <p:xfrm>
          <a:off x="838201" y="1389063"/>
          <a:ext cx="3763296" cy="2932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ontent Placeholder 14">
            <a:extLst>
              <a:ext uri="{FF2B5EF4-FFF2-40B4-BE49-F238E27FC236}">
                <a16:creationId xmlns:a16="http://schemas.microsoft.com/office/drawing/2014/main" xmlns="" id="{6A7E325E-AEF9-32EF-2062-1FDBBFAE1F4E}"/>
              </a:ext>
            </a:extLst>
          </p:cNvPr>
          <p:cNvGraphicFramePr>
            <a:graphicFrameLocks/>
          </p:cNvGraphicFramePr>
          <p:nvPr>
            <p:extLst>
              <p:ext uri="{D42A27DB-BD31-4B8C-83A1-F6EECF244321}">
                <p14:modId xmlns:p14="http://schemas.microsoft.com/office/powerpoint/2010/main" val="3468158071"/>
              </p:ext>
            </p:extLst>
          </p:nvPr>
        </p:nvGraphicFramePr>
        <p:xfrm>
          <a:off x="6211530" y="1389062"/>
          <a:ext cx="3448664" cy="2932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0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fade">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graphicEl>
                                              <a:chart seriesIdx="0" categoryIdx="0" bldStep="ptInCategory"/>
                                            </p:graphicEl>
                                          </p:spTgt>
                                        </p:tgtEl>
                                        <p:attrNameLst>
                                          <p:attrName>style.visibility</p:attrName>
                                        </p:attrNameLst>
                                      </p:cBhvr>
                                      <p:to>
                                        <p:strVal val="visible"/>
                                      </p:to>
                                    </p:set>
                                    <p:animEffect transition="in" filter="fade">
                                      <p:cBhvr>
                                        <p:cTn id="11" dur="500"/>
                                        <p:tgtEl>
                                          <p:spTgt spid="15">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graphicEl>
                                              <a:chart seriesIdx="1" categoryIdx="0" bldStep="ptInCategory"/>
                                            </p:graphicEl>
                                          </p:spTgt>
                                        </p:tgtEl>
                                        <p:attrNameLst>
                                          <p:attrName>style.visibility</p:attrName>
                                        </p:attrNameLst>
                                      </p:cBhvr>
                                      <p:to>
                                        <p:strVal val="visible"/>
                                      </p:to>
                                    </p:set>
                                    <p:animEffect transition="in" filter="fade">
                                      <p:cBhvr>
                                        <p:cTn id="15" dur="500"/>
                                        <p:tgtEl>
                                          <p:spTgt spid="15">
                                            <p:graphicEl>
                                              <a:chart seriesIdx="1" categoryIdx="0"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graphicEl>
                                              <a:chart seriesIdx="2" categoryIdx="0" bldStep="ptInCategory"/>
                                            </p:graphicEl>
                                          </p:spTgt>
                                        </p:tgtEl>
                                        <p:attrNameLst>
                                          <p:attrName>style.visibility</p:attrName>
                                        </p:attrNameLst>
                                      </p:cBhvr>
                                      <p:to>
                                        <p:strVal val="visible"/>
                                      </p:to>
                                    </p:set>
                                    <p:animEffect transition="in" filter="fade">
                                      <p:cBhvr>
                                        <p:cTn id="19" dur="500"/>
                                        <p:tgtEl>
                                          <p:spTgt spid="15">
                                            <p:graphicEl>
                                              <a:chart seriesIdx="2" categoryIdx="0"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graphicEl>
                                              <a:chart seriesIdx="3" categoryIdx="0" bldStep="ptInCategory"/>
                                            </p:graphicEl>
                                          </p:spTgt>
                                        </p:tgtEl>
                                        <p:attrNameLst>
                                          <p:attrName>style.visibility</p:attrName>
                                        </p:attrNameLst>
                                      </p:cBhvr>
                                      <p:to>
                                        <p:strVal val="visible"/>
                                      </p:to>
                                    </p:set>
                                    <p:animEffect transition="in" filter="fade">
                                      <p:cBhvr>
                                        <p:cTn id="23" dur="500"/>
                                        <p:tgtEl>
                                          <p:spTgt spid="15">
                                            <p:graphicEl>
                                              <a:chart seriesIdx="3" categoryIdx="0" bldStep="ptIn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graphicEl>
                                              <a:chart seriesIdx="4" categoryIdx="0" bldStep="ptInCategory"/>
                                            </p:graphicEl>
                                          </p:spTgt>
                                        </p:tgtEl>
                                        <p:attrNameLst>
                                          <p:attrName>style.visibility</p:attrName>
                                        </p:attrNameLst>
                                      </p:cBhvr>
                                      <p:to>
                                        <p:strVal val="visible"/>
                                      </p:to>
                                    </p:set>
                                    <p:animEffect transition="in" filter="fade">
                                      <p:cBhvr>
                                        <p:cTn id="27" dur="500"/>
                                        <p:tgtEl>
                                          <p:spTgt spid="15">
                                            <p:graphicEl>
                                              <a:chart seriesIdx="4" categoryIdx="0" bldStep="ptIn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graphicEl>
                                              <a:chart seriesIdx="5" categoryIdx="0" bldStep="ptInCategory"/>
                                            </p:graphicEl>
                                          </p:spTgt>
                                        </p:tgtEl>
                                        <p:attrNameLst>
                                          <p:attrName>style.visibility</p:attrName>
                                        </p:attrNameLst>
                                      </p:cBhvr>
                                      <p:to>
                                        <p:strVal val="visible"/>
                                      </p:to>
                                    </p:set>
                                    <p:animEffect transition="in" filter="fade">
                                      <p:cBhvr>
                                        <p:cTn id="31" dur="500"/>
                                        <p:tgtEl>
                                          <p:spTgt spid="15">
                                            <p:graphicEl>
                                              <a:chart seriesIdx="5" categoryIdx="0" bldStep="ptIn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graphicEl>
                                              <a:chart seriesIdx="0" categoryIdx="1" bldStep="ptInCategory"/>
                                            </p:graphicEl>
                                          </p:spTgt>
                                        </p:tgtEl>
                                        <p:attrNameLst>
                                          <p:attrName>style.visibility</p:attrName>
                                        </p:attrNameLst>
                                      </p:cBhvr>
                                      <p:to>
                                        <p:strVal val="visible"/>
                                      </p:to>
                                    </p:set>
                                    <p:animEffect transition="in" filter="fade">
                                      <p:cBhvr>
                                        <p:cTn id="35" dur="500"/>
                                        <p:tgtEl>
                                          <p:spTgt spid="15">
                                            <p:graphicEl>
                                              <a:chart seriesIdx="0" categoryIdx="1" bldStep="ptIn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graphicEl>
                                              <a:chart seriesIdx="1" categoryIdx="1" bldStep="ptInCategory"/>
                                            </p:graphicEl>
                                          </p:spTgt>
                                        </p:tgtEl>
                                        <p:attrNameLst>
                                          <p:attrName>style.visibility</p:attrName>
                                        </p:attrNameLst>
                                      </p:cBhvr>
                                      <p:to>
                                        <p:strVal val="visible"/>
                                      </p:to>
                                    </p:set>
                                    <p:animEffect transition="in" filter="fade">
                                      <p:cBhvr>
                                        <p:cTn id="39" dur="500"/>
                                        <p:tgtEl>
                                          <p:spTgt spid="15">
                                            <p:graphicEl>
                                              <a:chart seriesIdx="1" categoryIdx="1" bldStep="ptIn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graphicEl>
                                              <a:chart seriesIdx="2" categoryIdx="1" bldStep="ptInCategory"/>
                                            </p:graphicEl>
                                          </p:spTgt>
                                        </p:tgtEl>
                                        <p:attrNameLst>
                                          <p:attrName>style.visibility</p:attrName>
                                        </p:attrNameLst>
                                      </p:cBhvr>
                                      <p:to>
                                        <p:strVal val="visible"/>
                                      </p:to>
                                    </p:set>
                                    <p:animEffect transition="in" filter="fade">
                                      <p:cBhvr>
                                        <p:cTn id="43" dur="500"/>
                                        <p:tgtEl>
                                          <p:spTgt spid="15">
                                            <p:graphicEl>
                                              <a:chart seriesIdx="2" categoryIdx="1" bldStep="ptInCategory"/>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graphicEl>
                                              <a:chart seriesIdx="3" categoryIdx="1" bldStep="ptInCategory"/>
                                            </p:graphicEl>
                                          </p:spTgt>
                                        </p:tgtEl>
                                        <p:attrNameLst>
                                          <p:attrName>style.visibility</p:attrName>
                                        </p:attrNameLst>
                                      </p:cBhvr>
                                      <p:to>
                                        <p:strVal val="visible"/>
                                      </p:to>
                                    </p:set>
                                    <p:animEffect transition="in" filter="fade">
                                      <p:cBhvr>
                                        <p:cTn id="47" dur="500"/>
                                        <p:tgtEl>
                                          <p:spTgt spid="15">
                                            <p:graphicEl>
                                              <a:chart seriesIdx="3" categoryIdx="1" bldStep="ptInCategory"/>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graphicEl>
                                              <a:chart seriesIdx="4" categoryIdx="1" bldStep="ptInCategory"/>
                                            </p:graphicEl>
                                          </p:spTgt>
                                        </p:tgtEl>
                                        <p:attrNameLst>
                                          <p:attrName>style.visibility</p:attrName>
                                        </p:attrNameLst>
                                      </p:cBhvr>
                                      <p:to>
                                        <p:strVal val="visible"/>
                                      </p:to>
                                    </p:set>
                                    <p:animEffect transition="in" filter="fade">
                                      <p:cBhvr>
                                        <p:cTn id="51" dur="500"/>
                                        <p:tgtEl>
                                          <p:spTgt spid="15">
                                            <p:graphicEl>
                                              <a:chart seriesIdx="4" categoryIdx="1" bldStep="ptInCategory"/>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graphicEl>
                                              <a:chart seriesIdx="5" categoryIdx="1" bldStep="ptInCategory"/>
                                            </p:graphicEl>
                                          </p:spTgt>
                                        </p:tgtEl>
                                        <p:attrNameLst>
                                          <p:attrName>style.visibility</p:attrName>
                                        </p:attrNameLst>
                                      </p:cBhvr>
                                      <p:to>
                                        <p:strVal val="visible"/>
                                      </p:to>
                                    </p:set>
                                    <p:animEffect transition="in" filter="fade">
                                      <p:cBhvr>
                                        <p:cTn id="55" dur="500"/>
                                        <p:tgtEl>
                                          <p:spTgt spid="15">
                                            <p:graphicEl>
                                              <a:chart seriesIdx="5" categoryIdx="1" bldStep="ptInCategory"/>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graphicEl>
                                              <a:chart seriesIdx="0" categoryIdx="2" bldStep="ptInCategory"/>
                                            </p:graphicEl>
                                          </p:spTgt>
                                        </p:tgtEl>
                                        <p:attrNameLst>
                                          <p:attrName>style.visibility</p:attrName>
                                        </p:attrNameLst>
                                      </p:cBhvr>
                                      <p:to>
                                        <p:strVal val="visible"/>
                                      </p:to>
                                    </p:set>
                                    <p:animEffect transition="in" filter="fade">
                                      <p:cBhvr>
                                        <p:cTn id="59" dur="500"/>
                                        <p:tgtEl>
                                          <p:spTgt spid="15">
                                            <p:graphicEl>
                                              <a:chart seriesIdx="0" categoryIdx="2" bldStep="ptInCategory"/>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
                                            <p:graphicEl>
                                              <a:chart seriesIdx="1" categoryIdx="2" bldStep="ptInCategory"/>
                                            </p:graphicEl>
                                          </p:spTgt>
                                        </p:tgtEl>
                                        <p:attrNameLst>
                                          <p:attrName>style.visibility</p:attrName>
                                        </p:attrNameLst>
                                      </p:cBhvr>
                                      <p:to>
                                        <p:strVal val="visible"/>
                                      </p:to>
                                    </p:set>
                                    <p:animEffect transition="in" filter="fade">
                                      <p:cBhvr>
                                        <p:cTn id="63" dur="500"/>
                                        <p:tgtEl>
                                          <p:spTgt spid="15">
                                            <p:graphicEl>
                                              <a:chart seriesIdx="1" categoryIdx="2" bldStep="ptInCategory"/>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5">
                                            <p:graphicEl>
                                              <a:chart seriesIdx="2" categoryIdx="2" bldStep="ptInCategory"/>
                                            </p:graphicEl>
                                          </p:spTgt>
                                        </p:tgtEl>
                                        <p:attrNameLst>
                                          <p:attrName>style.visibility</p:attrName>
                                        </p:attrNameLst>
                                      </p:cBhvr>
                                      <p:to>
                                        <p:strVal val="visible"/>
                                      </p:to>
                                    </p:set>
                                    <p:animEffect transition="in" filter="fade">
                                      <p:cBhvr>
                                        <p:cTn id="67" dur="500"/>
                                        <p:tgtEl>
                                          <p:spTgt spid="15">
                                            <p:graphicEl>
                                              <a:chart seriesIdx="2" categoryIdx="2" bldStep="ptInCategory"/>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5">
                                            <p:graphicEl>
                                              <a:chart seriesIdx="3" categoryIdx="2" bldStep="ptInCategory"/>
                                            </p:graphicEl>
                                          </p:spTgt>
                                        </p:tgtEl>
                                        <p:attrNameLst>
                                          <p:attrName>style.visibility</p:attrName>
                                        </p:attrNameLst>
                                      </p:cBhvr>
                                      <p:to>
                                        <p:strVal val="visible"/>
                                      </p:to>
                                    </p:set>
                                    <p:animEffect transition="in" filter="fade">
                                      <p:cBhvr>
                                        <p:cTn id="71" dur="500"/>
                                        <p:tgtEl>
                                          <p:spTgt spid="15">
                                            <p:graphicEl>
                                              <a:chart seriesIdx="3" categoryIdx="2" bldStep="ptInCategory"/>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5">
                                            <p:graphicEl>
                                              <a:chart seriesIdx="4" categoryIdx="2" bldStep="ptInCategory"/>
                                            </p:graphicEl>
                                          </p:spTgt>
                                        </p:tgtEl>
                                        <p:attrNameLst>
                                          <p:attrName>style.visibility</p:attrName>
                                        </p:attrNameLst>
                                      </p:cBhvr>
                                      <p:to>
                                        <p:strVal val="visible"/>
                                      </p:to>
                                    </p:set>
                                    <p:animEffect transition="in" filter="fade">
                                      <p:cBhvr>
                                        <p:cTn id="75" dur="500"/>
                                        <p:tgtEl>
                                          <p:spTgt spid="15">
                                            <p:graphicEl>
                                              <a:chart seriesIdx="4" categoryIdx="2" bldStep="ptInCategory"/>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5">
                                            <p:graphicEl>
                                              <a:chart seriesIdx="5" categoryIdx="2" bldStep="ptInCategory"/>
                                            </p:graphicEl>
                                          </p:spTgt>
                                        </p:tgtEl>
                                        <p:attrNameLst>
                                          <p:attrName>style.visibility</p:attrName>
                                        </p:attrNameLst>
                                      </p:cBhvr>
                                      <p:to>
                                        <p:strVal val="visible"/>
                                      </p:to>
                                    </p:set>
                                    <p:animEffect transition="in" filter="fade">
                                      <p:cBhvr>
                                        <p:cTn id="79" dur="500"/>
                                        <p:tgtEl>
                                          <p:spTgt spid="15">
                                            <p:graphicEl>
                                              <a:chart seriesIdx="5" categoryIdx="2" bldStep="ptInCategory"/>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84" dur="500"/>
                                        <p:tgtEl>
                                          <p:spTgt spid="26">
                                            <p:graphicEl>
                                              <a:chart seriesIdx="-3" categoryIdx="-3" bldStep="gridLegend"/>
                                            </p:graphicEl>
                                          </p:spTgt>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fade">
                                      <p:cBhvr>
                                        <p:cTn id="88" dur="500"/>
                                        <p:tgtEl>
                                          <p:spTgt spid="26">
                                            <p:graphicEl>
                                              <a:chart seriesIdx="-4" categoryIdx="0" bldStep="category"/>
                                            </p:graphicEl>
                                          </p:spTgt>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26">
                                            <p:graphicEl>
                                              <a:chart seriesIdx="-4" categoryIdx="1" bldStep="category"/>
                                            </p:graphicEl>
                                          </p:spTgt>
                                        </p:tgtEl>
                                        <p:attrNameLst>
                                          <p:attrName>style.visibility</p:attrName>
                                        </p:attrNameLst>
                                      </p:cBhvr>
                                      <p:to>
                                        <p:strVal val="visible"/>
                                      </p:to>
                                    </p:set>
                                    <p:animEffect transition="in" filter="fade">
                                      <p:cBhvr>
                                        <p:cTn id="92" dur="500"/>
                                        <p:tgtEl>
                                          <p:spTgt spid="26">
                                            <p:graphicEl>
                                              <a:chart seriesIdx="-4" categoryIdx="1" bldStep="category"/>
                                            </p:graphicEl>
                                          </p:spTgt>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26">
                                            <p:graphicEl>
                                              <a:chart seriesIdx="-4" categoryIdx="2" bldStep="category"/>
                                            </p:graphicEl>
                                          </p:spTgt>
                                        </p:tgtEl>
                                        <p:attrNameLst>
                                          <p:attrName>style.visibility</p:attrName>
                                        </p:attrNameLst>
                                      </p:cBhvr>
                                      <p:to>
                                        <p:strVal val="visible"/>
                                      </p:to>
                                    </p:set>
                                    <p:animEffect transition="in" filter="fade">
                                      <p:cBhvr>
                                        <p:cTn id="96" dur="500"/>
                                        <p:tgtEl>
                                          <p:spTgt spid="26">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categoryEl"/>
        </p:bldSub>
      </p:bldGraphic>
      <p:bldGraphic spid="26" grpId="0">
        <p:bldSub>
          <a:bldChart bld="category"/>
        </p:bldSub>
      </p:bldGraphic>
    </p:bldLst>
  </p:timing>
</p:sld>
</file>

<file path=ppt/theme/theme1.xml><?xml version="1.0" encoding="utf-8"?>
<a:theme xmlns:a="http://schemas.openxmlformats.org/drawingml/2006/main" name="Tema-si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a-siu" id="{8B592569-D05A-4D16-9830-B18E17FE7CD1}" vid="{8AFA709D-6815-4F30-BDCD-E4420CC669B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Tema-siu</Template>
  <TotalTime>2835</TotalTime>
  <Words>646</Words>
  <Application>Microsoft Office PowerPoint</Application>
  <PresentationFormat>Özel</PresentationFormat>
  <Paragraphs>146</Paragraphs>
  <Slides>26</Slides>
  <Notes>0</Notes>
  <HiddenSlides>0</HiddenSlides>
  <MMClips>0</MMClips>
  <ScaleCrop>false</ScaleCrop>
  <HeadingPairs>
    <vt:vector size="4" baseType="variant">
      <vt:variant>
        <vt:lpstr>Tema</vt:lpstr>
      </vt:variant>
      <vt:variant>
        <vt:i4>2</vt:i4>
      </vt:variant>
      <vt:variant>
        <vt:lpstr>Slayt Başlıkları</vt:lpstr>
      </vt:variant>
      <vt:variant>
        <vt:i4>26</vt:i4>
      </vt:variant>
    </vt:vector>
  </HeadingPairs>
  <TitlesOfParts>
    <vt:vector size="28" baseType="lpstr">
      <vt:lpstr>Tema-siu</vt:lpstr>
      <vt:lpstr>Office Teması</vt:lpstr>
      <vt:lpstr>PowerPoint Sunusu</vt:lpstr>
      <vt:lpstr>Misyon</vt:lpstr>
      <vt:lpstr>Vizyon</vt:lpstr>
      <vt:lpstr>PowerPoint Sunusu</vt:lpstr>
      <vt:lpstr>İDARİ PERSONELİMİZ</vt:lpstr>
      <vt:lpstr>BÖLÜMLERİMİZ</vt:lpstr>
      <vt:lpstr>İKTİSAT BÖLÜMÜ</vt:lpstr>
      <vt:lpstr>MALİYE BÖLÜMÜ</vt:lpstr>
      <vt:lpstr>SİYASET BİLİMİ VE KAMU YÖNETİMİ BÖLÜMÜ</vt:lpstr>
      <vt:lpstr>SOSYAL HİZMET BÖLÜMÜ</vt:lpstr>
      <vt:lpstr>İŞLETME BÖLÜMÜ</vt:lpstr>
      <vt:lpstr>LİSANSÜSTÜ PROGRAMLARIMIZ</vt:lpstr>
      <vt:lpstr>KURUM İÇİ YÜKSELMELER VE ATAMALAR (PROFESÖR)</vt:lpstr>
      <vt:lpstr>KURUM İÇİ YÜKSELMELER (DOÇENT)</vt:lpstr>
      <vt:lpstr>KURUM İÇİ YÜKSELMELER (DOKTOR ÖĞRETİM ÜYESİ)</vt:lpstr>
      <vt:lpstr>BİLİMSEL FAALİYETLERİMİZ</vt:lpstr>
      <vt:lpstr>BİLİMSEL FAALİYETLERİMİZ</vt:lpstr>
      <vt:lpstr>BİLİMSEL FAALİYETLERİMİZ</vt:lpstr>
      <vt:lpstr>BİLİMSEL FAALİYETLERİMİZ</vt:lpstr>
      <vt:lpstr>BÜTÇE ve HARCAMALARIMIZ</vt:lpstr>
      <vt:lpstr>YILLARA GÖRE YAPILAN ve PLANLANAN ETKİNLİK SAYILARI</vt:lpstr>
      <vt:lpstr>YIL İÇERİSİNDE YAPILAN ETKİNLİKLER</vt:lpstr>
      <vt:lpstr>YIL İÇERİSİNDE YAPILAN ETKİNLİKLER</vt:lpstr>
      <vt:lpstr>GELECEĞE YÖNELİK HEDEFLER ve YENİLİKLER</vt:lpstr>
      <vt:lpstr>TALEPLER ve ÖNERİLER</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Bilgisayar</dc:creator>
  <cp:lastModifiedBy>ASPER</cp:lastModifiedBy>
  <cp:revision>309</cp:revision>
  <dcterms:created xsi:type="dcterms:W3CDTF">2022-12-08T06:33:03Z</dcterms:created>
  <dcterms:modified xsi:type="dcterms:W3CDTF">2026-04-01T06:42:04Z</dcterms:modified>
</cp:coreProperties>
</file>