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charts/chart6.xml" ContentType="application/vnd.openxmlformats-officedocument.drawingml.chart+xml"/>
  <Override PartName="/ppt/theme/themeOverride2.xml" ContentType="application/vnd.openxmlformats-officedocument.themeOverride+xml"/>
  <Override PartName="/ppt/charts/chart7.xml" ContentType="application/vnd.openxmlformats-officedocument.drawingml.chart+xml"/>
  <Override PartName="/ppt/theme/themeOverride3.xml" ContentType="application/vnd.openxmlformats-officedocument.themeOverride+xml"/>
  <Override PartName="/ppt/charts/chart8.xml" ContentType="application/vnd.openxmlformats-officedocument.drawingml.chart+xml"/>
  <Override PartName="/ppt/theme/themeOverride4.xml" ContentType="application/vnd.openxmlformats-officedocument.themeOverride+xml"/>
  <Override PartName="/ppt/charts/chart9.xml" ContentType="application/vnd.openxmlformats-officedocument.drawingml.chart+xml"/>
  <Override PartName="/ppt/theme/themeOverride5.xml" ContentType="application/vnd.openxmlformats-officedocument.themeOverride+xml"/>
  <Override PartName="/ppt/charts/chart10.xml" ContentType="application/vnd.openxmlformats-officedocument.drawingml.chart+xml"/>
  <Override PartName="/ppt/theme/themeOverride6.xml" ContentType="application/vnd.openxmlformats-officedocument.themeOverr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omments/comment1.xml" ContentType="application/vnd.openxmlformats-officedocument.presentationml.comments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4"/>
  </p:notesMasterIdLst>
  <p:sldIdLst>
    <p:sldId id="258" r:id="rId3"/>
    <p:sldId id="371" r:id="rId4"/>
    <p:sldId id="372" r:id="rId5"/>
    <p:sldId id="399" r:id="rId6"/>
    <p:sldId id="397" r:id="rId7"/>
    <p:sldId id="373" r:id="rId8"/>
    <p:sldId id="374" r:id="rId9"/>
    <p:sldId id="376" r:id="rId10"/>
    <p:sldId id="401" r:id="rId11"/>
    <p:sldId id="402" r:id="rId12"/>
    <p:sldId id="403" r:id="rId13"/>
    <p:sldId id="405" r:id="rId14"/>
    <p:sldId id="379" r:id="rId15"/>
    <p:sldId id="380" r:id="rId16"/>
    <p:sldId id="385" r:id="rId17"/>
    <p:sldId id="386" r:id="rId18"/>
    <p:sldId id="387" r:id="rId19"/>
    <p:sldId id="390" r:id="rId20"/>
    <p:sldId id="398" r:id="rId21"/>
    <p:sldId id="400" r:id="rId22"/>
    <p:sldId id="284" r:id="rId2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rdar abut" initials="sa" lastIdx="8" clrIdx="0">
    <p:extLst>
      <p:ext uri="{19B8F6BF-5375-455C-9EA6-DF929625EA0E}">
        <p15:presenceInfo xmlns:p15="http://schemas.microsoft.com/office/powerpoint/2012/main" userId="3ade717679585d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7292A2E-F333-43FB-9621-5CBBE7FDCDCB}" styleName="Açık Stil 2 - Vurgu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929F9F4-4A8F-4326-A1B4-22849713DDAB}" styleName="Koyu Stil 1 - Vurgu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65" autoAdjust="0"/>
    <p:restoredTop sz="94000" autoAdjust="0"/>
  </p:normalViewPr>
  <p:slideViewPr>
    <p:cSldViewPr snapToGrid="0">
      <p:cViewPr varScale="1">
        <p:scale>
          <a:sx n="59" d="100"/>
          <a:sy n="59" d="100"/>
        </p:scale>
        <p:origin x="704" y="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-8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2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3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4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5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6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7777280"/>
        <c:axId val="217778816"/>
      </c:barChart>
      <c:catAx>
        <c:axId val="217777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778816"/>
        <c:crossesAt val="0"/>
        <c:auto val="1"/>
        <c:lblAlgn val="ctr"/>
        <c:lblOffset val="100"/>
        <c:noMultiLvlLbl val="0"/>
      </c:catAx>
      <c:valAx>
        <c:axId val="217778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77728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120</c:v>
                </c:pt>
                <c:pt idx="1">
                  <c:v>162</c:v>
                </c:pt>
                <c:pt idx="2">
                  <c:v>161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7819776"/>
        <c:axId val="218134016"/>
      </c:barChart>
      <c:catAx>
        <c:axId val="217819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134016"/>
        <c:crossesAt val="0"/>
        <c:auto val="1"/>
        <c:lblAlgn val="ctr"/>
        <c:lblOffset val="100"/>
        <c:noMultiLvlLbl val="0"/>
      </c:catAx>
      <c:valAx>
        <c:axId val="21813401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81977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7960448"/>
        <c:axId val="217961984"/>
      </c:barChart>
      <c:catAx>
        <c:axId val="21796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61984"/>
        <c:crossesAt val="0"/>
        <c:auto val="1"/>
        <c:lblAlgn val="ctr"/>
        <c:lblOffset val="100"/>
        <c:noMultiLvlLbl val="0"/>
      </c:catAx>
      <c:valAx>
        <c:axId val="217961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60448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132</c:v>
                </c:pt>
                <c:pt idx="1">
                  <c:v>151</c:v>
                </c:pt>
                <c:pt idx="2">
                  <c:v>152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7998848"/>
        <c:axId val="218034560"/>
      </c:barChart>
      <c:catAx>
        <c:axId val="217998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034560"/>
        <c:crossesAt val="0"/>
        <c:auto val="1"/>
        <c:lblAlgn val="ctr"/>
        <c:lblOffset val="100"/>
        <c:noMultiLvlLbl val="0"/>
      </c:catAx>
      <c:valAx>
        <c:axId val="21803456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799884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137709824"/>
        <c:axId val="137728000"/>
      </c:barChart>
      <c:catAx>
        <c:axId val="137709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7728000"/>
        <c:crossesAt val="0"/>
        <c:auto val="1"/>
        <c:lblAlgn val="ctr"/>
        <c:lblOffset val="100"/>
        <c:noMultiLvlLbl val="0"/>
      </c:catAx>
      <c:valAx>
        <c:axId val="137728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7709824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99</c:v>
                </c:pt>
                <c:pt idx="1">
                  <c:v>130</c:v>
                </c:pt>
                <c:pt idx="2">
                  <c:v>123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137748480"/>
        <c:axId val="137751168"/>
      </c:barChart>
      <c:catAx>
        <c:axId val="13774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7751168"/>
        <c:crossesAt val="0"/>
        <c:auto val="1"/>
        <c:lblAlgn val="ctr"/>
        <c:lblOffset val="100"/>
        <c:noMultiLvlLbl val="0"/>
      </c:catAx>
      <c:valAx>
        <c:axId val="137751168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137748480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8489600"/>
        <c:axId val="218491136"/>
      </c:barChart>
      <c:catAx>
        <c:axId val="218489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491136"/>
        <c:crossesAt val="0"/>
        <c:auto val="1"/>
        <c:lblAlgn val="ctr"/>
        <c:lblOffset val="100"/>
        <c:noMultiLvlLbl val="0"/>
      </c:catAx>
      <c:valAx>
        <c:axId val="218491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489600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216</c:v>
                </c:pt>
                <c:pt idx="1">
                  <c:v>260</c:v>
                </c:pt>
                <c:pt idx="2">
                  <c:v>257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8786048"/>
        <c:axId val="218801280"/>
      </c:barChart>
      <c:catAx>
        <c:axId val="218786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801280"/>
        <c:crossesAt val="0"/>
        <c:auto val="1"/>
        <c:lblAlgn val="ctr"/>
        <c:lblOffset val="100"/>
        <c:noMultiLvlLbl val="0"/>
      </c:catAx>
      <c:valAx>
        <c:axId val="21880128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786048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Gör.Dr.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2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8647552"/>
        <c:axId val="218678016"/>
      </c:barChart>
      <c:catAx>
        <c:axId val="21864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678016"/>
        <c:crossesAt val="0"/>
        <c:auto val="1"/>
        <c:lblAlgn val="ctr"/>
        <c:lblOffset val="100"/>
        <c:noMultiLvlLbl val="0"/>
      </c:catAx>
      <c:valAx>
        <c:axId val="218678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64755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41</c:v>
                </c:pt>
                <c:pt idx="1">
                  <c:v>25</c:v>
                </c:pt>
                <c:pt idx="2">
                  <c:v>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9099904"/>
        <c:axId val="219102592"/>
      </c:barChart>
      <c:catAx>
        <c:axId val="219099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9102592"/>
        <c:crossesAt val="0"/>
        <c:auto val="1"/>
        <c:lblAlgn val="ctr"/>
        <c:lblOffset val="100"/>
        <c:noMultiLvlLbl val="0"/>
      </c:catAx>
      <c:valAx>
        <c:axId val="21910259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909990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Uzman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Sheet1!$G$2:$G$4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5-7D92-4C60-9592-04F5B9ED8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99"/>
        <c:axId val="219018752"/>
        <c:axId val="219020288"/>
      </c:barChart>
      <c:catAx>
        <c:axId val="219018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9020288"/>
        <c:crossesAt val="0"/>
        <c:auto val="1"/>
        <c:lblAlgn val="ctr"/>
        <c:lblOffset val="100"/>
        <c:noMultiLvlLbl val="0"/>
      </c:catAx>
      <c:valAx>
        <c:axId val="219020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901875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18</c:v>
                </c:pt>
                <c:pt idx="1">
                  <c:v>14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18930176"/>
        <c:axId val="218941312"/>
      </c:barChart>
      <c:catAx>
        <c:axId val="218930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941312"/>
        <c:crossesAt val="0"/>
        <c:auto val="1"/>
        <c:lblAlgn val="ctr"/>
        <c:lblOffset val="100"/>
        <c:noMultiLvlLbl val="0"/>
      </c:catAx>
      <c:valAx>
        <c:axId val="21894131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21893017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Yayınlanan Kitap Sayıları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25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10</c:v>
                </c:pt>
                <c:pt idx="4">
                  <c:v>12</c:v>
                </c:pt>
                <c:pt idx="5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19742208"/>
        <c:axId val="219743744"/>
      </c:barChart>
      <c:catAx>
        <c:axId val="21974220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19743744"/>
        <c:crosses val="autoZero"/>
        <c:auto val="1"/>
        <c:lblAlgn val="ctr"/>
        <c:lblOffset val="100"/>
        <c:noMultiLvlLbl val="0"/>
      </c:catAx>
      <c:valAx>
        <c:axId val="21974374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97422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Uluslararası Sözlü Bildiri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18</c:v>
                </c:pt>
                <c:pt idx="1">
                  <c:v>7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3">
                  <c:v>9</c:v>
                </c:pt>
                <c:pt idx="4">
                  <c:v>12</c:v>
                </c:pt>
                <c:pt idx="5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19878528"/>
        <c:axId val="219880064"/>
      </c:barChart>
      <c:catAx>
        <c:axId val="21987852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19880064"/>
        <c:crosses val="autoZero"/>
        <c:auto val="1"/>
        <c:lblAlgn val="ctr"/>
        <c:lblOffset val="100"/>
        <c:noMultiLvlLbl val="0"/>
      </c:catAx>
      <c:valAx>
        <c:axId val="21988006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9878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Atıf Sayısı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205</c:v>
                </c:pt>
                <c:pt idx="1">
                  <c:v>167</c:v>
                </c:pt>
                <c:pt idx="2">
                  <c:v>37</c:v>
                </c:pt>
                <c:pt idx="3">
                  <c:v>170</c:v>
                </c:pt>
                <c:pt idx="4">
                  <c:v>190</c:v>
                </c:pt>
                <c:pt idx="5">
                  <c:v>210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219961600"/>
        <c:axId val="219975680"/>
      </c:barChart>
      <c:catAx>
        <c:axId val="2199616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219975680"/>
        <c:crosses val="autoZero"/>
        <c:auto val="1"/>
        <c:lblAlgn val="ctr"/>
        <c:lblOffset val="100"/>
        <c:noMultiLvlLbl val="0"/>
      </c:catAx>
      <c:valAx>
        <c:axId val="219975680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19961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3-03T15:40:47.170" idx="6">
    <p:pos x="6832" y="1195"/>
    <p:text>Buraya resimler kopyala yapıştır metodu ile yapıştırılmalıdır.</p:text>
    <p:extLst>
      <p:ext uri="{C676402C-5697-4E1C-873F-D02D1690AC5C}">
        <p15:threadingInfo xmlns:p15="http://schemas.microsoft.com/office/powerpoint/2012/main" timeZoneBias="-180"/>
      </p:ext>
    </p:extLst>
  </p:cm>
</p:cmLst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Aktif (öğrenci alımına açık) olanlar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dirty="0"/>
            <a:t>İktisat Bölümü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99D31259-5B92-4C85-9A8D-ADE49608E1D7}">
      <dgm:prSet phldrT="[Text]"/>
      <dgm:spPr/>
      <dgm:t>
        <a:bodyPr/>
        <a:lstStyle/>
        <a:p>
          <a:r>
            <a:rPr lang="tr-TR" dirty="0"/>
            <a:t>Maliye Bölümü</a:t>
          </a:r>
        </a:p>
      </dgm:t>
    </dgm:pt>
    <dgm:pt modelId="{44F23E33-8347-4E3B-8849-BCD25D41C67D}" type="parTrans" cxnId="{E6E059F3-BE43-4670-867A-D5E9FA9DE72D}">
      <dgm:prSet/>
      <dgm:spPr/>
      <dgm:t>
        <a:bodyPr/>
        <a:lstStyle/>
        <a:p>
          <a:endParaRPr lang="tr-TR"/>
        </a:p>
      </dgm:t>
    </dgm:pt>
    <dgm:pt modelId="{F3FDEA32-86D3-4918-8683-8178FF1AA7BF}" type="sibTrans" cxnId="{E6E059F3-BE43-4670-867A-D5E9FA9DE72D}">
      <dgm:prSet/>
      <dgm:spPr/>
      <dgm:t>
        <a:bodyPr/>
        <a:lstStyle/>
        <a:p>
          <a:endParaRPr lang="tr-TR"/>
        </a:p>
      </dgm:t>
    </dgm:pt>
    <dgm:pt modelId="{06E6C838-4916-4897-B4F4-3A050969607B}">
      <dgm:prSet phldrT="[Text]"/>
      <dgm:spPr/>
      <dgm:t>
        <a:bodyPr/>
        <a:lstStyle/>
        <a:p>
          <a:r>
            <a:rPr lang="tr-TR" dirty="0"/>
            <a:t>Siyaset Bilimi ve Kamu Yönetimi Bölümü</a:t>
          </a:r>
        </a:p>
      </dgm:t>
    </dgm:pt>
    <dgm:pt modelId="{2009D350-9E46-4700-8348-93B7F78841A3}" type="parTrans" cxnId="{D130D100-763B-48BC-945D-02DC66C4A709}">
      <dgm:prSet/>
      <dgm:spPr/>
      <dgm:t>
        <a:bodyPr/>
        <a:lstStyle/>
        <a:p>
          <a:endParaRPr lang="tr-TR"/>
        </a:p>
      </dgm:t>
    </dgm:pt>
    <dgm:pt modelId="{5FF8F3A2-CDA8-4AEF-9329-F489996778C7}" type="sibTrans" cxnId="{D130D100-763B-48BC-945D-02DC66C4A709}">
      <dgm:prSet/>
      <dgm:spPr/>
      <dgm:t>
        <a:bodyPr/>
        <a:lstStyle/>
        <a:p>
          <a:endParaRPr lang="tr-TR"/>
        </a:p>
      </dgm:t>
    </dgm:pt>
    <dgm:pt modelId="{C5843BB7-3AB6-4DCA-BA2B-D55383DCC535}">
      <dgm:prSet phldrT="[Text]"/>
      <dgm:spPr/>
      <dgm:t>
        <a:bodyPr/>
        <a:lstStyle/>
        <a:p>
          <a:r>
            <a:rPr lang="tr-TR" dirty="0"/>
            <a:t>Pasif (öğrenci alımına kapalı) olanlar</a:t>
          </a:r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/>
      <dgm:spPr/>
      <dgm:t>
        <a:bodyPr/>
        <a:lstStyle/>
        <a:p>
          <a:r>
            <a:rPr lang="tr-TR" dirty="0"/>
            <a:t>İşletme Bölümü</a:t>
          </a:r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110AC6ED-D129-4587-9E66-11FA4CA2DE1D}">
      <dgm:prSet phldrT="[Text]"/>
      <dgm:spPr/>
      <dgm:t>
        <a:bodyPr/>
        <a:lstStyle/>
        <a:p>
          <a:r>
            <a:rPr lang="tr-TR" dirty="0"/>
            <a:t>Sosyal Hizmet</a:t>
          </a:r>
        </a:p>
      </dgm:t>
    </dgm:pt>
    <dgm:pt modelId="{AB73CD63-863B-49F6-BEFE-767D170BBDB5}" type="parTrans" cxnId="{97968819-F8C4-486A-A3A2-C9D6799FCAF6}">
      <dgm:prSet/>
      <dgm:spPr/>
      <dgm:t>
        <a:bodyPr/>
        <a:lstStyle/>
        <a:p>
          <a:endParaRPr lang="tr-TR"/>
        </a:p>
      </dgm:t>
    </dgm:pt>
    <dgm:pt modelId="{77277A36-EE4F-47D8-8307-832D25DE5586}" type="sibTrans" cxnId="{97968819-F8C4-486A-A3A2-C9D6799FCAF6}">
      <dgm:prSet/>
      <dgm:spPr/>
      <dgm:t>
        <a:bodyPr/>
        <a:lstStyle/>
        <a:p>
          <a:endParaRPr lang="tr-TR"/>
        </a:p>
      </dgm:t>
    </dgm:pt>
    <dgm:pt modelId="{A7F4B81A-0E5E-48E1-9132-44D6E119C4DD}">
      <dgm:prSet phldrT="[Text]"/>
      <dgm:spPr/>
      <dgm:t>
        <a:bodyPr/>
        <a:lstStyle/>
        <a:p>
          <a:r>
            <a:rPr lang="tr-TR" dirty="0"/>
            <a:t>İktisat (İngilizce)</a:t>
          </a:r>
        </a:p>
      </dgm:t>
    </dgm:pt>
    <dgm:pt modelId="{5512FFF0-1EBB-464B-BD4C-DC04F9EF4B73}" type="parTrans" cxnId="{4D73745D-FC13-4103-93ED-4785BD0C4AFD}">
      <dgm:prSet/>
      <dgm:spPr/>
      <dgm:t>
        <a:bodyPr/>
        <a:lstStyle/>
        <a:p>
          <a:endParaRPr lang="tr-TR"/>
        </a:p>
      </dgm:t>
    </dgm:pt>
    <dgm:pt modelId="{F7D76E65-D9B7-4CA0-AD9E-6D44F80D0918}" type="sibTrans" cxnId="{4D73745D-FC13-4103-93ED-4785BD0C4AFD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2"/>
      <dgm:spPr/>
    </dgm:pt>
    <dgm:pt modelId="{5B899DC4-6C6D-4F62-8361-C81B63696B9F}" type="pres">
      <dgm:prSet presAssocID="{FEADB499-157A-4B3D-B1A6-C79733BBBE8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2" custLinFactNeighborX="-710">
        <dgm:presLayoutVars>
          <dgm:bulletEnabled val="1"/>
        </dgm:presLayoutVars>
      </dgm:prSet>
      <dgm:spPr/>
    </dgm:pt>
    <dgm:pt modelId="{BAA40D73-0C01-4C7D-B1A9-601D8C322EEE}" type="pres">
      <dgm:prSet presAssocID="{D81E9281-EB35-4C82-BEDD-9305793CE6D2}" presName="spaceBetweenRectangles" presStyleCnt="0"/>
      <dgm:spPr/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2"/>
      <dgm:spPr/>
    </dgm:pt>
    <dgm:pt modelId="{88770953-0D09-4C4C-A4C8-FE540DCAC999}" type="pres">
      <dgm:prSet presAssocID="{C5843BB7-3AB6-4DCA-BA2B-D55383DCC53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1" presStyleCnt="2" custLinFactNeighborX="-266" custLinFactNeighborY="-5057">
        <dgm:presLayoutVars>
          <dgm:bulletEnabled val="1"/>
        </dgm:presLayoutVars>
      </dgm:prSet>
      <dgm:spPr/>
    </dgm:pt>
  </dgm:ptLst>
  <dgm:cxnLst>
    <dgm:cxn modelId="{D130D100-763B-48BC-945D-02DC66C4A709}" srcId="{FEADB499-157A-4B3D-B1A6-C79733BBBE86}" destId="{06E6C838-4916-4897-B4F4-3A050969607B}" srcOrd="2" destOrd="0" parTransId="{2009D350-9E46-4700-8348-93B7F78841A3}" sibTransId="{5FF8F3A2-CDA8-4AEF-9329-F489996778C7}"/>
    <dgm:cxn modelId="{97968819-F8C4-486A-A3A2-C9D6799FCAF6}" srcId="{FEADB499-157A-4B3D-B1A6-C79733BBBE86}" destId="{110AC6ED-D129-4587-9E66-11FA4CA2DE1D}" srcOrd="3" destOrd="0" parTransId="{AB73CD63-863B-49F6-BEFE-767D170BBDB5}" sibTransId="{77277A36-EE4F-47D8-8307-832D25DE5586}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4D73745D-FC13-4103-93ED-4785BD0C4AFD}" srcId="{C5843BB7-3AB6-4DCA-BA2B-D55383DCC535}" destId="{A7F4B81A-0E5E-48E1-9132-44D6E119C4DD}" srcOrd="1" destOrd="0" parTransId="{5512FFF0-1EBB-464B-BD4C-DC04F9EF4B73}" sibTransId="{F7D76E65-D9B7-4CA0-AD9E-6D44F80D0918}"/>
    <dgm:cxn modelId="{C71FB844-452F-4F74-8968-E139E5D699DF}" type="presOf" srcId="{A7F4B81A-0E5E-48E1-9132-44D6E119C4DD}" destId="{11B6E6A6-6A89-411E-A453-83E718BCC102}" srcOrd="0" destOrd="1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92CB7DC4-B3AD-4777-BB75-978C3D2CC52D}" type="presOf" srcId="{06E6C838-4916-4897-B4F4-3A050969607B}" destId="{766A867A-7466-4AB6-8519-972390FF5887}" srcOrd="0" destOrd="2" presId="urn:microsoft.com/office/officeart/2005/8/layout/list1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26BC37DD-795E-455D-8D46-1EED01BF2012}" type="presOf" srcId="{110AC6ED-D129-4587-9E66-11FA4CA2DE1D}" destId="{766A867A-7466-4AB6-8519-972390FF5887}" srcOrd="0" destOrd="3" presId="urn:microsoft.com/office/officeart/2005/8/layout/list1"/>
    <dgm:cxn modelId="{A2303FE5-2929-44FE-AB12-96F2B47817A6}" srcId="{81E53F67-A82C-4153-91CC-DB953EE1ADE8}" destId="{C5843BB7-3AB6-4DCA-BA2B-D55383DCC535}" srcOrd="1" destOrd="0" parTransId="{CE594B8D-6981-4712-84DE-1D52E9502067}" sibTransId="{825F5A33-0EB9-4B31-B623-0A0A49A6CD48}"/>
    <dgm:cxn modelId="{E6E059F3-BE43-4670-867A-D5E9FA9DE72D}" srcId="{FEADB499-157A-4B3D-B1A6-C79733BBBE86}" destId="{99D31259-5B92-4C85-9A8D-ADE49608E1D7}" srcOrd="1" destOrd="0" parTransId="{44F23E33-8347-4E3B-8849-BCD25D41C67D}" sibTransId="{F3FDEA32-86D3-4918-8683-8178FF1AA7BF}"/>
    <dgm:cxn modelId="{E731A8FB-9860-453B-8DDA-1F9B6484023A}" type="presOf" srcId="{99D31259-5B92-4C85-9A8D-ADE49608E1D7}" destId="{766A867A-7466-4AB6-8519-972390FF5887}" srcOrd="0" destOrd="1" presId="urn:microsoft.com/office/officeart/2005/8/layout/list1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  <dgm:cxn modelId="{253889E0-AFA6-4E9C-A767-49EF08FD57F1}" type="presParOf" srcId="{B630877E-A026-4B0A-B504-7DD287922F8F}" destId="{BAA40D73-0C01-4C7D-B1A9-601D8C322EEE}" srcOrd="3" destOrd="0" presId="urn:microsoft.com/office/officeart/2005/8/layout/list1"/>
    <dgm:cxn modelId="{86D4E9FB-9B5E-46A5-9BCB-125ADB992FF9}" type="presParOf" srcId="{B630877E-A026-4B0A-B504-7DD287922F8F}" destId="{A7924D6B-A4C0-4079-8B4D-CCE4C254E35A}" srcOrd="4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5" destOrd="0" presId="urn:microsoft.com/office/officeart/2005/8/layout/list1"/>
    <dgm:cxn modelId="{9AB3F520-277B-4752-8A3A-66630D053ECF}" type="presParOf" srcId="{B630877E-A026-4B0A-B504-7DD287922F8F}" destId="{11B6E6A6-6A89-411E-A453-83E718BCC10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Yüksek Lisans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dirty="0"/>
            <a:t>Bölgesel Kalkınma Anabilim Dalı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C5843BB7-3AB6-4DCA-BA2B-D55383DCC535}">
      <dgm:prSet phldrT="[Text]"/>
      <dgm:spPr/>
      <dgm:t>
        <a:bodyPr/>
        <a:lstStyle/>
        <a:p>
          <a:r>
            <a:rPr lang="tr-TR" dirty="0"/>
            <a:t>Doktora</a:t>
          </a:r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/>
      <dgm:spPr/>
      <dgm:t>
        <a:bodyPr/>
        <a:lstStyle/>
        <a:p>
          <a:r>
            <a:rPr lang="tr-TR" dirty="0"/>
            <a:t>İktisat Anabilim Dalı</a:t>
          </a:r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F3DF138C-13A3-4953-9002-F4325CD281E6}">
      <dgm:prSet phldrT="[Text]"/>
      <dgm:spPr/>
      <dgm:t>
        <a:bodyPr/>
        <a:lstStyle/>
        <a:p>
          <a:r>
            <a:rPr lang="tr-TR" dirty="0"/>
            <a:t>İşletme Anabilim Dalı</a:t>
          </a:r>
        </a:p>
      </dgm:t>
    </dgm:pt>
    <dgm:pt modelId="{CFB20855-71D7-4372-84A7-606CEFF1E805}" type="parTrans" cxnId="{0B16ADBA-98BF-4325-B2B5-CB92AE38303E}">
      <dgm:prSet/>
      <dgm:spPr/>
      <dgm:t>
        <a:bodyPr/>
        <a:lstStyle/>
        <a:p>
          <a:endParaRPr lang="tr-TR"/>
        </a:p>
      </dgm:t>
    </dgm:pt>
    <dgm:pt modelId="{2C1D8A7F-EAA1-40F6-849A-5671E0B9CBB6}" type="sibTrans" cxnId="{0B16ADBA-98BF-4325-B2B5-CB92AE38303E}">
      <dgm:prSet/>
      <dgm:spPr/>
      <dgm:t>
        <a:bodyPr/>
        <a:lstStyle/>
        <a:p>
          <a:endParaRPr lang="tr-TR"/>
        </a:p>
      </dgm:t>
    </dgm:pt>
    <dgm:pt modelId="{954C10B4-5426-4A40-A118-836BD034B4AD}">
      <dgm:prSet phldrT="[Text]"/>
      <dgm:spPr/>
      <dgm:t>
        <a:bodyPr/>
        <a:lstStyle/>
        <a:p>
          <a:r>
            <a:rPr lang="tr-TR" dirty="0"/>
            <a:t>Maliye Anabilim Dalı</a:t>
          </a:r>
        </a:p>
      </dgm:t>
    </dgm:pt>
    <dgm:pt modelId="{9658340E-071A-4E7B-9442-59CFD2B0BA90}" type="parTrans" cxnId="{9D45632E-D946-4BCB-BFFA-60891C1306B3}">
      <dgm:prSet/>
      <dgm:spPr/>
      <dgm:t>
        <a:bodyPr/>
        <a:lstStyle/>
        <a:p>
          <a:endParaRPr lang="tr-TR"/>
        </a:p>
      </dgm:t>
    </dgm:pt>
    <dgm:pt modelId="{70D0CA19-4C13-45A8-80AC-A01E78E88ED7}" type="sibTrans" cxnId="{9D45632E-D946-4BCB-BFFA-60891C1306B3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2"/>
      <dgm:spPr/>
    </dgm:pt>
    <dgm:pt modelId="{5B899DC4-6C6D-4F62-8361-C81B63696B9F}" type="pres">
      <dgm:prSet presAssocID="{FEADB499-157A-4B3D-B1A6-C79733BBBE8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2" custLinFactNeighborX="266" custLinFactNeighborY="-20328">
        <dgm:presLayoutVars>
          <dgm:bulletEnabled val="1"/>
        </dgm:presLayoutVars>
      </dgm:prSet>
      <dgm:spPr/>
    </dgm:pt>
    <dgm:pt modelId="{BAA40D73-0C01-4C7D-B1A9-601D8C322EEE}" type="pres">
      <dgm:prSet presAssocID="{D81E9281-EB35-4C82-BEDD-9305793CE6D2}" presName="spaceBetweenRectangles" presStyleCnt="0"/>
      <dgm:spPr/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2"/>
      <dgm:spPr/>
    </dgm:pt>
    <dgm:pt modelId="{88770953-0D09-4C4C-A4C8-FE540DCAC999}" type="pres">
      <dgm:prSet presAssocID="{C5843BB7-3AB6-4DCA-BA2B-D55383DCC535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1" presStyleCnt="2" custLinFactNeighborX="-355" custLinFactNeighborY="-4683">
        <dgm:presLayoutVars>
          <dgm:bulletEnabled val="1"/>
        </dgm:presLayoutVars>
      </dgm:prSet>
      <dgm:spPr/>
    </dgm:pt>
  </dgm:ptLst>
  <dgm:cxnLst>
    <dgm:cxn modelId="{43D6430F-59E8-43AA-ADA7-A17333924313}" type="presOf" srcId="{F3DF138C-13A3-4953-9002-F4325CD281E6}" destId="{766A867A-7466-4AB6-8519-972390FF5887}" srcOrd="0" destOrd="1" presId="urn:microsoft.com/office/officeart/2005/8/layout/list1"/>
    <dgm:cxn modelId="{9D45632E-D946-4BCB-BFFA-60891C1306B3}" srcId="{FEADB499-157A-4B3D-B1A6-C79733BBBE86}" destId="{954C10B4-5426-4A40-A118-836BD034B4AD}" srcOrd="2" destOrd="0" parTransId="{9658340E-071A-4E7B-9442-59CFD2B0BA90}" sibTransId="{70D0CA19-4C13-45A8-80AC-A01E78E88ED7}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A805A94C-947C-47A7-88BC-1AACCAFB35FD}" type="presOf" srcId="{954C10B4-5426-4A40-A118-836BD034B4AD}" destId="{766A867A-7466-4AB6-8519-972390FF5887}" srcOrd="0" destOrd="2" presId="urn:microsoft.com/office/officeart/2005/8/layout/list1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0B16ADBA-98BF-4325-B2B5-CB92AE38303E}" srcId="{FEADB499-157A-4B3D-B1A6-C79733BBBE86}" destId="{F3DF138C-13A3-4953-9002-F4325CD281E6}" srcOrd="1" destOrd="0" parTransId="{CFB20855-71D7-4372-84A7-606CEFF1E805}" sibTransId="{2C1D8A7F-EAA1-40F6-849A-5671E0B9CBB6}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A2303FE5-2929-44FE-AB12-96F2B47817A6}" srcId="{81E53F67-A82C-4153-91CC-DB953EE1ADE8}" destId="{C5843BB7-3AB6-4DCA-BA2B-D55383DCC535}" srcOrd="1" destOrd="0" parTransId="{CE594B8D-6981-4712-84DE-1D52E9502067}" sibTransId="{825F5A33-0EB9-4B31-B623-0A0A49A6CD48}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  <dgm:cxn modelId="{253889E0-AFA6-4E9C-A767-49EF08FD57F1}" type="presParOf" srcId="{B630877E-A026-4B0A-B504-7DD287922F8F}" destId="{BAA40D73-0C01-4C7D-B1A9-601D8C322EEE}" srcOrd="3" destOrd="0" presId="urn:microsoft.com/office/officeart/2005/8/layout/list1"/>
    <dgm:cxn modelId="{86D4E9FB-9B5E-46A5-9BCB-125ADB992FF9}" type="presParOf" srcId="{B630877E-A026-4B0A-B504-7DD287922F8F}" destId="{A7924D6B-A4C0-4079-8B4D-CCE4C254E35A}" srcOrd="4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5" destOrd="0" presId="urn:microsoft.com/office/officeart/2005/8/layout/list1"/>
    <dgm:cxn modelId="{9AB3F520-277B-4752-8A3A-66630D053ECF}" type="presParOf" srcId="{B630877E-A026-4B0A-B504-7DD287922F8F}" destId="{11B6E6A6-6A89-411E-A453-83E718BCC102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5B4E295-9D45-4DEB-9715-F36F2D0F2ADA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Burçak POLAT</a:t>
          </a:r>
        </a:p>
        <a:p>
          <a:r>
            <a:rPr lang="tr-TR" b="1" dirty="0">
              <a:solidFill>
                <a:schemeClr val="tx1"/>
              </a:solidFill>
            </a:rPr>
            <a:t>Profesör</a:t>
          </a:r>
        </a:p>
        <a:p>
          <a:r>
            <a:rPr lang="tr-TR" b="1" dirty="0">
              <a:solidFill>
                <a:schemeClr val="tx1"/>
              </a:solidFill>
            </a:rPr>
            <a:t>İktisat Bölümü</a:t>
          </a:r>
        </a:p>
      </dgm:t>
    </dgm:pt>
    <dgm:pt modelId="{9FAB7F3C-89A4-4A86-A6E8-7FB6CAD19881}" type="parTrans" cxnId="{B0EFE314-ACE1-4895-AADC-9DD361722B66}">
      <dgm:prSet/>
      <dgm:spPr/>
      <dgm:t>
        <a:bodyPr/>
        <a:lstStyle/>
        <a:p>
          <a:endParaRPr lang="tr-TR"/>
        </a:p>
      </dgm:t>
    </dgm:pt>
    <dgm:pt modelId="{3B674590-5F9F-4232-B03E-BC4F078C58CA}" type="sibTrans" cxnId="{B0EFE314-ACE1-4895-AADC-9DD361722B66}">
      <dgm:prSet/>
      <dgm:spPr/>
      <dgm:t>
        <a:bodyPr/>
        <a:lstStyle/>
        <a:p>
          <a:endParaRPr lang="tr-TR"/>
        </a:p>
      </dgm:t>
    </dgm:pt>
    <dgm:pt modelId="{597BC53E-B62C-48D8-9926-3DA5C1B2E21F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Mahir ÖZHAN</a:t>
          </a:r>
        </a:p>
        <a:p>
          <a:r>
            <a:rPr lang="tr-TR" b="1" dirty="0">
              <a:solidFill>
                <a:schemeClr val="tx1"/>
              </a:solidFill>
            </a:rPr>
            <a:t>Doçent</a:t>
          </a:r>
        </a:p>
        <a:p>
          <a:r>
            <a:rPr lang="tr-TR" b="1" dirty="0">
              <a:solidFill>
                <a:schemeClr val="tx1"/>
              </a:solidFill>
            </a:rPr>
            <a:t>Siyaset Bilimi ve Kamu Yönetimi Bölümü</a:t>
          </a:r>
        </a:p>
      </dgm:t>
    </dgm:pt>
    <dgm:pt modelId="{95978A7C-117C-4C45-A6BC-DB0BD3D8784D}" type="parTrans" cxnId="{E528A874-2F97-491F-9227-AB0168154ECD}">
      <dgm:prSet/>
      <dgm:spPr/>
      <dgm:t>
        <a:bodyPr/>
        <a:lstStyle/>
        <a:p>
          <a:endParaRPr lang="tr-TR"/>
        </a:p>
      </dgm:t>
    </dgm:pt>
    <dgm:pt modelId="{5DFE2AC5-B7A1-4F48-AD9F-73EC2ED42CB8}" type="sibTrans" cxnId="{E528A874-2F97-491F-9227-AB0168154ECD}">
      <dgm:prSet/>
      <dgm:spPr/>
      <dgm:t>
        <a:bodyPr/>
        <a:lstStyle/>
        <a:p>
          <a:endParaRPr lang="tr-TR"/>
        </a:p>
      </dgm:t>
    </dgm:pt>
    <dgm:pt modelId="{C04E5FF0-B3F1-4E1D-A48F-E01874C99810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Semih </a:t>
          </a:r>
          <a:r>
            <a:rPr lang="tr-TR" b="1" dirty="0" err="1">
              <a:solidFill>
                <a:schemeClr val="tx1"/>
              </a:solidFill>
            </a:rPr>
            <a:t>Serkant</a:t>
          </a:r>
          <a:r>
            <a:rPr lang="tr-TR" b="1" dirty="0">
              <a:solidFill>
                <a:schemeClr val="tx1"/>
              </a:solidFill>
            </a:rPr>
            <a:t> AKTUĞ</a:t>
          </a:r>
        </a:p>
        <a:p>
          <a:r>
            <a:rPr lang="tr-TR" b="1" dirty="0">
              <a:solidFill>
                <a:schemeClr val="tx1"/>
              </a:solidFill>
            </a:rPr>
            <a:t>Doçent</a:t>
          </a:r>
        </a:p>
        <a:p>
          <a:r>
            <a:rPr lang="tr-TR" b="1" dirty="0">
              <a:solidFill>
                <a:schemeClr val="tx1"/>
              </a:solidFill>
            </a:rPr>
            <a:t>İktisat Bölümü</a:t>
          </a:r>
        </a:p>
      </dgm:t>
    </dgm:pt>
    <dgm:pt modelId="{03BCEC6A-74E9-4E66-AF95-F23676CC0DD3}" type="parTrans" cxnId="{AA9361E1-1774-4EF2-8392-A2DBF4C33C75}">
      <dgm:prSet/>
      <dgm:spPr/>
      <dgm:t>
        <a:bodyPr/>
        <a:lstStyle/>
        <a:p>
          <a:endParaRPr lang="tr-TR"/>
        </a:p>
      </dgm:t>
    </dgm:pt>
    <dgm:pt modelId="{3D552F36-FE68-492E-9599-612ABDDB7FE8}" type="sibTrans" cxnId="{AA9361E1-1774-4EF2-8392-A2DBF4C33C75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</dgm:pt>
    <dgm:pt modelId="{527A8137-3714-49B2-B74D-0C3E86AD56E5}" type="pres">
      <dgm:prSet presAssocID="{75B4E295-9D45-4DEB-9715-F36F2D0F2ADA}" presName="composite" presStyleCnt="0"/>
      <dgm:spPr/>
    </dgm:pt>
    <dgm:pt modelId="{D2CCF633-32A6-42EF-9984-30696FA37FA1}" type="pres">
      <dgm:prSet presAssocID="{75B4E295-9D45-4DEB-9715-F36F2D0F2ADA}" presName="rect1" presStyleLbl="b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7F1FD56-4778-421B-8151-7A6B68172AC3}" type="pres">
      <dgm:prSet presAssocID="{75B4E295-9D45-4DEB-9715-F36F2D0F2ADA}" presName="wedgeRectCallout1" presStyleLbl="node1" presStyleIdx="0" presStyleCnt="3">
        <dgm:presLayoutVars>
          <dgm:bulletEnabled val="1"/>
        </dgm:presLayoutVars>
      </dgm:prSet>
      <dgm:spPr/>
    </dgm:pt>
    <dgm:pt modelId="{5150718F-EC75-4BC0-8877-A8EFB91264EF}" type="pres">
      <dgm:prSet presAssocID="{3B674590-5F9F-4232-B03E-BC4F078C58CA}" presName="sibTrans" presStyleCnt="0"/>
      <dgm:spPr/>
    </dgm:pt>
    <dgm:pt modelId="{9CA72BD5-435D-4C27-8D4A-5D7469C49FE2}" type="pres">
      <dgm:prSet presAssocID="{597BC53E-B62C-48D8-9926-3DA5C1B2E21F}" presName="composite" presStyleCnt="0"/>
      <dgm:spPr/>
    </dgm:pt>
    <dgm:pt modelId="{B1FB18D2-249D-47F6-9721-42A693E9B7A7}" type="pres">
      <dgm:prSet presAssocID="{597BC53E-B62C-48D8-9926-3DA5C1B2E21F}" presName="rect1" presStyleLbl="bgImgPlace1" presStyleIdx="1" presStyleCnt="3" custLinFactNeighborY="936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B30AB03-7B0A-4E1A-B87B-C621A6EF5C9A}" type="pres">
      <dgm:prSet presAssocID="{597BC53E-B62C-48D8-9926-3DA5C1B2E21F}" presName="wedgeRectCallout1" presStyleLbl="node1" presStyleIdx="1" presStyleCnt="3">
        <dgm:presLayoutVars>
          <dgm:bulletEnabled val="1"/>
        </dgm:presLayoutVars>
      </dgm:prSet>
      <dgm:spPr/>
    </dgm:pt>
    <dgm:pt modelId="{BF2807E4-B9F0-4B2B-BB71-2F4B0A9F139B}" type="pres">
      <dgm:prSet presAssocID="{5DFE2AC5-B7A1-4F48-AD9F-73EC2ED42CB8}" presName="sibTrans" presStyleCnt="0"/>
      <dgm:spPr/>
    </dgm:pt>
    <dgm:pt modelId="{4FF7157D-15CE-4311-9F62-27B951ABC1E1}" type="pres">
      <dgm:prSet presAssocID="{C04E5FF0-B3F1-4E1D-A48F-E01874C99810}" presName="composite" presStyleCnt="0"/>
      <dgm:spPr/>
    </dgm:pt>
    <dgm:pt modelId="{35D30CA4-8585-4B5F-A3EF-53915DA1AB3F}" type="pres">
      <dgm:prSet presAssocID="{C04E5FF0-B3F1-4E1D-A48F-E01874C99810}" presName="rect1" presStyleLbl="b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C329994-F5A2-4C6C-8AE3-1011DA030050}" type="pres">
      <dgm:prSet presAssocID="{C04E5FF0-B3F1-4E1D-A48F-E01874C99810}" presName="wedgeRectCallout1" presStyleLbl="node1" presStyleIdx="2" presStyleCnt="3">
        <dgm:presLayoutVars>
          <dgm:bulletEnabled val="1"/>
        </dgm:presLayoutVars>
      </dgm:prSet>
      <dgm:spPr/>
    </dgm:pt>
  </dgm:ptLst>
  <dgm:cxnLst>
    <dgm:cxn modelId="{B0EFE314-ACE1-4895-AADC-9DD361722B66}" srcId="{2151970C-5996-4B6D-9A6A-6ECE1F05B8C1}" destId="{75B4E295-9D45-4DEB-9715-F36F2D0F2ADA}" srcOrd="0" destOrd="0" parTransId="{9FAB7F3C-89A4-4A86-A6E8-7FB6CAD19881}" sibTransId="{3B674590-5F9F-4232-B03E-BC4F078C58CA}"/>
    <dgm:cxn modelId="{E528A874-2F97-491F-9227-AB0168154ECD}" srcId="{2151970C-5996-4B6D-9A6A-6ECE1F05B8C1}" destId="{597BC53E-B62C-48D8-9926-3DA5C1B2E21F}" srcOrd="1" destOrd="0" parTransId="{95978A7C-117C-4C45-A6BC-DB0BD3D8784D}" sibTransId="{5DFE2AC5-B7A1-4F48-AD9F-73EC2ED42CB8}"/>
    <dgm:cxn modelId="{B8786C98-064D-4ED2-A0C9-7EDD90E55973}" type="presOf" srcId="{597BC53E-B62C-48D8-9926-3DA5C1B2E21F}" destId="{8B30AB03-7B0A-4E1A-B87B-C621A6EF5C9A}" srcOrd="0" destOrd="0" presId="urn:microsoft.com/office/officeart/2008/layout/BendingPictureCaptionList"/>
    <dgm:cxn modelId="{1DF106B4-EFE1-4508-9482-6E6ED6F3A00E}" type="presOf" srcId="{75B4E295-9D45-4DEB-9715-F36F2D0F2ADA}" destId="{B7F1FD56-4778-421B-8151-7A6B68172AC3}" srcOrd="0" destOrd="0" presId="urn:microsoft.com/office/officeart/2008/layout/BendingPictureCaptionList"/>
    <dgm:cxn modelId="{D29204D6-12B7-4E31-BF36-06EFEFBA1255}" type="presOf" srcId="{C04E5FF0-B3F1-4E1D-A48F-E01874C99810}" destId="{5C329994-F5A2-4C6C-8AE3-1011DA030050}" srcOrd="0" destOrd="0" presId="urn:microsoft.com/office/officeart/2008/layout/BendingPictureCaptionList"/>
    <dgm:cxn modelId="{AA9361E1-1774-4EF2-8392-A2DBF4C33C75}" srcId="{2151970C-5996-4B6D-9A6A-6ECE1F05B8C1}" destId="{C04E5FF0-B3F1-4E1D-A48F-E01874C99810}" srcOrd="2" destOrd="0" parTransId="{03BCEC6A-74E9-4E66-AF95-F23676CC0DD3}" sibTransId="{3D552F36-FE68-492E-9599-612ABDDB7FE8}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2ECB74BA-6EB2-4D03-9C22-4343BC9E67CA}" type="presParOf" srcId="{96C14D2D-F11F-45D7-98EB-1D4CB6D0F5A5}" destId="{527A8137-3714-49B2-B74D-0C3E86AD56E5}" srcOrd="0" destOrd="0" presId="urn:microsoft.com/office/officeart/2008/layout/BendingPictureCaptionList"/>
    <dgm:cxn modelId="{3763FA42-3A43-4611-BB1E-22CA782D85F8}" type="presParOf" srcId="{527A8137-3714-49B2-B74D-0C3E86AD56E5}" destId="{D2CCF633-32A6-42EF-9984-30696FA37FA1}" srcOrd="0" destOrd="0" presId="urn:microsoft.com/office/officeart/2008/layout/BendingPictureCaptionList"/>
    <dgm:cxn modelId="{3F150657-965E-4213-BE09-32110173130D}" type="presParOf" srcId="{527A8137-3714-49B2-B74D-0C3E86AD56E5}" destId="{B7F1FD56-4778-421B-8151-7A6B68172AC3}" srcOrd="1" destOrd="0" presId="urn:microsoft.com/office/officeart/2008/layout/BendingPictureCaptionList"/>
    <dgm:cxn modelId="{19EE599B-D9F3-4E7E-A2DD-677C00C7899F}" type="presParOf" srcId="{96C14D2D-F11F-45D7-98EB-1D4CB6D0F5A5}" destId="{5150718F-EC75-4BC0-8877-A8EFB91264EF}" srcOrd="1" destOrd="0" presId="urn:microsoft.com/office/officeart/2008/layout/BendingPictureCaptionList"/>
    <dgm:cxn modelId="{C866EC54-CD66-45CC-B876-8B0C435CDA22}" type="presParOf" srcId="{96C14D2D-F11F-45D7-98EB-1D4CB6D0F5A5}" destId="{9CA72BD5-435D-4C27-8D4A-5D7469C49FE2}" srcOrd="2" destOrd="0" presId="urn:microsoft.com/office/officeart/2008/layout/BendingPictureCaptionList"/>
    <dgm:cxn modelId="{CBB594BF-EB63-46BA-9107-D9460F5954EE}" type="presParOf" srcId="{9CA72BD5-435D-4C27-8D4A-5D7469C49FE2}" destId="{B1FB18D2-249D-47F6-9721-42A693E9B7A7}" srcOrd="0" destOrd="0" presId="urn:microsoft.com/office/officeart/2008/layout/BendingPictureCaptionList"/>
    <dgm:cxn modelId="{44BF2302-370D-47A1-8893-E630CA234CFE}" type="presParOf" srcId="{9CA72BD5-435D-4C27-8D4A-5D7469C49FE2}" destId="{8B30AB03-7B0A-4E1A-B87B-C621A6EF5C9A}" srcOrd="1" destOrd="0" presId="urn:microsoft.com/office/officeart/2008/layout/BendingPictureCaptionList"/>
    <dgm:cxn modelId="{9F26D27E-820E-4226-A178-2DDB2097A898}" type="presParOf" srcId="{96C14D2D-F11F-45D7-98EB-1D4CB6D0F5A5}" destId="{BF2807E4-B9F0-4B2B-BB71-2F4B0A9F139B}" srcOrd="3" destOrd="0" presId="urn:microsoft.com/office/officeart/2008/layout/BendingPictureCaptionList"/>
    <dgm:cxn modelId="{EC0A569B-488A-4965-83E7-D757B9F3355C}" type="presParOf" srcId="{96C14D2D-F11F-45D7-98EB-1D4CB6D0F5A5}" destId="{4FF7157D-15CE-4311-9F62-27B951ABC1E1}" srcOrd="4" destOrd="0" presId="urn:microsoft.com/office/officeart/2008/layout/BendingPictureCaptionList"/>
    <dgm:cxn modelId="{575DDDC4-93E1-4037-9B22-E77E84F9A429}" type="presParOf" srcId="{4FF7157D-15CE-4311-9F62-27B951ABC1E1}" destId="{35D30CA4-8585-4B5F-A3EF-53915DA1AB3F}" srcOrd="0" destOrd="0" presId="urn:microsoft.com/office/officeart/2008/layout/BendingPictureCaptionList"/>
    <dgm:cxn modelId="{837B2C78-E03F-4FB5-B5A6-1DEA12DC1189}" type="presParOf" srcId="{4FF7157D-15CE-4311-9F62-27B951ABC1E1}" destId="{5C329994-F5A2-4C6C-8AE3-1011DA03005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406131"/>
          <a:ext cx="10515600" cy="2283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İktisat Bölümü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Maliye Bölümü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Siyaset Bilimi ve Kamu Yönetimi Bölümü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Sosyal Hizmet</a:t>
          </a:r>
        </a:p>
      </dsp:txBody>
      <dsp:txXfrm>
        <a:off x="0" y="406131"/>
        <a:ext cx="10515600" cy="2283750"/>
      </dsp:txXfrm>
    </dsp:sp>
    <dsp:sp modelId="{5B899DC4-6C6D-4F62-8361-C81B63696B9F}">
      <dsp:nvSpPr>
        <dsp:cNvPr id="0" name=""/>
        <dsp:cNvSpPr/>
      </dsp:nvSpPr>
      <dsp:spPr>
        <a:xfrm>
          <a:off x="525780" y="37131"/>
          <a:ext cx="7360920" cy="738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500" kern="1200" dirty="0"/>
            <a:t>Aktif (öğrenci alımına açık) olanlar</a:t>
          </a:r>
        </a:p>
      </dsp:txBody>
      <dsp:txXfrm>
        <a:off x="561806" y="73157"/>
        <a:ext cx="7288868" cy="665948"/>
      </dsp:txXfrm>
    </dsp:sp>
    <dsp:sp modelId="{11B6E6A6-6A89-411E-A453-83E718BCC102}">
      <dsp:nvSpPr>
        <dsp:cNvPr id="0" name=""/>
        <dsp:cNvSpPr/>
      </dsp:nvSpPr>
      <dsp:spPr>
        <a:xfrm>
          <a:off x="0" y="3175220"/>
          <a:ext cx="10515600" cy="14568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77800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İşletme Bölümü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2500" kern="1200" dirty="0"/>
            <a:t>İktisat (İngilizce)</a:t>
          </a:r>
        </a:p>
      </dsp:txBody>
      <dsp:txXfrm>
        <a:off x="0" y="3175220"/>
        <a:ext cx="10515600" cy="1456875"/>
      </dsp:txXfrm>
    </dsp:sp>
    <dsp:sp modelId="{88770953-0D09-4C4C-A4C8-FE540DCAC999}">
      <dsp:nvSpPr>
        <dsp:cNvPr id="0" name=""/>
        <dsp:cNvSpPr/>
      </dsp:nvSpPr>
      <dsp:spPr>
        <a:xfrm>
          <a:off x="525780" y="2824881"/>
          <a:ext cx="7360920" cy="7380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500" kern="1200" dirty="0"/>
            <a:t>Pasif (öğrenci alımına kapalı) olanlar</a:t>
          </a:r>
        </a:p>
      </dsp:txBody>
      <dsp:txXfrm>
        <a:off x="561806" y="2860907"/>
        <a:ext cx="7288868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458137"/>
          <a:ext cx="10515600" cy="226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24840" rIns="816127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Bölgesel Kalkınma Anabilim Dalı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İşletme Anabilim Dalı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Maliye Anabilim Dalı</a:t>
          </a:r>
        </a:p>
      </dsp:txBody>
      <dsp:txXfrm>
        <a:off x="0" y="458137"/>
        <a:ext cx="10515600" cy="2268000"/>
      </dsp:txXfrm>
    </dsp:sp>
    <dsp:sp modelId="{5B899DC4-6C6D-4F62-8361-C81B63696B9F}">
      <dsp:nvSpPr>
        <dsp:cNvPr id="0" name=""/>
        <dsp:cNvSpPr/>
      </dsp:nvSpPr>
      <dsp:spPr>
        <a:xfrm>
          <a:off x="525780" y="48268"/>
          <a:ext cx="7360920" cy="88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/>
            <a:t>Yüksek Lisans</a:t>
          </a:r>
        </a:p>
      </dsp:txBody>
      <dsp:txXfrm>
        <a:off x="569011" y="91499"/>
        <a:ext cx="7274458" cy="799138"/>
      </dsp:txXfrm>
    </dsp:sp>
    <dsp:sp modelId="{11B6E6A6-6A89-411E-A453-83E718BCC102}">
      <dsp:nvSpPr>
        <dsp:cNvPr id="0" name=""/>
        <dsp:cNvSpPr/>
      </dsp:nvSpPr>
      <dsp:spPr>
        <a:xfrm>
          <a:off x="0" y="3343132"/>
          <a:ext cx="10515600" cy="1275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24840" rIns="816127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tr-TR" sz="3000" kern="1200" dirty="0"/>
            <a:t>İktisat Anabilim Dalı</a:t>
          </a:r>
        </a:p>
      </dsp:txBody>
      <dsp:txXfrm>
        <a:off x="0" y="3343132"/>
        <a:ext cx="10515600" cy="1275750"/>
      </dsp:txXfrm>
    </dsp:sp>
    <dsp:sp modelId="{88770953-0D09-4C4C-A4C8-FE540DCAC999}">
      <dsp:nvSpPr>
        <dsp:cNvPr id="0" name=""/>
        <dsp:cNvSpPr/>
      </dsp:nvSpPr>
      <dsp:spPr>
        <a:xfrm>
          <a:off x="525780" y="2921068"/>
          <a:ext cx="7360920" cy="8856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000" kern="1200" dirty="0"/>
            <a:t>Doktora</a:t>
          </a:r>
        </a:p>
      </dsp:txBody>
      <dsp:txXfrm>
        <a:off x="569011" y="2964299"/>
        <a:ext cx="7274458" cy="7991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CF633-32A6-42EF-9984-30696FA37FA1}">
      <dsp:nvSpPr>
        <dsp:cNvPr id="0" name=""/>
        <dsp:cNvSpPr/>
      </dsp:nvSpPr>
      <dsp:spPr>
        <a:xfrm>
          <a:off x="0" y="700880"/>
          <a:ext cx="3286125" cy="2628900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F1FD56-4778-421B-8151-7A6B68172AC3}">
      <dsp:nvSpPr>
        <dsp:cNvPr id="0" name=""/>
        <dsp:cNvSpPr/>
      </dsp:nvSpPr>
      <dsp:spPr>
        <a:xfrm>
          <a:off x="295751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Burçak POLAT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Profesör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İktisat Bölümü</a:t>
          </a:r>
        </a:p>
      </dsp:txBody>
      <dsp:txXfrm>
        <a:off x="295751" y="3066891"/>
        <a:ext cx="2924651" cy="920115"/>
      </dsp:txXfrm>
    </dsp:sp>
    <dsp:sp modelId="{B1FB18D2-249D-47F6-9721-42A693E9B7A7}">
      <dsp:nvSpPr>
        <dsp:cNvPr id="0" name=""/>
        <dsp:cNvSpPr/>
      </dsp:nvSpPr>
      <dsp:spPr>
        <a:xfrm>
          <a:off x="3614737" y="725487"/>
          <a:ext cx="3286125" cy="2628900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B30AB03-7B0A-4E1A-B87B-C621A6EF5C9A}">
      <dsp:nvSpPr>
        <dsp:cNvPr id="0" name=""/>
        <dsp:cNvSpPr/>
      </dsp:nvSpPr>
      <dsp:spPr>
        <a:xfrm>
          <a:off x="3910488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Mahir ÖZHAN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Doçent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Siyaset Bilimi ve Kamu Yönetimi Bölümü</a:t>
          </a:r>
        </a:p>
      </dsp:txBody>
      <dsp:txXfrm>
        <a:off x="3910488" y="3066891"/>
        <a:ext cx="2924651" cy="920115"/>
      </dsp:txXfrm>
    </dsp:sp>
    <dsp:sp modelId="{35D30CA4-8585-4B5F-A3EF-53915DA1AB3F}">
      <dsp:nvSpPr>
        <dsp:cNvPr id="0" name=""/>
        <dsp:cNvSpPr/>
      </dsp:nvSpPr>
      <dsp:spPr>
        <a:xfrm>
          <a:off x="7229475" y="700880"/>
          <a:ext cx="3286125" cy="2628900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C329994-F5A2-4C6C-8AE3-1011DA030050}">
      <dsp:nvSpPr>
        <dsp:cNvPr id="0" name=""/>
        <dsp:cNvSpPr/>
      </dsp:nvSpPr>
      <dsp:spPr>
        <a:xfrm>
          <a:off x="7525226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Semih </a:t>
          </a:r>
          <a:r>
            <a:rPr lang="tr-TR" sz="1300" b="1" kern="1200" dirty="0" err="1">
              <a:solidFill>
                <a:schemeClr val="tx1"/>
              </a:solidFill>
            </a:rPr>
            <a:t>Serkant</a:t>
          </a:r>
          <a:r>
            <a:rPr lang="tr-TR" sz="1300" b="1" kern="1200" dirty="0">
              <a:solidFill>
                <a:schemeClr val="tx1"/>
              </a:solidFill>
            </a:rPr>
            <a:t> AKTUĞ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Doçent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1300" b="1" kern="1200" dirty="0">
              <a:solidFill>
                <a:schemeClr val="tx1"/>
              </a:solidFill>
            </a:rPr>
            <a:t>İktisat Bölümü</a:t>
          </a:r>
        </a:p>
      </dsp:txBody>
      <dsp:txXfrm>
        <a:off x="7525226" y="3066891"/>
        <a:ext cx="2924651" cy="9201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429B-EE59-41F7-B954-F180555A2C09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BF735-C093-4715-9A24-46B2B7FBDA8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2699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749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014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930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320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040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500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0442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simgeyi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37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592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2612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4C3A-F7FA-1AFD-DA77-03CE8F0B7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63700" y="625987"/>
            <a:ext cx="7264400" cy="358156"/>
          </a:xfrm>
        </p:spPr>
        <p:txBody>
          <a:bodyPr>
            <a:normAutofit/>
          </a:bodyPr>
          <a:lstStyle>
            <a:lvl1pPr algn="ctr">
              <a:defRPr sz="2200" b="1"/>
            </a:lvl1pPr>
          </a:lstStyle>
          <a:p>
            <a:r>
              <a:rPr lang="tr-TR" dirty="0"/>
              <a:t>BİRİM YÖNETİMİ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D2068-4533-54BB-128A-8F3C3786D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26A481-76F4-4D93-3375-A7C748233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76DFE-4A56-BA20-568A-A7795D1A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1D3786B-5DA8-BB80-3398-76C68A3F4CAB}"/>
              </a:ext>
            </a:extLst>
          </p:cNvPr>
          <p:cNvSpPr/>
          <p:nvPr/>
        </p:nvSpPr>
        <p:spPr>
          <a:xfrm>
            <a:off x="4189128" y="3111652"/>
            <a:ext cx="2213544" cy="404659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7F53-7D96-22EA-F7F0-03C5BC7B0799}"/>
              </a:ext>
            </a:extLst>
          </p:cNvPr>
          <p:cNvSpPr>
            <a:spLocks noChangeAspect="1"/>
          </p:cNvSpPr>
          <p:nvPr/>
        </p:nvSpPr>
        <p:spPr>
          <a:xfrm>
            <a:off x="4412857" y="1020837"/>
            <a:ext cx="1539319" cy="2082111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BCDA8D7-10EC-A266-FF4B-726BECBB37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97499" y="3110089"/>
            <a:ext cx="2159748" cy="38010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(Dekan)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632F21A-A4B9-AE03-D0B7-90D9C8127E7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63101" y="1026414"/>
            <a:ext cx="1489075" cy="2057556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7601A60-E7AF-2A68-DF40-E7A228F661D9}"/>
              </a:ext>
            </a:extLst>
          </p:cNvPr>
          <p:cNvGrpSpPr/>
          <p:nvPr/>
        </p:nvGrpSpPr>
        <p:grpSpPr>
          <a:xfrm>
            <a:off x="849206" y="3632068"/>
            <a:ext cx="2213544" cy="2418810"/>
            <a:chOff x="4151792" y="1113007"/>
            <a:chExt cx="2329566" cy="250929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183A604-EAE7-AF05-9667-E769186EFC0B}"/>
                </a:ext>
              </a:extLst>
            </p:cNvPr>
            <p:cNvSpPr/>
            <p:nvPr/>
          </p:nvSpPr>
          <p:spPr>
            <a:xfrm>
              <a:off x="4151792" y="3202509"/>
              <a:ext cx="2329566" cy="419797"/>
            </a:xfrm>
            <a:custGeom>
              <a:avLst/>
              <a:gdLst>
                <a:gd name="connsiteX0" fmla="*/ 0 w 4674474"/>
                <a:gd name="connsiteY0" fmla="*/ 0 h 2372430"/>
                <a:gd name="connsiteX1" fmla="*/ 4674474 w 4674474"/>
                <a:gd name="connsiteY1" fmla="*/ 0 h 2372430"/>
                <a:gd name="connsiteX2" fmla="*/ 4674474 w 4674474"/>
                <a:gd name="connsiteY2" fmla="*/ 2372430 h 2372430"/>
                <a:gd name="connsiteX3" fmla="*/ 0 w 4674474"/>
                <a:gd name="connsiteY3" fmla="*/ 2372430 h 2372430"/>
                <a:gd name="connsiteX4" fmla="*/ 0 w 4674474"/>
                <a:gd name="connsiteY4" fmla="*/ 0 h 2372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74474" h="2372430">
                  <a:moveTo>
                    <a:pt x="0" y="0"/>
                  </a:moveTo>
                  <a:lnTo>
                    <a:pt x="4674474" y="0"/>
                  </a:lnTo>
                  <a:lnTo>
                    <a:pt x="4674474" y="2372430"/>
                  </a:lnTo>
                  <a:lnTo>
                    <a:pt x="0" y="23724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04973" tIns="41275" rIns="41275" bIns="41275" numCol="1" spcCol="1270" anchor="ctr" anchorCtr="0">
              <a:noAutofit/>
            </a:bodyPr>
            <a:lstStyle/>
            <a:p>
              <a:pPr marL="0" lvl="0" indent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r-TR" sz="1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847F1D-B611-C8EE-873C-21588E52E8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3012" y="1113007"/>
              <a:ext cx="1567124" cy="2089500"/>
            </a:xfrm>
            <a:prstGeom prst="rect">
              <a:avLst/>
            </a:prstGeom>
            <a:solidFill>
              <a:schemeClr val="accent1">
                <a:tint val="50000"/>
                <a:hueOff val="0"/>
                <a:satOff val="0"/>
                <a:lumOff val="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wrap="none"/>
            <a:lstStyle/>
            <a:p>
              <a:endParaRPr lang="tr-TR" dirty="0"/>
            </a:p>
          </p:txBody>
        </p:sp>
      </p:grp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id="{515CEA9B-69CA-EE24-37E0-227A78822F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227419" y="365061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CCA753CD-9636-50B5-F337-D84B921DA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3002" y="5677622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E1F4A0-7C7C-8899-DCDC-39267D5F630E}"/>
              </a:ext>
            </a:extLst>
          </p:cNvPr>
          <p:cNvSpPr/>
          <p:nvPr userDrawn="1"/>
        </p:nvSpPr>
        <p:spPr>
          <a:xfrm>
            <a:off x="4189592" y="5642257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FC9082-5B64-D921-4B6C-8EE62C14E132}"/>
              </a:ext>
            </a:extLst>
          </p:cNvPr>
          <p:cNvSpPr>
            <a:spLocks noChangeAspect="1"/>
          </p:cNvSpPr>
          <p:nvPr userDrawn="1"/>
        </p:nvSpPr>
        <p:spPr>
          <a:xfrm>
            <a:off x="4551826" y="3628106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9581952-53C9-2848-D9CB-0083DB10890E}"/>
              </a:ext>
            </a:extLst>
          </p:cNvPr>
          <p:cNvSpPr/>
          <p:nvPr userDrawn="1"/>
        </p:nvSpPr>
        <p:spPr>
          <a:xfrm>
            <a:off x="7529978" y="5652066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55CDC7-E362-78F1-ABC6-8DC057371DCC}"/>
              </a:ext>
            </a:extLst>
          </p:cNvPr>
          <p:cNvSpPr>
            <a:spLocks noChangeAspect="1"/>
          </p:cNvSpPr>
          <p:nvPr userDrawn="1"/>
        </p:nvSpPr>
        <p:spPr>
          <a:xfrm>
            <a:off x="7892212" y="3637915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AE3CE188-D0B5-266E-FFE9-8352C51073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551362" y="364360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2" name="Text Placeholder 16">
            <a:extLst>
              <a:ext uri="{FF2B5EF4-FFF2-40B4-BE49-F238E27FC236}">
                <a16:creationId xmlns:a16="http://schemas.microsoft.com/office/drawing/2014/main" id="{2A99479B-C304-B828-C831-1F64997B459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42924" y="5652065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33" name="Picture Placeholder 18">
            <a:extLst>
              <a:ext uri="{FF2B5EF4-FFF2-40B4-BE49-F238E27FC236}">
                <a16:creationId xmlns:a16="http://schemas.microsoft.com/office/drawing/2014/main" id="{C9377410-F1B0-DA3F-2066-A9FFE09A37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91284" y="3643040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A2DDAA7F-E187-498D-D0C7-15285666404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582846" y="5651500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(Fakülte Sekreteri)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1EC2A9CE-13AB-A9B1-6BB3-159C1E5606B9}"/>
              </a:ext>
            </a:extLst>
          </p:cNvPr>
          <p:cNvCxnSpPr>
            <a:stCxn id="17" idx="1"/>
            <a:endCxn id="23" idx="0"/>
          </p:cNvCxnSpPr>
          <p:nvPr userDrawn="1"/>
        </p:nvCxnSpPr>
        <p:spPr>
          <a:xfrm rot="10800000" flipV="1">
            <a:off x="1953561" y="3300141"/>
            <a:ext cx="2243939" cy="350474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1CAD0E2E-ABC0-AB7B-78BB-C382DD7BA892}"/>
              </a:ext>
            </a:extLst>
          </p:cNvPr>
          <p:cNvCxnSpPr>
            <a:stCxn id="17" idx="3"/>
            <a:endCxn id="33" idx="0"/>
          </p:cNvCxnSpPr>
          <p:nvPr userDrawn="1"/>
        </p:nvCxnSpPr>
        <p:spPr>
          <a:xfrm>
            <a:off x="6357247" y="3300141"/>
            <a:ext cx="2260178" cy="342899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83D98A2-E5DD-2270-021B-D646862CDA4D}"/>
              </a:ext>
            </a:extLst>
          </p:cNvPr>
          <p:cNvCxnSpPr>
            <a:cxnSpLocks/>
            <a:stCxn id="17" idx="2"/>
            <a:endCxn id="31" idx="0"/>
          </p:cNvCxnSpPr>
          <p:nvPr userDrawn="1"/>
        </p:nvCxnSpPr>
        <p:spPr>
          <a:xfrm>
            <a:off x="5277373" y="3490192"/>
            <a:ext cx="130" cy="1534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14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BEC9E-C025-B5A8-B393-8ECC0C63F6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00200" y="520700"/>
            <a:ext cx="9753600" cy="571500"/>
          </a:xfrm>
        </p:spPr>
        <p:txBody>
          <a:bodyPr>
            <a:normAutofit/>
          </a:bodyPr>
          <a:lstStyle>
            <a:lvl1pPr>
              <a:defRPr sz="2200" b="1"/>
            </a:lvl1pPr>
          </a:lstStyle>
          <a:p>
            <a:r>
              <a:rPr lang="tr-TR" dirty="0"/>
              <a:t>Bölüm Adını Giriniz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1BE0CC-7CCD-4147-530D-0CE4AF4A5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3DAF8F-8AD9-FEE2-3609-ECCFC415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64CCE-F816-5827-1BA5-596AB8D1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7FE6A1BB-6F5B-2BD5-F9EB-7CC965E8C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080" y="1213945"/>
            <a:ext cx="10376719" cy="4782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3677042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88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8" y="365126"/>
            <a:ext cx="7384648" cy="93124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tr-TR" dirty="0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D9B14-7015-ADBC-A90D-AD5DF240DB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0938" y="1389063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1C8E58E9-D56D-D03A-35DC-FEC4509EF57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00938" y="3718830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A5E6595E-2D1F-8D21-E35E-EFBF20D5D66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38199" y="3718829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261066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931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679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910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263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562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4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7524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362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31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62BFA-4C2C-4A38-AADE-FD7585A05BA6}" type="datetimeFigureOut">
              <a:rPr lang="tr-TR" smtClean="0"/>
              <a:t>25.04.2025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653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97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4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52228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4000" b="1" noProof="0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İKTİSADİ VE İDARİ BİLİMLER </a:t>
            </a:r>
            <a:r>
              <a:rPr kumimoji="0" lang="tr-TR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cs typeface="Times New Roman" panose="02020603050405020304" pitchFamily="18" charset="0"/>
              </a:rPr>
              <a:t>FAKÜLTESİ</a:t>
            </a:r>
          </a:p>
        </p:txBody>
      </p:sp>
      <p:sp>
        <p:nvSpPr>
          <p:cNvPr id="7" name="Dikdörtgen 6"/>
          <p:cNvSpPr/>
          <p:nvPr/>
        </p:nvSpPr>
        <p:spPr>
          <a:xfrm>
            <a:off x="3784803" y="4687372"/>
            <a:ext cx="40072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2024 Yılı Brifing Toplantısı</a:t>
            </a:r>
          </a:p>
          <a:p>
            <a:pPr algn="ctr"/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22.04.2025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875607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6898-63E9-644E-C967-2037EE93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Misyon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71540-89FF-6CC1-1347-C91D8A92F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070" y="1407624"/>
            <a:ext cx="9677399" cy="194206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dirty="0"/>
              <a:t>Evrensel değerler ışığında bilgi, birikim ve becerileri ile bölgedeki ekonomik, sosyal ve kültürel gelişmelere katkı sağlayarak etik değerlere duyarlı, paylaşımcı, sorgulayan, yenilikçi, araştırmacı ve mesleki açıdan yetkin lider bireyler yetiştirmek</a:t>
            </a:r>
          </a:p>
        </p:txBody>
      </p:sp>
    </p:spTree>
    <p:extLst>
      <p:ext uri="{BB962C8B-B14F-4D97-AF65-F5344CB8AC3E}">
        <p14:creationId xmlns:p14="http://schemas.microsoft.com/office/powerpoint/2010/main" val="188021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1D34E-C33F-70F4-E89F-3504E8DC5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Vizyon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F51EA-936F-91BB-5FF0-44A7E249E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10041294" cy="18767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dirty="0"/>
              <a:t>Dünya ile bütünleşme sürecinde, disiplinler arası bilimsel ve akademik faaliyetleri, projeleri ve çalışmalarıyla; bölgede, ülkede ve dünyada sosyal, ekonomik ve siyasal gelişmelere katkı sağlayarak lider bir Fakülte olmaktır.</a:t>
            </a:r>
          </a:p>
        </p:txBody>
      </p:sp>
    </p:spTree>
    <p:extLst>
      <p:ext uri="{BB962C8B-B14F-4D97-AF65-F5344CB8AC3E}">
        <p14:creationId xmlns:p14="http://schemas.microsoft.com/office/powerpoint/2010/main" val="11097524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D8DEF-7666-A08E-C11F-5BCDAF8F3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tr-T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38A51-BCA6-F98A-E85C-D57166EECA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tr-TR" dirty="0"/>
              <a:t>Prof. Dr. Tekin ŞAHİN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7D2BD2-34F2-5E6B-FE13-8ECF76DB80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/>
          </a:bodyPr>
          <a:lstStyle/>
          <a:p>
            <a:r>
              <a:rPr lang="tr-TR" dirty="0"/>
              <a:t>Dr. Öğretim Üyesi Mesut SOYALIN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3A7A8B4-DB11-00FF-DEB5-E0A17EE306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242924" y="5652065"/>
            <a:ext cx="2159748" cy="338188"/>
          </a:xfrm>
        </p:spPr>
        <p:txBody>
          <a:bodyPr>
            <a:normAutofit/>
          </a:bodyPr>
          <a:lstStyle/>
          <a:p>
            <a:r>
              <a:rPr lang="tr-TR" dirty="0"/>
              <a:t>Dr. Öğretim Üyesi Arif GÜLLER</a:t>
            </a:r>
          </a:p>
          <a:p>
            <a:endParaRPr lang="tr-TR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0178EE-30DE-4FA0-018D-29D3C3F223C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tr-TR" b="0" dirty="0" err="1">
                <a:solidFill>
                  <a:schemeClr val="dk1"/>
                </a:solidFill>
              </a:rPr>
              <a:t>Vefaaddin</a:t>
            </a:r>
            <a:r>
              <a:rPr lang="tr-TR" b="0" dirty="0">
                <a:solidFill>
                  <a:schemeClr val="dk1"/>
                </a:solidFill>
              </a:rPr>
              <a:t> ERDEMCİ</a:t>
            </a:r>
          </a:p>
          <a:p>
            <a:endParaRPr lang="tr-TR" dirty="0"/>
          </a:p>
        </p:txBody>
      </p:sp>
      <p:pic>
        <p:nvPicPr>
          <p:cNvPr id="1029" name="Picture 5" descr="https://www.siirt.edu.tr/foto/userfoto/A0778_201498154548468.jpg"/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2" r="10972"/>
          <a:stretch>
            <a:fillRect/>
          </a:stretch>
        </p:blipFill>
        <p:spPr bwMode="auto">
          <a:xfrm>
            <a:off x="4475407" y="3589160"/>
            <a:ext cx="1608152" cy="202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s://iibf.siirt.edu.tr/foto/userfoto/B0740_2014217924295.jpg"/>
          <p:cNvPicPr>
            <a:picLocks noGrp="1" noChangeAspect="1" noChangeArrowheads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4" r="9964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https://iibf.siirt.edu.tr/foto/userfoto/2017223163453967.jpg"/>
          <p:cNvPicPr>
            <a:picLocks noGrp="1" noChangeAspect="1" noChangeArrowheads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7" r="1446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https://iibf.siirt.edu.tr/foto/userfoto/12.jpg201961015413965.jpg"/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2" r="13812"/>
          <a:stretch>
            <a:fillRect/>
          </a:stretch>
        </p:blipFill>
        <p:spPr bwMode="auto">
          <a:xfrm>
            <a:off x="4394719" y="989045"/>
            <a:ext cx="1557458" cy="209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308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ABA83-BCA4-E7C7-7A1F-F18503F04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F95B1-7819-69A5-F2DC-513B5E3A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İDARİ PERSONELİMİZ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6F330B6-CAD6-E91A-C709-F4D0324464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4895904"/>
              </p:ext>
            </p:extLst>
          </p:nvPr>
        </p:nvGraphicFramePr>
        <p:xfrm>
          <a:off x="1323109" y="1296366"/>
          <a:ext cx="8218714" cy="294096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736735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5481979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</a:tblGrid>
              <a:tr h="367620">
                <a:tc>
                  <a:txBody>
                    <a:bodyPr/>
                    <a:lstStyle/>
                    <a:p>
                      <a:r>
                        <a:rPr lang="tr-TR" dirty="0"/>
                        <a:t>Adı SOYADI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GÖREVİ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VEFAADDİN ERDEMCİ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FAKÜLTE SEKRETERİ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NEJDET TİGÜ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TEKNİKER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MEHMET FATİH SEVEN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MÜSLİM KİNEŞ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854937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MUHAMMED BAYKARA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ABDURREZZAK KARSAK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591477"/>
                  </a:ext>
                </a:extLst>
              </a:tr>
              <a:tr h="367620">
                <a:tc>
                  <a:txBody>
                    <a:bodyPr/>
                    <a:lstStyle/>
                    <a:p>
                      <a:r>
                        <a:rPr lang="tr-T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YUNUS EMRE ÇEKEN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175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BÖLÜMLERİMİZ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1440891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1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İKTİSAT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167849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8374888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37795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MALİYE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7941545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8172943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1708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SİYASET BİLİMİ VE KAMU YÖNETİMİ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781954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8934780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6006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Chart bld="categoryEl"/>
        </p:bldSub>
      </p:bldGraphic>
      <p:bldGraphic spid="26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SOSYAL HİZMET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3516118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61948073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6001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Chart bld="categoryEl"/>
        </p:bldSub>
      </p:bldGraphic>
      <p:bldGraphic spid="26" grpId="0">
        <p:bldSub>
          <a:bldChart bld="category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İŞLETME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7885648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962501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71110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Chart bld="categoryEl"/>
        </p:bldSub>
      </p:bldGraphic>
      <p:bldGraphic spid="26" grpId="0">
        <p:bldSub>
          <a:bldChart bld="category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İKTİSAT (İNGİLİZCE)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8552573"/>
              </p:ext>
            </p:extLst>
          </p:nvPr>
        </p:nvGraphicFramePr>
        <p:xfrm>
          <a:off x="838201" y="1389063"/>
          <a:ext cx="3763296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8490543"/>
              </p:ext>
            </p:extLst>
          </p:nvPr>
        </p:nvGraphicFramePr>
        <p:xfrm>
          <a:off x="6211530" y="1389062"/>
          <a:ext cx="3448664" cy="2932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70278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5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5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>
                                            <p:graphicEl>
                                              <a:chart seriesIdx="5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Chart bld="categoryEl"/>
        </p:bldSub>
      </p:bldGraphic>
      <p:bldGraphic spid="26" grpId="0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PROGRAMLARIMIZ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422752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28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1666481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84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05528-6231-B904-2C24-1C17376CD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566E3-817F-8FDB-706A-5F7D2240E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0994B9B7-43C5-0029-33C7-E8F5E6093B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03156715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716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CB6C-3EC1-8FF5-D0D4-23B8C0052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EEFC7-E20D-ED64-C9E5-DDBC4DB7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7639ADF-AC29-80F2-F023-9C400BEBFA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2760192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78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FAALİYETLERİMİZ</a:t>
            </a:r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3130658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674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5821B-7EA3-C007-6573-2344D6105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4FFFA-0597-8530-1D1A-13F3E8BCE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BÜTÇE ve HARCAMALARIMIZ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4685B0C-49CA-2470-B125-61EA37F8A3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5313522"/>
              </p:ext>
            </p:extLst>
          </p:nvPr>
        </p:nvGraphicFramePr>
        <p:xfrm>
          <a:off x="1407368" y="1552206"/>
          <a:ext cx="8074306" cy="2839899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085417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2010557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  <a:gridCol w="1825185">
                  <a:extLst>
                    <a:ext uri="{9D8B030D-6E8A-4147-A177-3AD203B41FA5}">
                      <a16:colId xmlns:a16="http://schemas.microsoft.com/office/drawing/2014/main" val="3780025062"/>
                    </a:ext>
                  </a:extLst>
                </a:gridCol>
                <a:gridCol w="2153147">
                  <a:extLst>
                    <a:ext uri="{9D8B030D-6E8A-4147-A177-3AD203B41FA5}">
                      <a16:colId xmlns:a16="http://schemas.microsoft.com/office/drawing/2014/main" val="1424369177"/>
                    </a:ext>
                  </a:extLst>
                </a:gridCol>
              </a:tblGrid>
              <a:tr h="458645"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Harcama Kalemi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Toplam Ödenek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Harcanan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/>
                        <a:t>Kalan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369574">
                <a:tc>
                  <a:txBody>
                    <a:bodyPr/>
                    <a:lstStyle/>
                    <a:p>
                      <a:pPr algn="l"/>
                      <a:r>
                        <a:rPr lang="tr-TR" dirty="0"/>
                        <a:t>Personel</a:t>
                      </a:r>
                      <a:r>
                        <a:rPr lang="tr-TR" baseline="0" dirty="0"/>
                        <a:t> Gideri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23.519.000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15.247.855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8.271.144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318582">
                <a:tc>
                  <a:txBody>
                    <a:bodyPr/>
                    <a:lstStyle/>
                    <a:p>
                      <a:pPr algn="l"/>
                      <a:r>
                        <a:rPr lang="tr-TR" dirty="0"/>
                        <a:t>SGK</a:t>
                      </a:r>
                      <a:r>
                        <a:rPr lang="tr-TR" baseline="0" dirty="0"/>
                        <a:t> Prim Giderleri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2.021.000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1.366.691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654.308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324419"/>
                  </a:ext>
                </a:extLst>
              </a:tr>
              <a:tr h="318582">
                <a:tc>
                  <a:txBody>
                    <a:bodyPr/>
                    <a:lstStyle/>
                    <a:p>
                      <a:pPr algn="l"/>
                      <a:r>
                        <a:rPr lang="tr-TR" dirty="0"/>
                        <a:t>Mal</a:t>
                      </a:r>
                      <a:r>
                        <a:rPr lang="tr-TR" baseline="0" dirty="0"/>
                        <a:t> ve Hizmet Alım Giderleri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53.000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53.000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  <a:tr h="318582">
                <a:tc>
                  <a:txBody>
                    <a:bodyPr/>
                    <a:lstStyle/>
                    <a:p>
                      <a:pPr algn="l"/>
                      <a:r>
                        <a:rPr lang="tr-TR" dirty="0"/>
                        <a:t>Hizmet Alım</a:t>
                      </a:r>
                      <a:r>
                        <a:rPr lang="tr-TR" baseline="0" dirty="0"/>
                        <a:t> Giderleri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20.000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20.000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582">
                <a:tc>
                  <a:txBody>
                    <a:bodyPr/>
                    <a:lstStyle/>
                    <a:p>
                      <a:pPr algn="l"/>
                      <a:r>
                        <a:rPr lang="tr-TR" dirty="0"/>
                        <a:t>Toplam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25.613.000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16.614.546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r-TR" dirty="0"/>
                        <a:t>8.998.452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3653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440338"/>
          </a:xfrm>
        </p:spPr>
        <p:txBody>
          <a:bodyPr/>
          <a:lstStyle/>
          <a:p>
            <a:pPr marL="457200" lvl="1" indent="0" algn="just">
              <a:buNone/>
            </a:pPr>
            <a:r>
              <a:rPr lang="tr-TR" dirty="0"/>
              <a:t>1. Hedef: Fakülte dergimizin TR Dizinde taranması</a:t>
            </a:r>
          </a:p>
          <a:p>
            <a:pPr marL="457200" lvl="1" indent="0" algn="just">
              <a:buNone/>
            </a:pPr>
            <a:r>
              <a:rPr lang="tr-TR" dirty="0"/>
              <a:t>2. Hedef: Mezunlarımızın Kaymakamlık, Müfettişlik ve Uzmanlık kadrolarına atanabilmesi için daha etkili danışmanlık yapılması</a:t>
            </a:r>
          </a:p>
          <a:p>
            <a:pPr marL="457200" lvl="1" indent="0" algn="just">
              <a:buNone/>
            </a:pPr>
            <a:r>
              <a:rPr lang="tr-TR" dirty="0"/>
              <a:t>3. Hedef: Ulusal ve uluslararası akreditasyon süreçlerine girerek fakültenin eğitim kalitesini tescillemek (Kalite akreditasyonlarını almak).</a:t>
            </a:r>
          </a:p>
          <a:p>
            <a:pPr marL="457200" lvl="1" indent="0" algn="just">
              <a:buNone/>
            </a:pPr>
            <a:r>
              <a:rPr lang="tr-TR" dirty="0"/>
              <a:t>4. Hedef: Yerel yönetimlerle, sanayi odalarıyla ve sivil toplum kuruluşlarıyla daha fazla proje ve etkinlik düzenlemek.</a:t>
            </a:r>
          </a:p>
          <a:p>
            <a:pPr marL="457200" lvl="1" indent="0" algn="just">
              <a:buNone/>
            </a:pPr>
            <a:r>
              <a:rPr lang="tr-TR" dirty="0"/>
              <a:t>5. Hedef: Sosyal sorumluluk projeleriyle farkındalık yaratmak.</a:t>
            </a:r>
          </a:p>
        </p:txBody>
      </p:sp>
    </p:spTree>
    <p:extLst>
      <p:ext uri="{BB962C8B-B14F-4D97-AF65-F5344CB8AC3E}">
        <p14:creationId xmlns:p14="http://schemas.microsoft.com/office/powerpoint/2010/main" val="42456543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TALEPLER ve ÖNERİLER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194419"/>
          </a:xfrm>
        </p:spPr>
        <p:txBody>
          <a:bodyPr/>
          <a:lstStyle/>
          <a:p>
            <a:pPr algn="just"/>
            <a:r>
              <a:rPr lang="tr-TR" dirty="0"/>
              <a:t>Artan öğrenci sayımıza bağlı olarak Fakülte Hizmet Binasının yatırım programına alınması</a:t>
            </a:r>
          </a:p>
          <a:p>
            <a:pPr algn="just"/>
            <a:r>
              <a:rPr lang="tr-TR" dirty="0"/>
              <a:t>Mevcut Fakülte binasında iyileştirme ve modernizasyon: Kütüphane, okuma salonları, öğrenci dinlenme alanları gibi sosyal ve akademik ortamların iyileştirilmesi.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905969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18279" y="1435881"/>
            <a:ext cx="10515600" cy="4351338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1659891" y="616773"/>
            <a:ext cx="2751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TEHDİTLERİMİZ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"/>
            <a:ext cx="12172011" cy="68580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59807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-si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-siu" id="{8B592569-D05A-4D16-9830-B18E17FE7CD1}" vid="{8AFA709D-6815-4F30-BDCD-E4420CC669B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Tema-siu</Template>
  <TotalTime>2725</TotalTime>
  <Words>423</Words>
  <Application>Microsoft Office PowerPoint</Application>
  <PresentationFormat>Geniş ekran</PresentationFormat>
  <Paragraphs>113</Paragraphs>
  <Slides>21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Tema-siu</vt:lpstr>
      <vt:lpstr>Office Teması</vt:lpstr>
      <vt:lpstr>PowerPoint Sunusu</vt:lpstr>
      <vt:lpstr>Misyon</vt:lpstr>
      <vt:lpstr>Vizyon</vt:lpstr>
      <vt:lpstr>PowerPoint Sunusu</vt:lpstr>
      <vt:lpstr>İDARİ PERSONELİMİZ</vt:lpstr>
      <vt:lpstr>BÖLÜMLERİMİZ</vt:lpstr>
      <vt:lpstr>İKTİSAT BÖLÜMÜ</vt:lpstr>
      <vt:lpstr>MALİYE BÖLÜMÜ</vt:lpstr>
      <vt:lpstr>SİYASET BİLİMİ VE KAMU YÖNETİMİ BÖLÜMÜ</vt:lpstr>
      <vt:lpstr>SOSYAL HİZMET BÖLÜMÜ</vt:lpstr>
      <vt:lpstr>İŞLETME BÖLÜMÜ</vt:lpstr>
      <vt:lpstr>İKTİSAT (İNGİLİZCE) BÖLÜMÜ</vt:lpstr>
      <vt:lpstr>LİSANSÜSTÜ PROGRAMLARIMIZ</vt:lpstr>
      <vt:lpstr>KURUM İÇİ YÜKSELMELER</vt:lpstr>
      <vt:lpstr>BİLİMSEL FAALİYETLERİMİZ</vt:lpstr>
      <vt:lpstr>BİLİMSEL FAALİYETLERİMİZ</vt:lpstr>
      <vt:lpstr>BİLİMSEL FAALİYETLERİMİZ</vt:lpstr>
      <vt:lpstr>BÜTÇE ve HARCAMALARIMIZ</vt:lpstr>
      <vt:lpstr>GELECEĞE YÖNELİK HEDEFLER ve YENİLİKLER</vt:lpstr>
      <vt:lpstr>TALEPLER ve ÖNERİLER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Bilgisayar</dc:creator>
  <cp:lastModifiedBy>Hanife KADIOĞLU</cp:lastModifiedBy>
  <cp:revision>286</cp:revision>
  <dcterms:created xsi:type="dcterms:W3CDTF">2022-12-08T06:33:03Z</dcterms:created>
  <dcterms:modified xsi:type="dcterms:W3CDTF">2025-04-25T07:20:05Z</dcterms:modified>
</cp:coreProperties>
</file>