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552" r:id="rId2"/>
    <p:sldId id="568" r:id="rId3"/>
    <p:sldId id="399" r:id="rId4"/>
    <p:sldId id="401" r:id="rId5"/>
    <p:sldId id="566" r:id="rId6"/>
    <p:sldId id="572" r:id="rId7"/>
    <p:sldId id="573" r:id="rId8"/>
    <p:sldId id="560" r:id="rId9"/>
    <p:sldId id="403" r:id="rId10"/>
    <p:sldId id="550" r:id="rId11"/>
    <p:sldId id="554" r:id="rId12"/>
    <p:sldId id="555" r:id="rId13"/>
    <p:sldId id="556" r:id="rId14"/>
    <p:sldId id="557" r:id="rId15"/>
    <p:sldId id="567" r:id="rId16"/>
    <p:sldId id="558" r:id="rId17"/>
    <p:sldId id="561" r:id="rId18"/>
    <p:sldId id="562" r:id="rId19"/>
    <p:sldId id="563" r:id="rId20"/>
    <p:sldId id="564" r:id="rId21"/>
    <p:sldId id="565" r:id="rId22"/>
    <p:sldId id="571" r:id="rId23"/>
    <p:sldId id="569" r:id="rId2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8D230F3-CF80-4859-8CE7-A43EE81993B5}" styleName="Açık Stil 1 - Vurgu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7B26C5-4107-4FEC-AEDC-1716B250A1EF}" styleName="Açık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Açık Stil 1 - Vurgu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Açık Stil 1 - Vurgu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Orta Stil 1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Açık Stil 3 - Vurgu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Açık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8A107856-5554-42FB-B03E-39F5DBC370BA}" styleName="Orta Stil 4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72833802-FEF1-4C79-8D5D-14CF1EAF98D9}" styleName="Açık Stil 2 - Vurgu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82" autoAdjust="0"/>
    <p:restoredTop sz="96735" autoAdjust="0"/>
  </p:normalViewPr>
  <p:slideViewPr>
    <p:cSldViewPr snapToGrid="0">
      <p:cViewPr varScale="1">
        <p:scale>
          <a:sx n="68" d="100"/>
          <a:sy n="68" d="100"/>
        </p:scale>
        <p:origin x="7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ADD597-802C-48E9-AD71-7AB6AE9A8533}" type="datetimeFigureOut">
              <a:rPr lang="tr-TR" smtClean="0"/>
              <a:t>20.12.2022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D77B03-0AC9-48D1-8AEC-F2F78124BA5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65528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20.12.2022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70695"/>
            <a:ext cx="1219199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İKTİSADİ VE İDARİ BİLİMLER</a:t>
            </a:r>
            <a:r>
              <a:rPr kumimoji="0" lang="tr-T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FAKÜLTESİ</a:t>
            </a:r>
            <a:endParaRPr lang="tr-TR" altLang="tr-TR" sz="3200" dirty="0">
              <a:latin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3200" b="1" dirty="0">
                <a:latin typeface="Arial" pitchFamily="34" charset="0"/>
                <a:cs typeface="Arial" pitchFamily="34" charset="0"/>
              </a:rPr>
              <a:t>2022-2023 </a:t>
            </a:r>
            <a:r>
              <a:rPr lang="tr-TR" altLang="tr-TR" sz="3200" b="1" dirty="0" smtClean="0">
                <a:latin typeface="Arial" pitchFamily="34" charset="0"/>
                <a:cs typeface="Arial" pitchFamily="34" charset="0"/>
              </a:rPr>
              <a:t>Yılı</a:t>
            </a:r>
            <a:endParaRPr lang="tr-TR" altLang="tr-TR" sz="3200" b="1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3200" b="1" dirty="0">
                <a:latin typeface="Arial" pitchFamily="34" charset="0"/>
                <a:cs typeface="Arial" pitchFamily="34" charset="0"/>
              </a:rPr>
              <a:t>Brifing </a:t>
            </a:r>
            <a:r>
              <a:rPr lang="tr-TR" altLang="tr-TR" sz="3200" b="1" dirty="0" smtClean="0">
                <a:latin typeface="Arial" pitchFamily="34" charset="0"/>
                <a:cs typeface="Arial" pitchFamily="34" charset="0"/>
              </a:rPr>
              <a:t>Sunumu</a:t>
            </a:r>
            <a:endParaRPr lang="tr-TR" altLang="tr-TR" sz="3200" b="1" dirty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5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05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1" y="597876"/>
            <a:ext cx="27660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PERSONEL </a:t>
            </a:r>
            <a:r>
              <a:rPr lang="tr-TR" sz="2400" b="1" dirty="0"/>
              <a:t>BİLGİLERİ</a:t>
            </a:r>
          </a:p>
        </p:txBody>
      </p:sp>
      <p:pic>
        <p:nvPicPr>
          <p:cNvPr id="5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19900" y="1314979"/>
            <a:ext cx="4406900" cy="4459287"/>
          </a:xfrm>
          <a:prstGeom prst="rect">
            <a:avLst/>
          </a:prstGeom>
        </p:spPr>
      </p:pic>
      <p:sp>
        <p:nvSpPr>
          <p:cNvPr id="6" name="İçerik Yer Tutucusu 3"/>
          <p:cNvSpPr>
            <a:spLocks noGrp="1"/>
          </p:cNvSpPr>
          <p:nvPr>
            <p:ph idx="1"/>
          </p:nvPr>
        </p:nvSpPr>
        <p:spPr>
          <a:xfrm>
            <a:off x="468313" y="1492250"/>
            <a:ext cx="6533620" cy="3824817"/>
          </a:xfrm>
        </p:spPr>
        <p:txBody>
          <a:bodyPr>
            <a:normAutofit/>
          </a:bodyPr>
          <a:lstStyle/>
          <a:p>
            <a:pPr marL="228600" marR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endParaRPr kumimoji="0" lang="tr-TR" sz="4800" b="1" i="0" u="none" strike="noStrike" kern="1200" cap="none" spc="0" normalizeH="0" baseline="0" noProof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tr-TR" sz="8000" b="1" i="0" u="none" strike="noStrike" kern="1200" cap="none" spc="0" normalizeH="0" baseline="0" noProof="1"/>
              <a:t>PERSONEL</a:t>
            </a:r>
          </a:p>
          <a:p>
            <a: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tr-TR" sz="8000" b="1" noProof="1"/>
              <a:t>BİLGİLERİ</a:t>
            </a:r>
          </a:p>
        </p:txBody>
      </p:sp>
    </p:spTree>
    <p:extLst>
      <p:ext uri="{BB962C8B-B14F-4D97-AF65-F5344CB8AC3E}">
        <p14:creationId xmlns:p14="http://schemas.microsoft.com/office/powerpoint/2010/main" val="201643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1" y="597876"/>
            <a:ext cx="42392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AKADEMİK PERSONEL BİLGİLERİ</a:t>
            </a:r>
          </a:p>
        </p:txBody>
      </p:sp>
      <p:graphicFrame>
        <p:nvGraphicFramePr>
          <p:cNvPr id="4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0736542"/>
              </p:ext>
            </p:extLst>
          </p:nvPr>
        </p:nvGraphicFramePr>
        <p:xfrm>
          <a:off x="1445312" y="1339693"/>
          <a:ext cx="9594807" cy="3952604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2393252">
                  <a:extLst>
                    <a:ext uri="{9D8B030D-6E8A-4147-A177-3AD203B41FA5}">
                      <a16:colId xmlns:a16="http://schemas.microsoft.com/office/drawing/2014/main" val="2259227488"/>
                    </a:ext>
                  </a:extLst>
                </a:gridCol>
                <a:gridCol w="1103808">
                  <a:extLst>
                    <a:ext uri="{9D8B030D-6E8A-4147-A177-3AD203B41FA5}">
                      <a16:colId xmlns:a16="http://schemas.microsoft.com/office/drawing/2014/main" val="4223437509"/>
                    </a:ext>
                  </a:extLst>
                </a:gridCol>
                <a:gridCol w="912531">
                  <a:extLst>
                    <a:ext uri="{9D8B030D-6E8A-4147-A177-3AD203B41FA5}">
                      <a16:colId xmlns:a16="http://schemas.microsoft.com/office/drawing/2014/main" val="3122721094"/>
                    </a:ext>
                  </a:extLst>
                </a:gridCol>
                <a:gridCol w="741964">
                  <a:extLst>
                    <a:ext uri="{9D8B030D-6E8A-4147-A177-3AD203B41FA5}">
                      <a16:colId xmlns:a16="http://schemas.microsoft.com/office/drawing/2014/main" val="2195774168"/>
                    </a:ext>
                  </a:extLst>
                </a:gridCol>
                <a:gridCol w="1211022">
                  <a:extLst>
                    <a:ext uri="{9D8B030D-6E8A-4147-A177-3AD203B41FA5}">
                      <a16:colId xmlns:a16="http://schemas.microsoft.com/office/drawing/2014/main" val="2267010166"/>
                    </a:ext>
                  </a:extLst>
                </a:gridCol>
                <a:gridCol w="1006341">
                  <a:extLst>
                    <a:ext uri="{9D8B030D-6E8A-4147-A177-3AD203B41FA5}">
                      <a16:colId xmlns:a16="http://schemas.microsoft.com/office/drawing/2014/main" val="3796433342"/>
                    </a:ext>
                  </a:extLst>
                </a:gridCol>
                <a:gridCol w="120455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2133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098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  <a:latin typeface="Calibri "/>
                        </a:rPr>
                        <a:t>İktisat</a:t>
                      </a:r>
                      <a:endParaRPr lang="tr-TR" sz="1500" b="1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  <a:latin typeface="Calibri "/>
                        </a:rPr>
                        <a:t>İşletme </a:t>
                      </a:r>
                      <a:endParaRPr lang="tr-TR" sz="15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  <a:latin typeface="Calibri "/>
                        </a:rPr>
                        <a:t>Maliye</a:t>
                      </a:r>
                      <a:endParaRPr lang="tr-TR" sz="15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dirty="0">
                          <a:effectLst/>
                          <a:latin typeface="Calibri "/>
                        </a:rPr>
                        <a:t>Siyaset</a:t>
                      </a:r>
                      <a:r>
                        <a:rPr lang="tr-TR" sz="1500" baseline="0" dirty="0">
                          <a:effectLst/>
                          <a:latin typeface="Calibri "/>
                        </a:rPr>
                        <a:t> Bilimi ve Kamu Yönetimi</a:t>
                      </a:r>
                      <a:endParaRPr lang="tr-TR" sz="15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  <a:latin typeface="Calibri "/>
                        </a:rPr>
                        <a:t>Sosyal</a:t>
                      </a:r>
                      <a:r>
                        <a:rPr lang="tr-TR" sz="1500" baseline="0" dirty="0">
                          <a:effectLst/>
                          <a:latin typeface="Calibri "/>
                        </a:rPr>
                        <a:t> Hizmet</a:t>
                      </a:r>
                      <a:endParaRPr lang="tr-TR" sz="15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solidFill>
                            <a:schemeClr val="bg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Çalışma Ekonomisi ve</a:t>
                      </a:r>
                      <a:r>
                        <a:rPr lang="tr-TR" sz="1500" baseline="0" dirty="0">
                          <a:solidFill>
                            <a:schemeClr val="bg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 Endüstri İlişkileri</a:t>
                      </a:r>
                      <a:endParaRPr lang="tr-TR" sz="1500" dirty="0">
                        <a:solidFill>
                          <a:schemeClr val="bg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  <a:latin typeface="Calibri "/>
                        </a:rPr>
                        <a:t>TOPLAM</a:t>
                      </a:r>
                      <a:endParaRPr lang="tr-TR" sz="15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9144872"/>
                  </a:ext>
                </a:extLst>
              </a:tr>
              <a:tr h="3237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 "/>
                        </a:rPr>
                        <a:t>Profesör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3980991"/>
                  </a:ext>
                </a:extLst>
              </a:tr>
              <a:tr h="3287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 "/>
                        </a:rPr>
                        <a:t>Doçent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6656384"/>
                  </a:ext>
                </a:extLst>
              </a:tr>
              <a:tr h="5716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 "/>
                        </a:rPr>
                        <a:t>Dr. </a:t>
                      </a:r>
                      <a:r>
                        <a:rPr lang="tr-TR" sz="1600" dirty="0" err="1">
                          <a:effectLst/>
                          <a:latin typeface="Calibri "/>
                        </a:rPr>
                        <a:t>Öğr</a:t>
                      </a:r>
                      <a:r>
                        <a:rPr lang="tr-TR" sz="1600" dirty="0">
                          <a:effectLst/>
                          <a:latin typeface="Calibri "/>
                        </a:rPr>
                        <a:t>. Üyesi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1084581"/>
                  </a:ext>
                </a:extLst>
              </a:tr>
              <a:tr h="5716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Dr.</a:t>
                      </a:r>
                      <a:r>
                        <a:rPr lang="tr-TR" sz="1600" baseline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 Araştırma Görevlisi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0765382"/>
                  </a:ext>
                </a:extLst>
              </a:tr>
              <a:tr h="7815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 "/>
                        </a:rPr>
                        <a:t>Araştırma Görevlisi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3730600"/>
                  </a:ext>
                </a:extLst>
              </a:tr>
              <a:tr h="3237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 "/>
                        </a:rPr>
                        <a:t>TOPLAM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 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Calibri "/>
                          <a:ea typeface="Calibri" panose="020F0502020204030204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66300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42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544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İDARİ PERSONEL BİLGİLERİ</a:t>
            </a:r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174331"/>
              </p:ext>
            </p:extLst>
          </p:nvPr>
        </p:nvGraphicFramePr>
        <p:xfrm>
          <a:off x="2335685" y="1348773"/>
          <a:ext cx="6215647" cy="4205358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4373726">
                  <a:extLst>
                    <a:ext uri="{9D8B030D-6E8A-4147-A177-3AD203B41FA5}">
                      <a16:colId xmlns:a16="http://schemas.microsoft.com/office/drawing/2014/main" val="653404013"/>
                    </a:ext>
                  </a:extLst>
                </a:gridCol>
                <a:gridCol w="1841921">
                  <a:extLst>
                    <a:ext uri="{9D8B030D-6E8A-4147-A177-3AD203B41FA5}">
                      <a16:colId xmlns:a16="http://schemas.microsoft.com/office/drawing/2014/main" val="1916147619"/>
                    </a:ext>
                  </a:extLst>
                </a:gridCol>
              </a:tblGrid>
              <a:tr h="7008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İdari Görev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Sayı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8237416"/>
                  </a:ext>
                </a:extLst>
              </a:tr>
              <a:tr h="7008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Fakülte Sekreteri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694634"/>
                  </a:ext>
                </a:extLst>
              </a:tr>
              <a:tr h="7008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Dekan Sekreteri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8607097"/>
                  </a:ext>
                </a:extLst>
              </a:tr>
              <a:tr h="700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İdari</a:t>
                      </a:r>
                      <a:r>
                        <a:rPr lang="tr-TR" sz="1800" b="1" baseline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 Personel</a:t>
                      </a:r>
                      <a:endParaRPr lang="tr-TR" sz="18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08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Sürekli</a:t>
                      </a:r>
                      <a:r>
                        <a:rPr lang="tr-TR" sz="1800" b="1" baseline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 İşçi</a:t>
                      </a:r>
                      <a:endParaRPr lang="tr-TR" sz="18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008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Toplam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0199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389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413" y="623888"/>
            <a:ext cx="6764338" cy="522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tr-TR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charset="0"/>
                <a:ea typeface="+mn-ea"/>
                <a:cs typeface="Calibri" panose="020F0502020204030204" charset="0"/>
              </a:rPr>
              <a:t>ÖĞRENCİLERİMİZ</a:t>
            </a:r>
            <a:endParaRPr lang="tr-TR" sz="2800" b="1" noProof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charset="0"/>
              <a:cs typeface="Calibri" panose="020F0502020204030204" charset="0"/>
            </a:endParaRPr>
          </a:p>
        </p:txBody>
      </p:sp>
      <p:pic>
        <p:nvPicPr>
          <p:cNvPr id="2048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350" y="1552048"/>
            <a:ext cx="9366250" cy="377348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5410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83268" y="1083734"/>
            <a:ext cx="7594600" cy="127000"/>
          </a:xfrm>
        </p:spPr>
        <p:txBody>
          <a:bodyPr>
            <a:normAutofit fontScale="90000"/>
          </a:bodyPr>
          <a:lstStyle/>
          <a:p>
            <a:r>
              <a:rPr lang="tr-TR" b="1" dirty="0"/>
              <a:t> ÖĞRENCİ SAYILARI </a:t>
            </a:r>
            <a:br>
              <a:rPr lang="tr-TR" b="1" dirty="0"/>
            </a:b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2144530"/>
              </p:ext>
            </p:extLst>
          </p:nvPr>
        </p:nvGraphicFramePr>
        <p:xfrm>
          <a:off x="1314768" y="1600201"/>
          <a:ext cx="9082300" cy="3522134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4393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2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3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84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54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787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1950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Bölüm 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2020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2021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2022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52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K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E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T</a:t>
                      </a:r>
                      <a:endParaRPr lang="tr-TR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İktisat 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161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125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40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89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129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İktisat (İngilizce)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4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13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8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17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25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İşletme 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143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99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25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53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78</a:t>
                      </a:r>
                      <a:endParaRPr lang="tr-TR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solidFill>
                            <a:schemeClr val="tx1"/>
                          </a:solidFill>
                          <a:effectLst/>
                        </a:rPr>
                        <a:t>Maliye </a:t>
                      </a:r>
                      <a:endParaRPr lang="tr-TR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147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79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54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62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116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7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solidFill>
                            <a:schemeClr val="tx1"/>
                          </a:solidFill>
                          <a:effectLst/>
                        </a:rPr>
                        <a:t>Siyaset Bilimi ve Kamu Yönetimi </a:t>
                      </a:r>
                      <a:endParaRPr lang="tr-TR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23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38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18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63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81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7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solidFill>
                            <a:schemeClr val="tx1"/>
                          </a:solidFill>
                          <a:effectLst/>
                        </a:rPr>
                        <a:t>Sosyal Hizmet </a:t>
                      </a:r>
                      <a:endParaRPr lang="tr-TR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40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83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82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65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147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7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 Toplam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518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437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227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349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576</a:t>
                      </a:r>
                      <a:endParaRPr lang="tr-TR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175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42534" y="746127"/>
            <a:ext cx="8449734" cy="236008"/>
          </a:xfrm>
        </p:spPr>
        <p:txBody>
          <a:bodyPr>
            <a:normAutofit fontScale="90000"/>
          </a:bodyPr>
          <a:lstStyle/>
          <a:p>
            <a:r>
              <a:rPr lang="tr-TR" b="1" dirty="0"/>
              <a:t/>
            </a:r>
            <a:br>
              <a:rPr lang="tr-TR" b="1" dirty="0"/>
            </a:br>
            <a:r>
              <a:rPr lang="tr-TR" b="1" dirty="0"/>
              <a:t>YABANCI UYRUKLU ÖĞRENCİ SAYILARI </a:t>
            </a:r>
            <a:br>
              <a:rPr lang="tr-TR" b="1" dirty="0"/>
            </a:b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9296660"/>
              </p:ext>
            </p:extLst>
          </p:nvPr>
        </p:nvGraphicFramePr>
        <p:xfrm>
          <a:off x="1107864" y="1863224"/>
          <a:ext cx="9094468" cy="3625407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4931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1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21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20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75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421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Bölüm 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2021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2022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43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K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E</a:t>
                      </a:r>
                      <a:endParaRPr lang="tr-TR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T</a:t>
                      </a:r>
                      <a:endParaRPr lang="tr-TR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İktisat 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60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11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35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46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2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İktisat (İngilizce)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12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8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16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24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2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İşletme 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44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7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36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43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2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solidFill>
                            <a:schemeClr val="tx1"/>
                          </a:solidFill>
                          <a:effectLst/>
                        </a:rPr>
                        <a:t>Maliye </a:t>
                      </a:r>
                      <a:endParaRPr lang="tr-TR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33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11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16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27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2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solidFill>
                            <a:schemeClr val="tx1"/>
                          </a:solidFill>
                          <a:effectLst/>
                        </a:rPr>
                        <a:t>Siyaset Bilimi ve Kamu Yönetimi </a:t>
                      </a:r>
                      <a:endParaRPr lang="tr-TR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24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3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27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30</a:t>
                      </a:r>
                      <a:endParaRPr lang="tr-TR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2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solidFill>
                            <a:schemeClr val="tx1"/>
                          </a:solidFill>
                          <a:effectLst/>
                        </a:rPr>
                        <a:t>Sosyal Hizmet </a:t>
                      </a:r>
                      <a:endParaRPr lang="tr-TR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0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6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6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12</a:t>
                      </a:r>
                      <a:endParaRPr lang="tr-TR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9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 Toplam</a:t>
                      </a:r>
                      <a:endParaRPr lang="tr-T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>
                          <a:effectLst/>
                        </a:rPr>
                        <a:t>173</a:t>
                      </a:r>
                      <a:endParaRPr lang="tr-T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46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35" marR="3873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136</a:t>
                      </a:r>
                      <a:endParaRPr lang="tr-T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182</a:t>
                      </a:r>
                      <a:endParaRPr lang="tr-TR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713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13" y="1492250"/>
            <a:ext cx="7621587" cy="4822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İçerik Yer Tutucusu 3"/>
          <p:cNvSpPr>
            <a:spLocks noGrp="1"/>
          </p:cNvSpPr>
          <p:nvPr>
            <p:ph idx="1"/>
          </p:nvPr>
        </p:nvSpPr>
        <p:spPr>
          <a:xfrm>
            <a:off x="11113" y="520700"/>
            <a:ext cx="8351838" cy="1139825"/>
          </a:xfrm>
        </p:spPr>
        <p:txBody>
          <a:bodyPr>
            <a:normAutofit/>
          </a:bodyPr>
          <a:lstStyle/>
          <a:p>
            <a: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tr-TR" sz="4000" b="1" i="0" u="none" strike="noStrike" kern="1200" cap="none" spc="0" normalizeH="0" baseline="0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charset="0"/>
                <a:ea typeface="+mn-ea"/>
                <a:cs typeface="Calibri" panose="020F0502020204030204" charset="0"/>
              </a:rPr>
              <a:t>BİLİMSEL FAALİYETLER</a:t>
            </a:r>
          </a:p>
          <a:p>
            <a: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endParaRPr kumimoji="0" lang="tr-TR" sz="2400" b="0" i="0" u="none" strike="noStrike" kern="1200" cap="none" spc="0" normalizeH="0" baseline="0" noProof="1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492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688162" y="597875"/>
            <a:ext cx="4738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YAYINLAR VE BİLİMSEL FAALİYETLER</a:t>
            </a:r>
          </a:p>
        </p:txBody>
      </p:sp>
      <p:graphicFrame>
        <p:nvGraphicFramePr>
          <p:cNvPr id="6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313745"/>
              </p:ext>
            </p:extLst>
          </p:nvPr>
        </p:nvGraphicFramePr>
        <p:xfrm>
          <a:off x="874643" y="1308100"/>
          <a:ext cx="9145539" cy="4504431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65481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8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85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tr-TR" sz="1600" dirty="0">
                          <a:effectLst/>
                        </a:rPr>
                        <a:t>Yayın Türü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tr-TR" sz="1600" dirty="0">
                          <a:effectLst/>
                        </a:rPr>
                        <a:t>2021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/>
                        </a:rPr>
                        <a:t>2022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6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1.  Uluslararası</a:t>
                      </a:r>
                      <a:r>
                        <a:rPr lang="tr-TR" sz="1800" kern="1200" baseline="0" dirty="0">
                          <a:effectLst/>
                        </a:rPr>
                        <a:t> </a:t>
                      </a:r>
                      <a:r>
                        <a:rPr lang="en-US" sz="1800" kern="1200" dirty="0">
                          <a:effectLst/>
                        </a:rPr>
                        <a:t>hakemli dergilerde yayınlanan makaleler (SCI &amp; SSCI &amp; Arts and Humanities)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Tahoma" pitchFamily="34" charset="0"/>
                          <a:cs typeface="Segoe UI" panose="020B0502040204020203" pitchFamily="34" charset="0"/>
                        </a:rPr>
                        <a:t>-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-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2. Uluslararası diğer hakemli dergilerde yayınlanan makaleler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baseline="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Tahoma" pitchFamily="34" charset="0"/>
                          <a:cs typeface="Segoe UI" panose="020B0502040204020203" pitchFamily="34" charset="0"/>
                        </a:rPr>
                        <a:t>12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3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3. Uluslararası bilimsel toplantılarda sunulan ve</a:t>
                      </a:r>
                      <a:r>
                        <a:rPr lang="tr-TR" sz="1800" kern="1200" baseline="0" dirty="0">
                          <a:effectLst/>
                        </a:rPr>
                        <a:t> </a:t>
                      </a:r>
                      <a:r>
                        <a:rPr lang="en-US" sz="1800" kern="1200" dirty="0">
                          <a:effectLst/>
                        </a:rPr>
                        <a:t>bildiri kitabında (</a:t>
                      </a:r>
                      <a:r>
                        <a:rPr lang="tr-TR" sz="1800" kern="1200" dirty="0">
                          <a:effectLst/>
                        </a:rPr>
                        <a:t>p</a:t>
                      </a:r>
                      <a:r>
                        <a:rPr lang="en-US" sz="1800" kern="1200" dirty="0">
                          <a:effectLst/>
                        </a:rPr>
                        <a:t>roceedings) basılan bildiriler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Tahoma" pitchFamily="34" charset="0"/>
                          <a:cs typeface="Segoe UI" panose="020B0502040204020203" pitchFamily="34" charset="0"/>
                        </a:rPr>
                        <a:t>4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16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4.  Yazılan uluslararası </a:t>
                      </a:r>
                      <a:r>
                        <a:rPr lang="tr-TR" sz="1800" kern="1200" noProof="0" dirty="0">
                          <a:effectLst/>
                        </a:rPr>
                        <a:t>kitaplar</a:t>
                      </a:r>
                      <a:r>
                        <a:rPr lang="en-US" sz="1800" kern="1200" dirty="0">
                          <a:effectLst/>
                        </a:rPr>
                        <a:t> veya kitaplarda bölümler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Tahoma" pitchFamily="34" charset="0"/>
                          <a:cs typeface="Segoe UI" panose="020B0502040204020203" pitchFamily="34" charset="0"/>
                        </a:rPr>
                        <a:t>17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33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5.  Ulusal hakemli dergilerde yayınlanan makaleler </a:t>
                      </a:r>
                      <a:r>
                        <a:rPr lang="tr-TR" sz="1800" kern="1200" dirty="0">
                          <a:effectLst/>
                        </a:rPr>
                        <a:t>(TR</a:t>
                      </a:r>
                      <a:r>
                        <a:rPr lang="tr-TR" sz="1800" kern="1200" baseline="0" dirty="0">
                          <a:effectLst/>
                        </a:rPr>
                        <a:t> Dizin</a:t>
                      </a:r>
                      <a:r>
                        <a:rPr lang="tr-TR" sz="1800" kern="1200" dirty="0">
                          <a:effectLst/>
                        </a:rPr>
                        <a:t>)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Tahoma" pitchFamily="34" charset="0"/>
                          <a:cs typeface="Segoe UI" panose="020B0502040204020203" pitchFamily="34" charset="0"/>
                        </a:rPr>
                        <a:t>6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51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6.  Ulusal bilimsel toplantılarda sunulan ve bildiri kitabında basılan bildiriler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Tahoma" pitchFamily="34" charset="0"/>
                          <a:cs typeface="Segoe UI" panose="020B0502040204020203" pitchFamily="34" charset="0"/>
                        </a:rPr>
                        <a:t>-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7.  </a:t>
                      </a:r>
                      <a:r>
                        <a:rPr lang="tr-TR" sz="1800" kern="1200" dirty="0">
                          <a:effectLst/>
                        </a:rPr>
                        <a:t>Ulusal kitap veya kitap bölümü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Tahoma" pitchFamily="34" charset="0"/>
                          <a:cs typeface="Segoe UI" panose="020B0502040204020203" pitchFamily="34" charset="0"/>
                        </a:rPr>
                        <a:t>-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effectLst/>
                        </a:rPr>
                        <a:t>Genel Toplam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39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67</a:t>
                      </a:r>
                    </a:p>
                  </a:txBody>
                  <a:tcPr marL="49149" marR="49149" marT="24575" marB="24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483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FİZİKİ ALTYAPI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6024069"/>
              </p:ext>
            </p:extLst>
          </p:nvPr>
        </p:nvGraphicFramePr>
        <p:xfrm>
          <a:off x="2506133" y="1439334"/>
          <a:ext cx="4702386" cy="339774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3497362">
                  <a:extLst>
                    <a:ext uri="{9D8B030D-6E8A-4147-A177-3AD203B41FA5}">
                      <a16:colId xmlns:a16="http://schemas.microsoft.com/office/drawing/2014/main" val="3471312773"/>
                    </a:ext>
                  </a:extLst>
                </a:gridCol>
                <a:gridCol w="1205024">
                  <a:extLst>
                    <a:ext uri="{9D8B030D-6E8A-4147-A177-3AD203B41FA5}">
                      <a16:colId xmlns:a16="http://schemas.microsoft.com/office/drawing/2014/main" val="3258551804"/>
                    </a:ext>
                  </a:extLst>
                </a:gridCol>
              </a:tblGrid>
              <a:tr h="834304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 dirty="0">
                          <a:effectLst/>
                        </a:rPr>
                        <a:t> Ofis (Akademik)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2015526"/>
                  </a:ext>
                </a:extLst>
              </a:tr>
              <a:tr h="640859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 dirty="0">
                          <a:effectLst/>
                        </a:rPr>
                        <a:t> Ofis (İdari)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3890364"/>
                  </a:ext>
                </a:extLst>
              </a:tr>
              <a:tr h="640859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 dirty="0">
                          <a:effectLst/>
                        </a:rPr>
                        <a:t> Sınıf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0074906"/>
                  </a:ext>
                </a:extLst>
              </a:tr>
              <a:tr h="640859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 dirty="0">
                          <a:effectLst/>
                        </a:rPr>
                        <a:t> Toplantı Salonu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926521"/>
                  </a:ext>
                </a:extLst>
              </a:tr>
              <a:tr h="640859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 dirty="0">
                          <a:effectLst/>
                        </a:rPr>
                        <a:t> Bilgisayar Laboratuvarı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6211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374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MALİ DURUM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974553"/>
              </p:ext>
            </p:extLst>
          </p:nvPr>
        </p:nvGraphicFramePr>
        <p:xfrm>
          <a:off x="1126066" y="1100667"/>
          <a:ext cx="8771467" cy="4863308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43973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741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50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Ekonomik Sınıflandırmanın Adı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Harcama Tutarı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Temel Maaşlar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3.241.960,07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Taban Aylık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318.277,38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Zamlar ve Tazminatlar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166.487,16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Ödenekler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r-TR" sz="1000" dirty="0">
                          <a:effectLst/>
                        </a:rPr>
                        <a:t>2.500.,95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Sosyal Haklar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117.299,22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Ek Çalışma Karşılıkları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202.777,71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Ek Ders Ücretleri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402.115,38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Ders Ücreti Karşılığında Görevlendirilenlerin Ücretleri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7.212,60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20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DERS ÜCRETİ KARŞILIĞINDA GÖREVLENDİRİLENLERİN ÜCRETLERİ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Sağlık Güvenlik Primi Ödemeleri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r-TR" sz="1000" dirty="0">
                          <a:effectLst/>
                        </a:rPr>
                        <a:t>429.323,70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Sosyal Primi Ödemeleri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252.415,99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Geçici Personel Sağlık Güvenlik Primi Ödemeleri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MAL</a:t>
                      </a:r>
                      <a:r>
                        <a:rPr lang="tr-TR" sz="1000" baseline="0" dirty="0">
                          <a:effectLst/>
                        </a:rPr>
                        <a:t> VE HİZMET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Kırtasiye Alımları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00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Tefrişat ve Bakım-Onarım Giderleri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00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Kırtasiye ve Büro </a:t>
                      </a:r>
                      <a:r>
                        <a:rPr lang="tr-TR" sz="1000" dirty="0" err="1">
                          <a:effectLst/>
                        </a:rPr>
                        <a:t>Malz</a:t>
                      </a:r>
                      <a:r>
                        <a:rPr lang="tr-TR" sz="1000" dirty="0">
                          <a:effectLst/>
                        </a:rPr>
                        <a:t>. Alım.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00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Temizlik Malzemesi Alımları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00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Diğer tüketim Mal ve Malzeme Alımları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36.917,95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YOLLUKLAR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Yurtiçi Geçici Görev Yollukları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00 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Yurtiçi Sürekli Görev Yollukları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00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Yurtdışı Geçici Görev Yollukları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00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İLETİŞİM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69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Telefon ve Abonelik Kullanım Ücretleri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693,47</a:t>
                      </a:r>
                      <a:endParaRPr lang="tr-TR" sz="1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18995" marR="18995" marT="0" marB="0" anchor="b"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848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71466" y="654662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BİRİM KALİTE FAALİYETLERİ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363133" y="1730570"/>
            <a:ext cx="8483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b="1" dirty="0"/>
              <a:t>Toplamda birim bazında  14 kalite toplantısı gerçekleştirilmiştir. Bu toplantılar sonucunda;</a:t>
            </a:r>
          </a:p>
          <a:p>
            <a:pPr algn="just"/>
            <a:r>
              <a:rPr lang="tr-TR" dirty="0"/>
              <a:t>-Fakülte web sitesi güncellenmiştir.</a:t>
            </a:r>
          </a:p>
          <a:p>
            <a:pPr algn="just"/>
            <a:r>
              <a:rPr lang="tr-TR" dirty="0"/>
              <a:t>-Hizmet standartları tablolaştırılarak güncellenmiştir.  </a:t>
            </a:r>
          </a:p>
          <a:p>
            <a:pPr algn="just"/>
            <a:r>
              <a:rPr lang="tr-TR" dirty="0"/>
              <a:t>-Fakülte ana sayfa ve bölüm sayfalarının İngilizceleri kontrol edilerek eksiklikler tamamlanmıştır.</a:t>
            </a:r>
          </a:p>
          <a:p>
            <a:pPr algn="just"/>
            <a:r>
              <a:rPr lang="tr-TR" dirty="0"/>
              <a:t>-Bölümlere ait ders bilgi paketleri güncellenmiştir. </a:t>
            </a:r>
          </a:p>
          <a:p>
            <a:pPr algn="just"/>
            <a:r>
              <a:rPr lang="tr-TR" dirty="0"/>
              <a:t>-Paydaş ve Risk analizleri değerlendirilerek güncellenmiştir.</a:t>
            </a:r>
          </a:p>
          <a:p>
            <a:pPr algn="just"/>
            <a:r>
              <a:rPr lang="tr-TR" dirty="0"/>
              <a:t>-Öğrenci ve Personel memnuniyet anketleri yapılmıştır.</a:t>
            </a:r>
          </a:p>
          <a:p>
            <a:pPr algn="just"/>
            <a:endParaRPr lang="tr-TR" dirty="0"/>
          </a:p>
          <a:p>
            <a:pPr algn="just"/>
            <a:endParaRPr lang="tr-TR" dirty="0"/>
          </a:p>
          <a:p>
            <a:pPr algn="just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313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AKADEMİK DURUM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363133" y="1730570"/>
            <a:ext cx="8483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dirty="0"/>
              <a:t>Fakültemiz İktisat (İngilizce ve Türkçe), İşletme</a:t>
            </a:r>
            <a:r>
              <a:rPr lang="tr-TR" dirty="0" smtClean="0"/>
              <a:t>, Maliye, </a:t>
            </a:r>
            <a:r>
              <a:rPr lang="tr-TR" dirty="0"/>
              <a:t>Siyaset Bilimi ve Kamu </a:t>
            </a:r>
            <a:r>
              <a:rPr lang="tr-TR" dirty="0" smtClean="0"/>
              <a:t>Yönetimi, </a:t>
            </a:r>
            <a:r>
              <a:rPr lang="tr-TR" dirty="0"/>
              <a:t>Sosyal Hizmet bölümlerinde eğitim-öğretim faaliyetlerini sürdürmektedir.</a:t>
            </a:r>
          </a:p>
          <a:p>
            <a:pPr algn="just"/>
            <a:endParaRPr lang="tr-TR" dirty="0"/>
          </a:p>
          <a:p>
            <a:pPr algn="just"/>
            <a:r>
              <a:rPr lang="tr-TR" dirty="0"/>
              <a:t>Ayrıca Sosyal Bilimler Enstitüsü bünyesinde Bölgesel Kalkınma İktisadı bilim dalında yüksek lisans ve  İktisat anabilim dalında doktora programları ile Maliye ana bilim dalında da yüksek lisans programı bulunmaktadır. </a:t>
            </a:r>
          </a:p>
        </p:txBody>
      </p:sp>
    </p:spTree>
    <p:extLst>
      <p:ext uri="{BB962C8B-B14F-4D97-AF65-F5344CB8AC3E}">
        <p14:creationId xmlns:p14="http://schemas.microsoft.com/office/powerpoint/2010/main" val="61268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EKİPMAN</a:t>
            </a:r>
          </a:p>
        </p:txBody>
      </p:sp>
      <p:graphicFrame>
        <p:nvGraphicFramePr>
          <p:cNvPr id="4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9848893"/>
              </p:ext>
            </p:extLst>
          </p:nvPr>
        </p:nvGraphicFramePr>
        <p:xfrm>
          <a:off x="1811599" y="1678468"/>
          <a:ext cx="6858267" cy="3809999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43987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5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20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</a:rPr>
                        <a:t>Dayanıklı Taşınırlar</a:t>
                      </a:r>
                      <a:endParaRPr lang="tr-TR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</a:rPr>
                        <a:t>Miktar</a:t>
                      </a:r>
                      <a:endParaRPr lang="tr-TR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77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Bilgisayar ve Çevre Birimleri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27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Projeksiyon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9</a:t>
                      </a:r>
                      <a:endParaRPr lang="tr-TR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Klima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16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Buzdolabı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Fotokopi Makinası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endParaRPr lang="tr-TR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Süpürge</a:t>
                      </a:r>
                      <a:r>
                        <a:rPr lang="tr-TR" sz="2000" b="1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Makinası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1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651932" y="1105958"/>
            <a:ext cx="5452535" cy="4351338"/>
          </a:xfrm>
        </p:spPr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tr-TR" sz="3600" b="1" i="0" u="none" strike="noStrike" kern="1200" cap="none" spc="0" normalizeH="0" baseline="0" noProof="1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charset="0"/>
              <a:ea typeface="+mn-ea"/>
              <a:cs typeface="Calibri" panose="020F0502020204030204" charset="0"/>
            </a:endParaRPr>
          </a:p>
          <a:p>
            <a:pPr marL="0" marR="0" indent="0" algn="ctr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tr-TR" sz="5400" b="1" i="0" u="none" strike="noStrike" kern="1200" cap="none" spc="0" normalizeH="0" baseline="0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charset="0"/>
              <a:ea typeface="+mn-ea"/>
              <a:cs typeface="Calibri" panose="020F0502020204030204" charset="0"/>
            </a:endParaRPr>
          </a:p>
          <a:p>
            <a:pPr marL="0" marR="0" indent="0" algn="ctr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tr-TR" sz="5400" b="1" i="0" u="none" strike="noStrike" kern="1200" cap="none" spc="0" normalizeH="0" baseline="0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charset="0"/>
                <a:ea typeface="+mn-ea"/>
                <a:cs typeface="Calibri" panose="020F0502020204030204" charset="0"/>
              </a:rPr>
              <a:t>ETKİNLİKLER</a:t>
            </a:r>
          </a:p>
          <a:p>
            <a: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tr-TR" sz="4400" b="0" i="0" u="none" strike="noStrike" kern="1200" cap="none" spc="0" normalizeH="0" baseline="0" noProof="1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195" y="1250070"/>
            <a:ext cx="5034439" cy="27038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r="11400000" algn="tl" rotWithShape="0">
              <a:srgbClr val="000000">
                <a:alpha val="33000"/>
              </a:srgbClr>
            </a:outerShdw>
            <a:reflection stA="71000" endPos="870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3939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629348" y="1026067"/>
            <a:ext cx="89994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2. ULUSLARARASI SİİRT BİLİMSEL ARAŞTIRMALAR KONGRESİ</a:t>
            </a:r>
          </a:p>
          <a:p>
            <a:pPr algn="just"/>
            <a:r>
              <a:rPr lang="tr-TR" dirty="0"/>
              <a:t>Siirt Üniversitesi’nin ev sahipliğinde, 21-22 Mart 2022 tarihlerinde gerçekleştirilen II. Uluslararası Siirt Bilimsel Araştırmalar Kongresi çevrim içi olarak 31 farklı ülke ve 101 farklı üniversiteden bilim insanının katılımıyla gerçekleştirildi.</a:t>
            </a: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pic>
        <p:nvPicPr>
          <p:cNvPr id="1026" name="Picture 2" descr="C:\Users\ASPER\Desktop\kongre--6-siirt-20223221528103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267" y="2254497"/>
            <a:ext cx="7501467" cy="3984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19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629348" y="1026067"/>
            <a:ext cx="89994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b="1" dirty="0"/>
              <a:t>SALI SEMİNERLERİ</a:t>
            </a:r>
            <a:endParaRPr lang="tr-TR" dirty="0"/>
          </a:p>
          <a:p>
            <a:pPr algn="just"/>
            <a:r>
              <a:rPr lang="tr-TR" dirty="0"/>
              <a:t>Siirt Üniversitesi İktisadi ve İdari Bilimler Fakültesinde, İşletme Bölümü tarafından  akademik etkinlikler kapsamında Salı Seminerleri gerçekleştirildi. </a:t>
            </a: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pic>
        <p:nvPicPr>
          <p:cNvPr id="2050" name="Picture 2" descr="C:\Users\ASPER\Desktop\sali-seminerleri-1-siirt-2022331419217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429" y="1970617"/>
            <a:ext cx="7318903" cy="395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67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629348" y="1026067"/>
            <a:ext cx="89994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b="1" dirty="0"/>
              <a:t>AKADEMİK ETKİNLİK</a:t>
            </a:r>
            <a:endParaRPr lang="tr-TR" dirty="0"/>
          </a:p>
          <a:p>
            <a:pPr algn="just"/>
            <a:r>
              <a:rPr lang="tr-TR" dirty="0"/>
              <a:t>Siirt Üniversitesi İktisadi ve İdari Bilimler Fakültesinde, Maliye Bölümü tarafından  3. Maliye Akademik Etkinlikleri çevrim içi olarak gerçekleştirildi. </a:t>
            </a: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pic>
        <p:nvPicPr>
          <p:cNvPr id="3074" name="Picture 2" descr="C:\Users\ASPER\Desktop\maliye-bolumu-etkinlik-siirt-2022532226132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367" y="1954136"/>
            <a:ext cx="7294034" cy="394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50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629348" y="1026067"/>
            <a:ext cx="89994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b="1" dirty="0"/>
              <a:t>TOPLULUK </a:t>
            </a:r>
            <a:r>
              <a:rPr lang="tr-TR" b="1" dirty="0" err="1"/>
              <a:t>FAALİYETi</a:t>
            </a:r>
            <a:endParaRPr lang="tr-TR" b="1" dirty="0"/>
          </a:p>
          <a:p>
            <a:pPr algn="just"/>
            <a:r>
              <a:rPr lang="tr-TR" dirty="0"/>
              <a:t>Fakültemiz Sosyal Hizmet Bölümü öğrencileri öncülüğünde Üniversitemiz Sosyal Hizmet Topluluğu kurulmuştur. Öğrenci topluluğumuz 10 Mart 2022 tarihinde topluma hizmet faaliyetleri kapsamında Siirt Eruh Yelkesen İlkokulu’na kırtasiye yardımında bulunmuştur. </a:t>
            </a:r>
          </a:p>
          <a:p>
            <a:endParaRPr lang="tr-TR" dirty="0"/>
          </a:p>
        </p:txBody>
      </p:sp>
      <p:pic>
        <p:nvPicPr>
          <p:cNvPr id="5" name="Resim 4" descr="C:\Users\Bilgisayar\Desktop\ae11d4d1-fc4c-4c78-9b06-b30b4f3132c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0" y="2243667"/>
            <a:ext cx="5808133" cy="34205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260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629348" y="1026067"/>
            <a:ext cx="89994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b="1" dirty="0"/>
              <a:t>TOPLULUK </a:t>
            </a:r>
            <a:r>
              <a:rPr lang="tr-TR" b="1" dirty="0" err="1"/>
              <a:t>FAALİYETi</a:t>
            </a:r>
            <a:endParaRPr lang="tr-TR" b="1" dirty="0"/>
          </a:p>
          <a:p>
            <a:pPr algn="just"/>
            <a:r>
              <a:rPr lang="tr-TR" dirty="0"/>
              <a:t>Fakültemiz Sosyal Hizmet Bölümü öğrencileri öncülüğünde Üniversitemiz Sosyal Hizmet Topluluğu kurulmuştur. Öğrenci topluluğumuz 10 Mart 2022 tarihinde topluma hizmet faaliyetleri kapsamında Siirt Eruh Yelkesen İlkokulu’na kırtasiye yardımında bulunmuştur. </a:t>
            </a:r>
          </a:p>
          <a:p>
            <a:endParaRPr lang="tr-TR" dirty="0"/>
          </a:p>
        </p:txBody>
      </p:sp>
      <p:pic>
        <p:nvPicPr>
          <p:cNvPr id="5" name="Resim 4" descr="C:\Users\Bilgisayar\Desktop\ae11d4d1-fc4c-4c78-9b06-b30b4f3132c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0" y="2243667"/>
            <a:ext cx="5808133" cy="34205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192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629348" y="1026067"/>
            <a:ext cx="8999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b="1" dirty="0"/>
              <a:t>TOPLULUK </a:t>
            </a:r>
            <a:r>
              <a:rPr lang="tr-TR" b="1" dirty="0" err="1"/>
              <a:t>FAALİYETi</a:t>
            </a:r>
            <a:endParaRPr lang="tr-TR" b="1" dirty="0"/>
          </a:p>
          <a:p>
            <a:r>
              <a:rPr lang="tr-TR" dirty="0"/>
              <a:t>Fakültemiz Ombudsmanlık Topluluğu, Kamu Denetçiliği Kurumu toplantısına katılım sağladı.</a:t>
            </a:r>
          </a:p>
        </p:txBody>
      </p:sp>
      <p:pic>
        <p:nvPicPr>
          <p:cNvPr id="1026" name="Picture 2" descr="https://www.siirt.edu.tr/foto/aktivite/1-2-siirt-2022111011544913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316" y="1672398"/>
            <a:ext cx="6347084" cy="4231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92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F692C06-8B7A-41F7-B483-4429C2940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708" y="356812"/>
            <a:ext cx="9233452" cy="999849"/>
          </a:xfrm>
        </p:spPr>
        <p:txBody>
          <a:bodyPr>
            <a:normAutofit/>
          </a:bodyPr>
          <a:lstStyle/>
          <a:p>
            <a:r>
              <a:rPr lang="tr-TR" sz="2800" b="1" dirty="0"/>
              <a:t>FAKÜLTEMİZİN BÜNYESİNDE YAYIMLANAN BİLİMSEL DERGİ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18161A4-E607-4AB1-9463-A75D75E9E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672" y="1458106"/>
            <a:ext cx="10283687" cy="39348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dirty="0"/>
              <a:t> </a:t>
            </a:r>
            <a:r>
              <a:rPr lang="tr-TR" sz="3600" b="1" dirty="0"/>
              <a:t>Ekinoks Ekonomi İşletme ve Siyasal Çalışmalar Dergisi</a:t>
            </a:r>
          </a:p>
        </p:txBody>
      </p:sp>
      <p:pic>
        <p:nvPicPr>
          <p:cNvPr id="1026" name="Picture 2" descr="Kapak Resmi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354" y="2052761"/>
            <a:ext cx="2380891" cy="357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43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756" y="2286000"/>
            <a:ext cx="9017443" cy="2900219"/>
          </a:xfrm>
          <a:prstGeom prst="rect">
            <a:avLst/>
          </a:prstGeom>
        </p:spPr>
      </p:pic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18161A4-E607-4AB1-9463-A75D75E9E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8939" y="1339573"/>
            <a:ext cx="10283687" cy="39348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3200" dirty="0"/>
              <a:t> </a:t>
            </a:r>
          </a:p>
          <a:p>
            <a:pPr marL="0" indent="0" algn="ctr">
              <a:buNone/>
            </a:pPr>
            <a:r>
              <a:rPr lang="tr-TR" sz="3600" b="1" dirty="0"/>
              <a:t>DİNLEDİĞİNİZ İÇİN TEŞEKKÜR EDERİZ..</a:t>
            </a:r>
          </a:p>
        </p:txBody>
      </p:sp>
    </p:spTree>
    <p:extLst>
      <p:ext uri="{BB962C8B-B14F-4D97-AF65-F5344CB8AC3E}">
        <p14:creationId xmlns:p14="http://schemas.microsoft.com/office/powerpoint/2010/main" val="385357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7834</TotalTime>
  <Words>785</Words>
  <Application>Microsoft Office PowerPoint</Application>
  <PresentationFormat>Geniş ekran</PresentationFormat>
  <Paragraphs>313</Paragraphs>
  <Slides>23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23</vt:i4>
      </vt:variant>
    </vt:vector>
  </HeadingPairs>
  <TitlesOfParts>
    <vt:vector size="32" baseType="lpstr">
      <vt:lpstr>Arial</vt:lpstr>
      <vt:lpstr>Calibri</vt:lpstr>
      <vt:lpstr>Calibri </vt:lpstr>
      <vt:lpstr>Calibri Light</vt:lpstr>
      <vt:lpstr>Corbel</vt:lpstr>
      <vt:lpstr>Segoe UI</vt:lpstr>
      <vt:lpstr>Tahoma</vt:lpstr>
      <vt:lpstr>Times New Roman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 ÖĞRENCİ SAYILARI  </vt:lpstr>
      <vt:lpstr> YABANCI UYRUKLU ÖĞRENCİ SAYILARI  </vt:lpstr>
      <vt:lpstr>PowerPoint Sunusu</vt:lpstr>
      <vt:lpstr>PowerPoint Sunusu</vt:lpstr>
      <vt:lpstr>FİZİKİ ALTYAPI</vt:lpstr>
      <vt:lpstr>MALİ DURUM</vt:lpstr>
      <vt:lpstr>BİRİM KALİTE FAALİYETLERİ</vt:lpstr>
      <vt:lpstr>AKADEMİK DURUM</vt:lpstr>
      <vt:lpstr>EKİPMAN</vt:lpstr>
      <vt:lpstr>PowerPoint Sunusu</vt:lpstr>
      <vt:lpstr>ETKİNLİKLER</vt:lpstr>
      <vt:lpstr>ETKİNLİKLER</vt:lpstr>
      <vt:lpstr>ETKİNLİKLER</vt:lpstr>
      <vt:lpstr>ETKİNLİKLER</vt:lpstr>
      <vt:lpstr>ETKİNLİKLER</vt:lpstr>
      <vt:lpstr>ETKİNLİKLER</vt:lpstr>
      <vt:lpstr>FAKÜLTEMİZİN BÜNYESİNDE YAYIMLANAN BİLİMSEL DERGİ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Bilgisayar</cp:lastModifiedBy>
  <cp:revision>646</cp:revision>
  <dcterms:created xsi:type="dcterms:W3CDTF">2018-02-07T07:43:50Z</dcterms:created>
  <dcterms:modified xsi:type="dcterms:W3CDTF">2022-12-20T10:29:09Z</dcterms:modified>
</cp:coreProperties>
</file>