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7" r:id="rId1"/>
  </p:sldMasterIdLst>
  <p:sldIdLst>
    <p:sldId id="256" r:id="rId2"/>
    <p:sldId id="284" r:id="rId3"/>
    <p:sldId id="257" r:id="rId4"/>
    <p:sldId id="258" r:id="rId5"/>
    <p:sldId id="286" r:id="rId6"/>
    <p:sldId id="283" r:id="rId7"/>
    <p:sldId id="259" r:id="rId8"/>
    <p:sldId id="260" r:id="rId9"/>
    <p:sldId id="261" r:id="rId10"/>
    <p:sldId id="289" r:id="rId11"/>
    <p:sldId id="293" r:id="rId12"/>
    <p:sldId id="304" r:id="rId13"/>
    <p:sldId id="296" r:id="rId14"/>
    <p:sldId id="297" r:id="rId15"/>
    <p:sldId id="290" r:id="rId16"/>
    <p:sldId id="291" r:id="rId17"/>
    <p:sldId id="292" r:id="rId18"/>
    <p:sldId id="287" r:id="rId19"/>
    <p:sldId id="288" r:id="rId20"/>
    <p:sldId id="285" r:id="rId21"/>
    <p:sldId id="262" r:id="rId22"/>
    <p:sldId id="281" r:id="rId23"/>
    <p:sldId id="282" r:id="rId24"/>
    <p:sldId id="263" r:id="rId25"/>
    <p:sldId id="264" r:id="rId26"/>
    <p:sldId id="265" r:id="rId27"/>
    <p:sldId id="266" r:id="rId28"/>
    <p:sldId id="302" r:id="rId29"/>
    <p:sldId id="267" r:id="rId30"/>
    <p:sldId id="268" r:id="rId31"/>
    <p:sldId id="269" r:id="rId32"/>
    <p:sldId id="270" r:id="rId33"/>
    <p:sldId id="271" r:id="rId34"/>
    <p:sldId id="272" r:id="rId35"/>
    <p:sldId id="273" r:id="rId36"/>
    <p:sldId id="294" r:id="rId37"/>
    <p:sldId id="274" r:id="rId38"/>
    <p:sldId id="275" r:id="rId39"/>
    <p:sldId id="295" r:id="rId40"/>
    <p:sldId id="303" r:id="rId41"/>
    <p:sldId id="276" r:id="rId42"/>
    <p:sldId id="309" r:id="rId43"/>
    <p:sldId id="313" r:id="rId44"/>
    <p:sldId id="312" r:id="rId45"/>
    <p:sldId id="310" r:id="rId46"/>
    <p:sldId id="277" r:id="rId47"/>
    <p:sldId id="306" r:id="rId48"/>
    <p:sldId id="308" r:id="rId49"/>
    <p:sldId id="305" r:id="rId50"/>
    <p:sldId id="298" r:id="rId51"/>
    <p:sldId id="299" r:id="rId52"/>
    <p:sldId id="300" r:id="rId53"/>
    <p:sldId id="301" r:id="rId54"/>
  </p:sldIdLst>
  <p:sldSz cx="12192000" cy="6858000"/>
  <p:notesSz cx="6858000" cy="9144000"/>
  <p:custDataLst>
    <p:tags r:id="rId55"/>
  </p:custDataLst>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D0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25E5076-3810-47DD-B79F-674D7AD40C01}" styleName="Koyu Stil 1 - Vurgu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Açık Stil 3 - Vurgu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Orta Stil 4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Açık Stil 2 - Vurgu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756" y="60"/>
      </p:cViewPr>
      <p:guideLst/>
    </p:cSldViewPr>
  </p:slideViewPr>
  <p:notesTextViewPr>
    <p:cViewPr>
      <p:scale>
        <a:sx n="1" d="1"/>
        <a:sy n="1" d="1"/>
      </p:scale>
      <p:origin x="0" y="0"/>
    </p:cViewPr>
  </p:notesTextViewPr>
  <p:sorterViewPr>
    <p:cViewPr>
      <p:scale>
        <a:sx n="100" d="100"/>
        <a:sy n="100" d="100"/>
      </p:scale>
      <p:origin x="0" y="-18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DR.%20SSA\Desktop\Yeni%20Microsoft%20Excel%20Worksheet.xlsx" TargetMode="Externa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Sayfa1!$A$2</c:f>
              <c:strCache>
                <c:ptCount val="1"/>
                <c:pt idx="0">
                  <c:v>İktisat (N.Ö.)</c:v>
                </c:pt>
              </c:strCache>
            </c:strRef>
          </c:tx>
          <c:spPr>
            <a:solidFill>
              <a:schemeClr val="accent1"/>
            </a:solidFill>
            <a:ln>
              <a:noFill/>
            </a:ln>
            <a:effectLst/>
          </c:spPr>
          <c:invertIfNegative val="0"/>
          <c:cat>
            <c:strRef>
              <c:f>Sayfa1!$B$1:$E$1</c:f>
              <c:strCache>
                <c:ptCount val="4"/>
                <c:pt idx="0">
                  <c:v>Kontenjan</c:v>
                </c:pt>
                <c:pt idx="1">
                  <c:v>1. Sınıflar</c:v>
                </c:pt>
                <c:pt idx="2">
                  <c:v>2. Sınıflar</c:v>
                </c:pt>
                <c:pt idx="3">
                  <c:v>3. Sınıflar</c:v>
                </c:pt>
              </c:strCache>
            </c:strRef>
          </c:cat>
          <c:val>
            <c:numRef>
              <c:f>Sayfa1!$B$2:$E$2</c:f>
              <c:numCache>
                <c:formatCode>General</c:formatCode>
                <c:ptCount val="4"/>
                <c:pt idx="0">
                  <c:v>54</c:v>
                </c:pt>
                <c:pt idx="1">
                  <c:v>61</c:v>
                </c:pt>
                <c:pt idx="2">
                  <c:v>55</c:v>
                </c:pt>
                <c:pt idx="3">
                  <c:v>48</c:v>
                </c:pt>
              </c:numCache>
            </c:numRef>
          </c:val>
        </c:ser>
        <c:ser>
          <c:idx val="1"/>
          <c:order val="1"/>
          <c:tx>
            <c:strRef>
              <c:f>Sayfa1!$A$3</c:f>
              <c:strCache>
                <c:ptCount val="1"/>
                <c:pt idx="0">
                  <c:v>İktisat (İ.Ö.)</c:v>
                </c:pt>
              </c:strCache>
            </c:strRef>
          </c:tx>
          <c:spPr>
            <a:solidFill>
              <a:schemeClr val="accent2"/>
            </a:solidFill>
            <a:ln>
              <a:noFill/>
            </a:ln>
            <a:effectLst/>
          </c:spPr>
          <c:invertIfNegative val="0"/>
          <c:cat>
            <c:strRef>
              <c:f>Sayfa1!$B$1:$E$1</c:f>
              <c:strCache>
                <c:ptCount val="4"/>
                <c:pt idx="0">
                  <c:v>Kontenjan</c:v>
                </c:pt>
                <c:pt idx="1">
                  <c:v>1. Sınıflar</c:v>
                </c:pt>
                <c:pt idx="2">
                  <c:v>2. Sınıflar</c:v>
                </c:pt>
                <c:pt idx="3">
                  <c:v>3. Sınıflar</c:v>
                </c:pt>
              </c:strCache>
            </c:strRef>
          </c:cat>
          <c:val>
            <c:numRef>
              <c:f>Sayfa1!$B$3:$E$3</c:f>
              <c:numCache>
                <c:formatCode>General</c:formatCode>
                <c:ptCount val="4"/>
                <c:pt idx="0">
                  <c:v>54</c:v>
                </c:pt>
                <c:pt idx="1">
                  <c:v>15</c:v>
                </c:pt>
                <c:pt idx="2">
                  <c:v>25</c:v>
                </c:pt>
                <c:pt idx="3">
                  <c:v>45</c:v>
                </c:pt>
              </c:numCache>
            </c:numRef>
          </c:val>
        </c:ser>
        <c:ser>
          <c:idx val="2"/>
          <c:order val="2"/>
          <c:tx>
            <c:strRef>
              <c:f>Sayfa1!$A$4</c:f>
              <c:strCache>
                <c:ptCount val="1"/>
                <c:pt idx="0">
                  <c:v>İşletme (N.Ö.)</c:v>
                </c:pt>
              </c:strCache>
            </c:strRef>
          </c:tx>
          <c:spPr>
            <a:solidFill>
              <a:schemeClr val="accent3"/>
            </a:solidFill>
            <a:ln>
              <a:noFill/>
            </a:ln>
            <a:effectLst/>
          </c:spPr>
          <c:invertIfNegative val="0"/>
          <c:cat>
            <c:strRef>
              <c:f>Sayfa1!$B$1:$E$1</c:f>
              <c:strCache>
                <c:ptCount val="4"/>
                <c:pt idx="0">
                  <c:v>Kontenjan</c:v>
                </c:pt>
                <c:pt idx="1">
                  <c:v>1. Sınıflar</c:v>
                </c:pt>
                <c:pt idx="2">
                  <c:v>2. Sınıflar</c:v>
                </c:pt>
                <c:pt idx="3">
                  <c:v>3. Sınıflar</c:v>
                </c:pt>
              </c:strCache>
            </c:strRef>
          </c:cat>
          <c:val>
            <c:numRef>
              <c:f>Sayfa1!$B$4:$E$4</c:f>
              <c:numCache>
                <c:formatCode>General</c:formatCode>
                <c:ptCount val="4"/>
                <c:pt idx="0">
                  <c:v>46</c:v>
                </c:pt>
                <c:pt idx="1">
                  <c:v>52</c:v>
                </c:pt>
                <c:pt idx="2">
                  <c:v>54</c:v>
                </c:pt>
                <c:pt idx="3">
                  <c:v>50</c:v>
                </c:pt>
              </c:numCache>
            </c:numRef>
          </c:val>
        </c:ser>
        <c:ser>
          <c:idx val="3"/>
          <c:order val="3"/>
          <c:tx>
            <c:strRef>
              <c:f>Sayfa1!$A$5</c:f>
              <c:strCache>
                <c:ptCount val="1"/>
                <c:pt idx="0">
                  <c:v>İşletme (İ.Ö.)</c:v>
                </c:pt>
              </c:strCache>
            </c:strRef>
          </c:tx>
          <c:spPr>
            <a:solidFill>
              <a:schemeClr val="accent4"/>
            </a:solidFill>
            <a:ln>
              <a:noFill/>
            </a:ln>
            <a:effectLst/>
          </c:spPr>
          <c:invertIfNegative val="0"/>
          <c:cat>
            <c:strRef>
              <c:f>Sayfa1!$B$1:$E$1</c:f>
              <c:strCache>
                <c:ptCount val="4"/>
                <c:pt idx="0">
                  <c:v>Kontenjan</c:v>
                </c:pt>
                <c:pt idx="1">
                  <c:v>1. Sınıflar</c:v>
                </c:pt>
                <c:pt idx="2">
                  <c:v>2. Sınıflar</c:v>
                </c:pt>
                <c:pt idx="3">
                  <c:v>3. Sınıflar</c:v>
                </c:pt>
              </c:strCache>
            </c:strRef>
          </c:cat>
          <c:val>
            <c:numRef>
              <c:f>Sayfa1!$B$5:$E$5</c:f>
              <c:numCache>
                <c:formatCode>General</c:formatCode>
                <c:ptCount val="4"/>
                <c:pt idx="0">
                  <c:v>34</c:v>
                </c:pt>
                <c:pt idx="1">
                  <c:v>9</c:v>
                </c:pt>
                <c:pt idx="2">
                  <c:v>13</c:v>
                </c:pt>
                <c:pt idx="3">
                  <c:v>35</c:v>
                </c:pt>
              </c:numCache>
            </c:numRef>
          </c:val>
        </c:ser>
        <c:dLbls>
          <c:showLegendKey val="0"/>
          <c:showVal val="0"/>
          <c:showCatName val="0"/>
          <c:showSerName val="0"/>
          <c:showPercent val="0"/>
          <c:showBubbleSize val="0"/>
        </c:dLbls>
        <c:gapWidth val="219"/>
        <c:overlap val="-27"/>
        <c:axId val="291226888"/>
        <c:axId val="291228848"/>
      </c:barChart>
      <c:catAx>
        <c:axId val="2912268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tr-TR"/>
          </a:p>
        </c:txPr>
        <c:crossAx val="291228848"/>
        <c:crosses val="autoZero"/>
        <c:auto val="1"/>
        <c:lblAlgn val="ctr"/>
        <c:lblOffset val="100"/>
        <c:noMultiLvlLbl val="0"/>
      </c:catAx>
      <c:valAx>
        <c:axId val="2912288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tr-TR"/>
          </a:p>
        </c:txPr>
        <c:crossAx val="291226888"/>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400" b="0" i="0" u="none" strike="noStrike" kern="1200" baseline="0">
                <a:solidFill>
                  <a:schemeClr val="tx1">
                    <a:lumMod val="65000"/>
                    <a:lumOff val="35000"/>
                  </a:schemeClr>
                </a:solidFill>
                <a:latin typeface="+mn-lt"/>
                <a:ea typeface="+mn-ea"/>
                <a:cs typeface="+mn-cs"/>
              </a:defRPr>
            </a:pPr>
            <a:endParaRPr lang="tr-TR"/>
          </a:p>
        </c:txPr>
      </c:dTable>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sz="1400"/>
      </a:pPr>
      <a:endParaRPr lang="tr-TR"/>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anchor="ctr" anchorCtr="1"/>
              <a:lstStyle/>
              <a:p>
                <a:pPr>
                  <a:defRPr sz="1800" b="1" i="0" u="none" strike="noStrike" kern="1200" baseline="0">
                    <a:solidFill>
                      <a:schemeClr val="lt1"/>
                    </a:solidFill>
                    <a:effectLst>
                      <a:outerShdw blurRad="38100" dist="38100" dir="2700000" algn="tl">
                        <a:srgbClr val="000000">
                          <a:alpha val="43137"/>
                        </a:srgbClr>
                      </a:outerShdw>
                    </a:effectLst>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Sayfa2!$B$1:$D$1</c:f>
              <c:strCache>
                <c:ptCount val="3"/>
                <c:pt idx="0">
                  <c:v>2013-2014</c:v>
                </c:pt>
                <c:pt idx="1">
                  <c:v>2014-2015</c:v>
                </c:pt>
                <c:pt idx="2">
                  <c:v>2015-2016</c:v>
                </c:pt>
              </c:strCache>
            </c:strRef>
          </c:cat>
          <c:val>
            <c:numRef>
              <c:f>Sayfa2!$B$2:$D$2</c:f>
              <c:numCache>
                <c:formatCode>General</c:formatCode>
                <c:ptCount val="3"/>
                <c:pt idx="0">
                  <c:v>185</c:v>
                </c:pt>
                <c:pt idx="1">
                  <c:v>349</c:v>
                </c:pt>
                <c:pt idx="2">
                  <c:v>462</c:v>
                </c:pt>
              </c:numCache>
            </c:numRef>
          </c:val>
        </c:ser>
        <c:dLbls>
          <c:dLblPos val="inEnd"/>
          <c:showLegendKey val="0"/>
          <c:showVal val="1"/>
          <c:showCatName val="0"/>
          <c:showSerName val="0"/>
          <c:showPercent val="0"/>
          <c:showBubbleSize val="0"/>
        </c:dLbls>
        <c:gapWidth val="41"/>
        <c:axId val="333765584"/>
        <c:axId val="333760880"/>
      </c:barChart>
      <c:catAx>
        <c:axId val="3337655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dk1">
                    <a:lumMod val="65000"/>
                    <a:lumOff val="35000"/>
                  </a:schemeClr>
                </a:solidFill>
                <a:effectLst>
                  <a:outerShdw blurRad="38100" dist="38100" dir="2700000" algn="tl">
                    <a:srgbClr val="000000">
                      <a:alpha val="43137"/>
                    </a:srgbClr>
                  </a:outerShdw>
                </a:effectLst>
                <a:latin typeface="+mn-lt"/>
                <a:ea typeface="+mn-ea"/>
                <a:cs typeface="+mn-cs"/>
              </a:defRPr>
            </a:pPr>
            <a:endParaRPr lang="tr-TR"/>
          </a:p>
        </c:txPr>
        <c:crossAx val="333760880"/>
        <c:crosses val="autoZero"/>
        <c:auto val="1"/>
        <c:lblAlgn val="ctr"/>
        <c:lblOffset val="100"/>
        <c:noMultiLvlLbl val="0"/>
      </c:catAx>
      <c:valAx>
        <c:axId val="333760880"/>
        <c:scaling>
          <c:orientation val="minMax"/>
        </c:scaling>
        <c:delete val="1"/>
        <c:axPos val="l"/>
        <c:numFmt formatCode="General" sourceLinked="1"/>
        <c:majorTickMark val="none"/>
        <c:minorTickMark val="none"/>
        <c:tickLblPos val="nextTo"/>
        <c:crossAx val="333765584"/>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sz="1800">
          <a:effectLst>
            <a:outerShdw blurRad="38100" dist="38100" dir="2700000" algn="tl">
              <a:srgbClr val="000000">
                <a:alpha val="43137"/>
              </a:srgbClr>
            </a:outerShdw>
          </a:effectLst>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a:xfrm>
            <a:off x="5332412" y="5883275"/>
            <a:ext cx="4324044" cy="365125"/>
          </a:xfrm>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76508491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10951856" y="5867131"/>
            <a:ext cx="551167" cy="365125"/>
          </a:xfrm>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91658819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59347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4A4232FB-BA40-46BD-A32D-A0078AA257B8}" type="datetimeFigureOut">
              <a:rPr lang="tr-TR" smtClean="0"/>
              <a:t>29.02.2016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000097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4A4232FB-BA40-46BD-A32D-A0078AA257B8}" type="datetimeFigureOut">
              <a:rPr lang="tr-TR" smtClean="0"/>
              <a:t>29.02.2016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018146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4A4232FB-BA40-46BD-A32D-A0078AA257B8}" type="datetimeFigureOut">
              <a:rPr lang="tr-TR" smtClean="0"/>
              <a:t>29.02.2016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922155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4232FB-BA40-46BD-A32D-A0078AA257B8}" type="datetimeFigureOut">
              <a:rPr lang="tr-TR" smtClean="0"/>
              <a:t>29.02.2016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565916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t>29.02.2016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306438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t>29.02.2016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056374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t>29.02.2016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132110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4076635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948829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529043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840008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076296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8222732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29.02.2016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4023120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4232FB-BA40-46BD-A32D-A0078AA257B8}" type="datetimeFigureOut">
              <a:rPr lang="tr-TR" smtClean="0"/>
              <a:t>29.02.2016</a:t>
            </a:fld>
            <a:endParaRPr lang="tr-T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r-T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013171-2E40-43E4-AB0E-6D7F506DCB49}" type="slidenum">
              <a:rPr lang="tr-TR" smtClean="0"/>
              <a:t>‹#›</a:t>
            </a:fld>
            <a:endParaRPr lang="tr-TR"/>
          </a:p>
        </p:txBody>
      </p:sp>
    </p:spTree>
    <p:extLst>
      <p:ext uri="{BB962C8B-B14F-4D97-AF65-F5344CB8AC3E}">
        <p14:creationId xmlns:p14="http://schemas.microsoft.com/office/powerpoint/2010/main" val="1924355417"/>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39" r:id="rId12"/>
    <p:sldLayoutId id="2147484040" r:id="rId13"/>
    <p:sldLayoutId id="2147484041" r:id="rId14"/>
    <p:sldLayoutId id="2147484042" r:id="rId15"/>
    <p:sldLayoutId id="2147484043" r:id="rId16"/>
    <p:sldLayoutId id="2147484044"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package" Target="../embeddings/Microsoft_Word_Document2.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1957137" y="2257092"/>
            <a:ext cx="10090484" cy="2238459"/>
          </a:xfrm>
          <a:noFill/>
          <a:ln>
            <a:noFill/>
          </a:ln>
          <a:scene3d>
            <a:camera prst="perspectiveRelaxedModerately"/>
            <a:lightRig rig="threePt" dir="t"/>
          </a:scene3d>
        </p:spPr>
        <p:txBody>
          <a:bodyPr>
            <a:normAutofit fontScale="90000"/>
          </a:bodyPr>
          <a:lstStyle/>
          <a:p>
            <a:pPr algn="ctr"/>
            <a:r>
              <a:rPr lang="tr-TR" sz="4400" b="1" dirty="0" smtClean="0">
                <a:effectLst>
                  <a:outerShdw blurRad="38100" dist="38100" dir="2700000" algn="tl">
                    <a:srgbClr val="000000">
                      <a:alpha val="43137"/>
                    </a:srgbClr>
                  </a:outerShdw>
                </a:effectLst>
              </a:rPr>
              <a:t>T.C.</a:t>
            </a:r>
            <a:br>
              <a:rPr lang="tr-TR" sz="4400" b="1" dirty="0" smtClean="0">
                <a:effectLst>
                  <a:outerShdw blurRad="38100" dist="38100" dir="2700000" algn="tl">
                    <a:srgbClr val="000000">
                      <a:alpha val="43137"/>
                    </a:srgbClr>
                  </a:outerShdw>
                </a:effectLst>
              </a:rPr>
            </a:br>
            <a:r>
              <a:rPr lang="tr-TR" sz="4400" b="1" dirty="0" smtClean="0">
                <a:effectLst>
                  <a:outerShdw blurRad="38100" dist="38100" dir="2700000" algn="tl">
                    <a:srgbClr val="000000">
                      <a:alpha val="43137"/>
                    </a:srgbClr>
                  </a:outerShdw>
                </a:effectLst>
              </a:rPr>
              <a:t>SİİRT ÜNİVERSİTESİ</a:t>
            </a:r>
            <a:r>
              <a:rPr lang="tr-TR" dirty="0" smtClean="0"/>
              <a:t/>
            </a:r>
            <a:br>
              <a:rPr lang="tr-TR" dirty="0" smtClean="0"/>
            </a:br>
            <a:r>
              <a:rPr lang="tr-TR" sz="4000" b="1" dirty="0" smtClean="0">
                <a:effectLst>
                  <a:outerShdw blurRad="38100" dist="38100" dir="2700000" algn="tl">
                    <a:srgbClr val="000000">
                      <a:alpha val="43137"/>
                    </a:srgbClr>
                  </a:outerShdw>
                </a:effectLst>
              </a:rPr>
              <a:t>İKTİSADİ ve İDARİ BİLİMLER FAKÜLTESİ</a:t>
            </a:r>
            <a:br>
              <a:rPr lang="tr-TR" sz="4000" b="1" dirty="0" smtClean="0">
                <a:effectLst>
                  <a:outerShdw blurRad="38100" dist="38100" dir="2700000" algn="tl">
                    <a:srgbClr val="000000">
                      <a:alpha val="43137"/>
                    </a:srgbClr>
                  </a:outerShdw>
                </a:effectLst>
              </a:rPr>
            </a:br>
            <a:r>
              <a:rPr lang="tr-TR" sz="4000" b="1" dirty="0" smtClean="0">
                <a:effectLst>
                  <a:outerShdw blurRad="38100" dist="38100" dir="2700000" algn="tl">
                    <a:srgbClr val="000000">
                      <a:alpha val="43137"/>
                    </a:srgbClr>
                  </a:outerShdw>
                </a:effectLst>
              </a:rPr>
              <a:t/>
            </a:r>
            <a:br>
              <a:rPr lang="tr-TR" sz="4000" b="1" dirty="0" smtClean="0">
                <a:effectLst>
                  <a:outerShdw blurRad="38100" dist="38100" dir="2700000" algn="tl">
                    <a:srgbClr val="000000">
                      <a:alpha val="43137"/>
                    </a:srgbClr>
                  </a:outerShdw>
                </a:effectLst>
              </a:rPr>
            </a:br>
            <a:r>
              <a:rPr lang="tr-TR"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a:t>
            </a:r>
            <a:r>
              <a:rPr lang="tr-TR" sz="2700" b="1" spc="50" dirty="0">
                <a:ln w="9525" cmpd="sng">
                  <a:solidFill>
                    <a:schemeClr val="accent1"/>
                  </a:solidFill>
                  <a:prstDash val="solid"/>
                </a:ln>
                <a:solidFill>
                  <a:sysClr val="windowText" lastClr="000000"/>
                </a:solidFill>
                <a:effectLst>
                  <a:glow rad="38100">
                    <a:schemeClr val="accent1">
                      <a:alpha val="40000"/>
                    </a:schemeClr>
                  </a:glow>
                </a:effectLst>
                <a:latin typeface="+mn-lt"/>
              </a:rPr>
              <a:t>e</a:t>
            </a:r>
            <a:r>
              <a:rPr lang="sv-SE"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konomi </a:t>
            </a:r>
            <a:r>
              <a:rPr lang="sv-SE" sz="2700" b="1" spc="50" dirty="0">
                <a:ln w="9525" cmpd="sng">
                  <a:solidFill>
                    <a:schemeClr val="accent1"/>
                  </a:solidFill>
                  <a:prstDash val="solid"/>
                </a:ln>
                <a:solidFill>
                  <a:sysClr val="windowText" lastClr="000000"/>
                </a:solidFill>
                <a:effectLst>
                  <a:glow rad="38100">
                    <a:schemeClr val="accent1">
                      <a:alpha val="40000"/>
                    </a:schemeClr>
                  </a:glow>
                </a:effectLst>
                <a:latin typeface="+mn-lt"/>
              </a:rPr>
              <a:t>için insan değil, insan için </a:t>
            </a:r>
            <a:r>
              <a:rPr lang="sv-SE"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ekonom</a:t>
            </a:r>
            <a:r>
              <a:rPr lang="tr-TR"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i</a:t>
            </a:r>
            <a:r>
              <a:rPr lang="tr-TR" sz="2700" b="1" i="1" spc="50" dirty="0" smtClean="0">
                <a:ln w="9525" cmpd="sng">
                  <a:solidFill>
                    <a:schemeClr val="accent1"/>
                  </a:solidFill>
                  <a:prstDash val="solid"/>
                </a:ln>
                <a:solidFill>
                  <a:sysClr val="windowText" lastClr="000000"/>
                </a:solidFill>
                <a:effectLst>
                  <a:glow rad="38100">
                    <a:schemeClr val="accent1">
                      <a:alpha val="40000"/>
                    </a:schemeClr>
                  </a:glow>
                </a:effectLst>
              </a:rPr>
              <a:t>”</a:t>
            </a:r>
            <a:br>
              <a:rPr lang="tr-TR" sz="2700" b="1" i="1" spc="50" dirty="0" smtClean="0">
                <a:ln w="9525" cmpd="sng">
                  <a:solidFill>
                    <a:schemeClr val="accent1"/>
                  </a:solidFill>
                  <a:prstDash val="solid"/>
                </a:ln>
                <a:solidFill>
                  <a:sysClr val="windowText" lastClr="000000"/>
                </a:solidFill>
                <a:effectLst>
                  <a:glow rad="38100">
                    <a:schemeClr val="accent1">
                      <a:alpha val="40000"/>
                    </a:schemeClr>
                  </a:glow>
                </a:effectLst>
              </a:rPr>
            </a:br>
            <a:r>
              <a:rPr lang="tr-TR" sz="2700" b="1" i="1" spc="50" dirty="0">
                <a:ln w="9525" cmpd="sng">
                  <a:solidFill>
                    <a:schemeClr val="accent1"/>
                  </a:solidFill>
                  <a:prstDash val="solid"/>
                </a:ln>
                <a:solidFill>
                  <a:sysClr val="windowText" lastClr="000000"/>
                </a:solidFill>
                <a:effectLst>
                  <a:glow rad="38100">
                    <a:schemeClr val="accent1">
                      <a:alpha val="40000"/>
                    </a:schemeClr>
                  </a:glow>
                </a:effectLst>
              </a:rPr>
              <a:t/>
            </a:r>
            <a:br>
              <a:rPr lang="tr-TR" sz="2700" b="1" i="1" spc="50" dirty="0">
                <a:ln w="9525" cmpd="sng">
                  <a:solidFill>
                    <a:schemeClr val="accent1"/>
                  </a:solidFill>
                  <a:prstDash val="solid"/>
                </a:ln>
                <a:solidFill>
                  <a:sysClr val="windowText" lastClr="000000"/>
                </a:solidFill>
                <a:effectLst>
                  <a:glow rad="38100">
                    <a:schemeClr val="accent1">
                      <a:alpha val="40000"/>
                    </a:schemeClr>
                  </a:glow>
                </a:effectLst>
              </a:rPr>
            </a:br>
            <a:r>
              <a:rPr lang="tr-TR" sz="2700" b="1" i="1" spc="50" dirty="0" smtClean="0">
                <a:ln w="9525" cmpd="sng">
                  <a:solidFill>
                    <a:schemeClr val="accent1"/>
                  </a:solidFill>
                  <a:prstDash val="solid"/>
                </a:ln>
                <a:solidFill>
                  <a:sysClr val="windowText" lastClr="000000"/>
                </a:solidFill>
                <a:effectLst>
                  <a:glow rad="38100">
                    <a:schemeClr val="accent1">
                      <a:alpha val="40000"/>
                    </a:schemeClr>
                  </a:glow>
                </a:effectLst>
              </a:rPr>
              <a:t/>
            </a:r>
            <a:br>
              <a:rPr lang="tr-TR" sz="2700" b="1" i="1" spc="50" dirty="0" smtClean="0">
                <a:ln w="9525" cmpd="sng">
                  <a:solidFill>
                    <a:schemeClr val="accent1"/>
                  </a:solidFill>
                  <a:prstDash val="solid"/>
                </a:ln>
                <a:solidFill>
                  <a:sysClr val="windowText" lastClr="000000"/>
                </a:solidFill>
                <a:effectLst>
                  <a:glow rad="38100">
                    <a:schemeClr val="accent1">
                      <a:alpha val="40000"/>
                    </a:schemeClr>
                  </a:glow>
                </a:effectLst>
              </a:rPr>
            </a:br>
            <a:r>
              <a:rPr lang="tr-TR" sz="2700" b="1" i="1" spc="50" dirty="0">
                <a:ln w="9525" cmpd="sng">
                  <a:solidFill>
                    <a:schemeClr val="accent1"/>
                  </a:solidFill>
                  <a:prstDash val="solid"/>
                </a:ln>
                <a:solidFill>
                  <a:sysClr val="windowText" lastClr="000000"/>
                </a:solidFill>
                <a:effectLst>
                  <a:glow rad="38100">
                    <a:schemeClr val="accent1">
                      <a:alpha val="40000"/>
                    </a:schemeClr>
                  </a:glow>
                </a:effectLst>
              </a:rPr>
              <a:t/>
            </a:r>
            <a:br>
              <a:rPr lang="tr-TR" sz="2700" b="1" i="1" spc="50" dirty="0">
                <a:ln w="9525" cmpd="sng">
                  <a:solidFill>
                    <a:schemeClr val="accent1"/>
                  </a:solidFill>
                  <a:prstDash val="solid"/>
                </a:ln>
                <a:solidFill>
                  <a:sysClr val="windowText" lastClr="000000"/>
                </a:solidFill>
                <a:effectLst>
                  <a:glow rad="38100">
                    <a:schemeClr val="accent1">
                      <a:alpha val="40000"/>
                    </a:schemeClr>
                  </a:glow>
                </a:effectLst>
              </a:rPr>
            </a:br>
            <a:r>
              <a:rPr lang="tr-TR" sz="2700" b="1" spc="50" dirty="0" smtClean="0">
                <a:ln w="9525" cmpd="sng">
                  <a:solidFill>
                    <a:schemeClr val="accent1"/>
                  </a:solidFill>
                  <a:prstDash val="solid"/>
                </a:ln>
                <a:solidFill>
                  <a:sysClr val="windowText" lastClr="000000"/>
                </a:solidFill>
                <a:effectLst>
                  <a:glow rad="38100">
                    <a:schemeClr val="accent1">
                      <a:alpha val="40000"/>
                    </a:schemeClr>
                  </a:glow>
                </a:effectLst>
              </a:rPr>
              <a:t>Prof. Dr. Yüksel BİRİNCİ</a:t>
            </a:r>
            <a:r>
              <a:rPr lang="tr-TR" sz="4000" b="1" spc="50" dirty="0">
                <a:ln w="9525" cmpd="sng">
                  <a:solidFill>
                    <a:schemeClr val="accent1"/>
                  </a:solidFill>
                  <a:prstDash val="solid"/>
                </a:ln>
                <a:solidFill>
                  <a:sysClr val="windowText" lastClr="000000"/>
                </a:solidFill>
                <a:effectLst>
                  <a:glow rad="38100">
                    <a:schemeClr val="accent1">
                      <a:alpha val="40000"/>
                    </a:schemeClr>
                  </a:glow>
                </a:effectLst>
              </a:rPr>
              <a:t/>
            </a:r>
            <a:br>
              <a:rPr lang="tr-TR" sz="4000" b="1" spc="50" dirty="0">
                <a:ln w="9525" cmpd="sng">
                  <a:solidFill>
                    <a:schemeClr val="accent1"/>
                  </a:solidFill>
                  <a:prstDash val="solid"/>
                </a:ln>
                <a:solidFill>
                  <a:sysClr val="windowText" lastClr="000000"/>
                </a:solidFill>
                <a:effectLst>
                  <a:glow rad="38100">
                    <a:schemeClr val="accent1">
                      <a:alpha val="40000"/>
                    </a:schemeClr>
                  </a:glow>
                </a:effectLst>
              </a:rPr>
            </a:br>
            <a:endParaRPr lang="tr-TR" sz="4000" b="1" dirty="0">
              <a:solidFill>
                <a:sysClr val="windowText" lastClr="000000"/>
              </a:solidFill>
              <a:effectLst>
                <a:outerShdw blurRad="38100" dist="38100" dir="2700000" algn="tl">
                  <a:srgbClr val="000000">
                    <a:alpha val="43137"/>
                  </a:srgbClr>
                </a:outerShdw>
              </a:effectLst>
            </a:endParaRPr>
          </a:p>
        </p:txBody>
      </p:sp>
      <p:sp>
        <p:nvSpPr>
          <p:cNvPr id="3" name="Alt Başlık 2"/>
          <p:cNvSpPr>
            <a:spLocks noGrp="1"/>
          </p:cNvSpPr>
          <p:nvPr>
            <p:ph type="subTitle" idx="1"/>
          </p:nvPr>
        </p:nvSpPr>
        <p:spPr>
          <a:xfrm>
            <a:off x="5752766" y="4675522"/>
            <a:ext cx="2499226" cy="1655762"/>
          </a:xfrm>
          <a:effectLst>
            <a:outerShdw blurRad="50800" dist="38100" dir="18900000" algn="bl" rotWithShape="0">
              <a:prstClr val="black">
                <a:alpha val="40000"/>
              </a:prstClr>
            </a:outerShdw>
          </a:effectLst>
          <a:scene3d>
            <a:camera prst="perspectiveRelaxedModerately"/>
            <a:lightRig rig="threePt" dir="t"/>
          </a:scene3d>
          <a:sp3d>
            <a:bevelT w="152400" h="50800" prst="softRound"/>
          </a:sp3d>
        </p:spPr>
        <p:txBody>
          <a:bodyPr>
            <a:normAutofit fontScale="92500"/>
          </a:bodyPr>
          <a:lstStyle/>
          <a:p>
            <a:r>
              <a:rPr lang="tr-TR" sz="3200" dirty="0" smtClean="0">
                <a:effectLst>
                  <a:outerShdw blurRad="38100" dist="38100" dir="2700000" algn="tl">
                    <a:srgbClr val="000000">
                      <a:alpha val="43137"/>
                    </a:srgbClr>
                  </a:outerShdw>
                </a:effectLst>
              </a:rPr>
              <a:t>Durum Analizi</a:t>
            </a:r>
          </a:p>
          <a:p>
            <a:pPr algn="ctr"/>
            <a:r>
              <a:rPr lang="tr-TR" sz="3200" dirty="0">
                <a:effectLst>
                  <a:outerShdw blurRad="38100" dist="38100" dir="2700000" algn="tl">
                    <a:srgbClr val="000000">
                      <a:alpha val="43137"/>
                    </a:srgbClr>
                  </a:outerShdw>
                </a:effectLst>
              </a:rPr>
              <a:t> </a:t>
            </a:r>
            <a:r>
              <a:rPr lang="tr-TR" sz="3200" dirty="0" smtClean="0">
                <a:effectLst>
                  <a:outerShdw blurRad="38100" dist="38100" dir="2700000" algn="tl">
                    <a:srgbClr val="000000">
                      <a:alpha val="43137"/>
                    </a:srgbClr>
                  </a:outerShdw>
                </a:effectLst>
              </a:rPr>
              <a:t>                                                                         </a:t>
            </a:r>
            <a:r>
              <a:rPr lang="tr-TR" sz="2000" dirty="0" smtClean="0">
                <a:effectLst>
                  <a:outerShdw blurRad="38100" dist="38100" dir="2700000" algn="tl">
                    <a:srgbClr val="000000">
                      <a:alpha val="43137"/>
                    </a:srgbClr>
                  </a:outerShdw>
                </a:effectLst>
              </a:rPr>
              <a:t>2016</a:t>
            </a:r>
          </a:p>
        </p:txBody>
      </p:sp>
    </p:spTree>
    <p:extLst>
      <p:ext uri="{BB962C8B-B14F-4D97-AF65-F5344CB8AC3E}">
        <p14:creationId xmlns:p14="http://schemas.microsoft.com/office/powerpoint/2010/main" val="210888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Giriş</a:t>
            </a:r>
          </a:p>
          <a:p>
            <a:pPr marL="0" indent="0" algn="ctr">
              <a:buNone/>
            </a:pPr>
            <a:r>
              <a:rPr lang="tr-TR" dirty="0" smtClean="0">
                <a:effectLst>
                  <a:outerShdw blurRad="38100" dist="38100" dir="2700000" algn="tl">
                    <a:srgbClr val="000000">
                      <a:alpha val="43137"/>
                    </a:srgbClr>
                  </a:outerShdw>
                </a:effectLst>
              </a:rPr>
              <a:t>Tarihçe / Vizyon &amp; Misyon / Organizasyon Şeması</a:t>
            </a:r>
            <a:endParaRPr lang="tr-TR"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20276321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Tarihçe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438399"/>
            <a:ext cx="10018713" cy="3352802"/>
          </a:xfrm>
          <a:solidFill>
            <a:schemeClr val="accent1"/>
          </a:solidFill>
          <a:effectLst>
            <a:outerShdw blurRad="50800" dist="38100" dir="8100000" algn="tr" rotWithShape="0">
              <a:prstClr val="black">
                <a:alpha val="40000"/>
              </a:prstClr>
            </a:outerShdw>
          </a:effectLst>
        </p:spPr>
        <p:txBody>
          <a:bodyPr>
            <a:normAutofit fontScale="92500" lnSpcReduction="10000"/>
          </a:bodyPr>
          <a:lstStyle/>
          <a:p>
            <a:pPr marL="463550" lvl="0" indent="-457200" algn="just" defTabSz="914400">
              <a:spcAft>
                <a:spcPts val="0"/>
              </a:spcAft>
              <a:buClrTx/>
              <a:buSzTx/>
              <a:buFont typeface="Wingdings" panose="05000000000000000000" pitchFamily="2" charset="2"/>
              <a:buChar char="q"/>
            </a:pPr>
            <a:endParaRPr lang="tr-TR" sz="2600" dirty="0" smtClean="0">
              <a:solidFill>
                <a:prstClr val="black"/>
              </a:solidFill>
            </a:endParaRPr>
          </a:p>
          <a:p>
            <a:pPr marL="463550" lvl="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Fakültemiz, </a:t>
            </a:r>
            <a:r>
              <a:rPr lang="tr-TR" sz="2600" dirty="0">
                <a:solidFill>
                  <a:prstClr val="black"/>
                </a:solidFill>
                <a:effectLst>
                  <a:outerShdw blurRad="38100" dist="38100" dir="2700000" algn="tl">
                    <a:srgbClr val="000000">
                      <a:alpha val="43137"/>
                    </a:srgbClr>
                  </a:outerShdw>
                </a:effectLst>
              </a:rPr>
              <a:t>19.04.2012 tarihli Yükseköğretim Genel Kurul toplantısında alınan kararla Siirt Üniversitesi bünyesinde kurulmuş olup, söz konusu karar 05.07.2012 Tarihli ve 2012/3449 Sayılı Kararname ile Resmi Gazete’de yayınlanmıştır</a:t>
            </a:r>
            <a:r>
              <a:rPr lang="tr-TR" sz="2600" dirty="0" smtClean="0">
                <a:solidFill>
                  <a:prstClr val="black"/>
                </a:solidFill>
                <a:effectLst>
                  <a:outerShdw blurRad="38100" dist="38100" dir="2700000" algn="tl">
                    <a:srgbClr val="000000">
                      <a:alpha val="43137"/>
                    </a:srgbClr>
                  </a:outerShdw>
                </a:effectLst>
              </a:rPr>
              <a:t>.</a:t>
            </a:r>
          </a:p>
          <a:p>
            <a:pPr marL="463550" lvl="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Fakültemizde eğitim ve öğretim faaliyetlerine 2013-2014 akademik yılında İktisat ve İşletme normal ve ikinci öğretim bölümleriyle başlanmıştır. Ayrıca Fakültemiz bünyesinde 2013-2014 akademik yılında Bölgesel Kalkınma İktisadı tezli yüksek lisans programıyla da öğrenci alımı yapılmıştır. </a:t>
            </a:r>
            <a:endParaRPr lang="tr-TR" sz="2600" dirty="0">
              <a:solidFill>
                <a:prstClr val="black"/>
              </a:solidFill>
              <a:effectLst>
                <a:outerShdw blurRad="38100" dist="38100" dir="2700000" algn="tl">
                  <a:srgbClr val="000000">
                    <a:alpha val="43137"/>
                  </a:srgbClr>
                </a:outerShdw>
              </a:effectLst>
            </a:endParaRPr>
          </a:p>
          <a:p>
            <a:pPr marL="6350" lvl="0" indent="22225" algn="just" defTabSz="914400">
              <a:lnSpc>
                <a:spcPct val="150000"/>
              </a:lnSpc>
              <a:spcAft>
                <a:spcPts val="0"/>
              </a:spcAft>
              <a:buClrTx/>
              <a:buSzTx/>
              <a:buNone/>
            </a:pPr>
            <a:endParaRPr lang="tr-TR" sz="2700" dirty="0">
              <a:solidFill>
                <a:prstClr val="black"/>
              </a:solidFill>
              <a:latin typeface="Calibri"/>
            </a:endParaRPr>
          </a:p>
        </p:txBody>
      </p:sp>
    </p:spTree>
    <p:extLst>
      <p:ext uri="{BB962C8B-B14F-4D97-AF65-F5344CB8AC3E}">
        <p14:creationId xmlns:p14="http://schemas.microsoft.com/office/powerpoint/2010/main" val="21149259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Vizyon &amp; Misyon</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165684"/>
            <a:ext cx="10018713" cy="3433011"/>
          </a:xfrm>
          <a:solidFill>
            <a:schemeClr val="accent1"/>
          </a:solidFill>
          <a:effectLst>
            <a:outerShdw blurRad="50800" dist="38100" dir="8100000" algn="tr" rotWithShape="0">
              <a:prstClr val="black">
                <a:alpha val="40000"/>
              </a:prstClr>
            </a:outerShdw>
          </a:effectLst>
        </p:spPr>
        <p:txBody>
          <a:bodyPr>
            <a:normAutofit/>
          </a:bodyPr>
          <a:lstStyle/>
          <a:p>
            <a:pPr marL="463550" lvl="0" indent="-457200" algn="just" defTabSz="914400">
              <a:spcAft>
                <a:spcPts val="0"/>
              </a:spcAft>
              <a:buClrTx/>
              <a:buSzTx/>
              <a:buFont typeface="Wingdings" panose="05000000000000000000" pitchFamily="2" charset="2"/>
              <a:buChar char="§"/>
            </a:pPr>
            <a:r>
              <a:rPr lang="tr-TR" dirty="0">
                <a:solidFill>
                  <a:prstClr val="black"/>
                </a:solidFill>
                <a:effectLst>
                  <a:outerShdw blurRad="38100" dist="38100" dir="2700000" algn="tl">
                    <a:srgbClr val="000000">
                      <a:alpha val="43137"/>
                    </a:srgbClr>
                  </a:outerShdw>
                </a:effectLst>
              </a:rPr>
              <a:t>Dünya ile bütünleşme sürecinde, </a:t>
            </a:r>
            <a:r>
              <a:rPr lang="tr-TR" dirty="0" smtClean="0">
                <a:solidFill>
                  <a:prstClr val="black"/>
                </a:solidFill>
                <a:effectLst>
                  <a:outerShdw blurRad="38100" dist="38100" dir="2700000" algn="tl">
                    <a:srgbClr val="000000">
                      <a:alpha val="43137"/>
                    </a:srgbClr>
                  </a:outerShdw>
                </a:effectLst>
              </a:rPr>
              <a:t>çok disiplinli </a:t>
            </a:r>
            <a:r>
              <a:rPr lang="tr-TR" dirty="0">
                <a:solidFill>
                  <a:prstClr val="black"/>
                </a:solidFill>
                <a:effectLst>
                  <a:outerShdw blurRad="38100" dist="38100" dir="2700000" algn="tl">
                    <a:srgbClr val="000000">
                      <a:alpha val="43137"/>
                    </a:srgbClr>
                  </a:outerShdw>
                </a:effectLst>
              </a:rPr>
              <a:t>bilimsel ve akademik faaliyetleri, projeleri ve çalışmalarıyla; bölgede, ülkede ve dünyada sosyal, ekonomik ve siyasal gelişmelere katkı sağlayacak lider bir </a:t>
            </a:r>
            <a:r>
              <a:rPr lang="tr-TR" dirty="0" smtClean="0">
                <a:solidFill>
                  <a:prstClr val="black"/>
                </a:solidFill>
                <a:effectLst>
                  <a:outerShdw blurRad="38100" dist="38100" dir="2700000" algn="tl">
                    <a:srgbClr val="000000">
                      <a:alpha val="43137"/>
                    </a:srgbClr>
                  </a:outerShdw>
                </a:effectLst>
              </a:rPr>
              <a:t>fakülte</a:t>
            </a:r>
            <a:r>
              <a:rPr lang="tr-TR" dirty="0">
                <a:solidFill>
                  <a:prstClr val="black"/>
                </a:solidFill>
                <a:effectLst>
                  <a:outerShdw blurRad="38100" dist="38100" dir="2700000" algn="tl">
                    <a:srgbClr val="000000">
                      <a:alpha val="43137"/>
                    </a:srgbClr>
                  </a:outerShdw>
                </a:effectLst>
              </a:rPr>
              <a:t> olmaktır.</a:t>
            </a:r>
          </a:p>
          <a:p>
            <a:pPr marL="463550" lvl="0" indent="-457200" algn="just" defTabSz="914400">
              <a:spcAft>
                <a:spcPts val="0"/>
              </a:spcAft>
              <a:buClrTx/>
              <a:buSzTx/>
              <a:buFont typeface="Wingdings" panose="05000000000000000000" pitchFamily="2" charset="2"/>
              <a:buChar char="§"/>
            </a:pPr>
            <a:r>
              <a:rPr lang="tr-TR" dirty="0">
                <a:solidFill>
                  <a:prstClr val="black"/>
                </a:solidFill>
                <a:effectLst>
                  <a:outerShdw blurRad="38100" dist="38100" dir="2700000" algn="tl">
                    <a:srgbClr val="000000">
                      <a:alpha val="43137"/>
                    </a:srgbClr>
                  </a:outerShdw>
                </a:effectLst>
              </a:rPr>
              <a:t>Evrensel değerler ışığında bilgi, birikim ve becerileri ile bölgedeki ekonomik, sosyal ve kültürel gelişmelere katkı sağlayarak etik değerlere duyarlı, paylaşımcı, sorgulayan, yenilikçi, araştırmacı ve mesleki açıdan yetkin lider bireyler yetiştirmektir.</a:t>
            </a:r>
          </a:p>
          <a:p>
            <a:endParaRPr lang="tr-TR" dirty="0"/>
          </a:p>
        </p:txBody>
      </p:sp>
    </p:spTree>
    <p:extLst>
      <p:ext uri="{BB962C8B-B14F-4D97-AF65-F5344CB8AC3E}">
        <p14:creationId xmlns:p14="http://schemas.microsoft.com/office/powerpoint/2010/main" val="5441829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 name="Resim 197"/>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405880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1484310" y="2149643"/>
            <a:ext cx="10018713" cy="3641558"/>
          </a:xfrm>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Bölümler</a:t>
            </a:r>
          </a:p>
          <a:p>
            <a:pPr marL="0" indent="0" algn="ctr">
              <a:buNone/>
            </a:pPr>
            <a:r>
              <a:rPr lang="tr-TR" sz="4400" dirty="0">
                <a:effectLst>
                  <a:outerShdw blurRad="38100" dist="38100" dir="2700000" algn="tl">
                    <a:srgbClr val="000000">
                      <a:alpha val="43137"/>
                    </a:srgbClr>
                  </a:outerShdw>
                </a:effectLst>
              </a:rPr>
              <a:t>&amp;</a:t>
            </a:r>
            <a:endParaRPr lang="tr-TR" sz="4400" dirty="0" smtClean="0">
              <a:effectLst>
                <a:outerShdw blurRad="38100" dist="38100" dir="2700000" algn="tl">
                  <a:srgbClr val="000000">
                    <a:alpha val="43137"/>
                  </a:srgbClr>
                </a:outerShdw>
              </a:effectLst>
            </a:endParaRPr>
          </a:p>
          <a:p>
            <a:pPr marL="0" indent="0" algn="ctr">
              <a:buNone/>
            </a:pPr>
            <a:r>
              <a:rPr lang="tr-TR" sz="4400" dirty="0" smtClean="0">
                <a:effectLst>
                  <a:outerShdw blurRad="38100" dist="38100" dir="2700000" algn="tl">
                    <a:srgbClr val="000000">
                      <a:alpha val="43137"/>
                    </a:srgbClr>
                  </a:outerShdw>
                </a:effectLst>
              </a:rPr>
              <a:t>Öğrenci </a:t>
            </a:r>
            <a:r>
              <a:rPr lang="tr-TR" sz="4400" dirty="0">
                <a:effectLst>
                  <a:outerShdw blurRad="38100" dist="38100" dir="2700000" algn="tl">
                    <a:srgbClr val="000000">
                      <a:alpha val="43137"/>
                    </a:srgbClr>
                  </a:outerShdw>
                </a:effectLst>
              </a:rPr>
              <a:t>Sayıları</a:t>
            </a:r>
          </a:p>
          <a:p>
            <a:pPr marL="0" indent="0" algn="ctr">
              <a:buNone/>
            </a:pPr>
            <a:r>
              <a:rPr lang="tr-TR" dirty="0" smtClean="0">
                <a:effectLst>
                  <a:outerShdw blurRad="38100" dist="38100" dir="2700000" algn="tl">
                    <a:srgbClr val="000000">
                      <a:alpha val="43137"/>
                    </a:srgbClr>
                  </a:outerShdw>
                </a:effectLst>
              </a:rPr>
              <a:t>Lisans</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4314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Bölümler</a:t>
            </a:r>
            <a:endParaRPr lang="tr-TR" dirty="0">
              <a:effectLst>
                <a:outerShdw blurRad="38100" dist="38100" dir="2700000" algn="tl">
                  <a:srgbClr val="000000">
                    <a:alpha val="43137"/>
                  </a:srgbClr>
                </a:outerShdw>
              </a:effectLst>
            </a:endParaRPr>
          </a:p>
        </p:txBody>
      </p:sp>
      <p:graphicFrame>
        <p:nvGraphicFramePr>
          <p:cNvPr id="14" name="İçerik Yer Tutucusu 13"/>
          <p:cNvGraphicFramePr>
            <a:graphicFrameLocks noGrp="1"/>
          </p:cNvGraphicFramePr>
          <p:nvPr>
            <p:ph idx="1"/>
            <p:extLst>
              <p:ext uri="{D42A27DB-BD31-4B8C-83A1-F6EECF244321}">
                <p14:modId xmlns:p14="http://schemas.microsoft.com/office/powerpoint/2010/main" val="1161797974"/>
              </p:ext>
            </p:extLst>
          </p:nvPr>
        </p:nvGraphicFramePr>
        <p:xfrm>
          <a:off x="2149642" y="2037345"/>
          <a:ext cx="9496925" cy="4347414"/>
        </p:xfrm>
        <a:graphic>
          <a:graphicData uri="http://schemas.openxmlformats.org/drawingml/2006/table">
            <a:tbl>
              <a:tblPr firstRow="1" firstCol="1" bandRow="1">
                <a:effectLst>
                  <a:outerShdw blurRad="50800" dist="38100" dir="8100000" algn="tr" rotWithShape="0">
                    <a:prstClr val="black">
                      <a:alpha val="40000"/>
                    </a:prstClr>
                  </a:outerShdw>
                </a:effectLst>
                <a:tableStyleId>{69012ECD-51FC-41F1-AA8D-1B2483CD663E}</a:tableStyleId>
              </a:tblPr>
              <a:tblGrid>
                <a:gridCol w="6944524"/>
                <a:gridCol w="2552401"/>
              </a:tblGrid>
              <a:tr h="483046">
                <a:tc>
                  <a:txBody>
                    <a:bodyPr/>
                    <a:lstStyle/>
                    <a:p>
                      <a:pPr algn="ctr">
                        <a:lnSpc>
                          <a:spcPct val="107000"/>
                        </a:lnSpc>
                        <a:spcAft>
                          <a:spcPts val="0"/>
                        </a:spcAft>
                      </a:pP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kern="1200" dirty="0" smtClean="0">
                          <a:effectLst>
                            <a:outerShdw blurRad="38100" dist="38100" dir="2700000" algn="tl">
                              <a:srgbClr val="000000">
                                <a:alpha val="43137"/>
                              </a:srgbClr>
                            </a:outerShdw>
                          </a:effectLst>
                        </a:rPr>
                        <a:t>Açıklama</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İKTİSAT (Normal &amp; İkinci Öğretim)</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dirty="0">
                          <a:effectLst>
                            <a:outerShdw blurRad="38100" dist="38100" dir="2700000" algn="tl">
                              <a:srgbClr val="000000">
                                <a:alpha val="43137"/>
                              </a:srgbClr>
                            </a:outerShdw>
                          </a:effectLst>
                        </a:rPr>
                        <a:t>AKTİF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İŞLETME (Normal &amp; İkinci Öğretim)</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a:effectLst>
                            <a:outerShdw blurRad="38100" dist="38100" dir="2700000" algn="tl">
                              <a:srgbClr val="000000">
                                <a:alpha val="43137"/>
                              </a:srgbClr>
                            </a:outerShdw>
                          </a:effectLst>
                        </a:rPr>
                        <a:t>AKTİF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ÇALIŞMA EKONOMİSİ ve ENDÜSTRİ İLİŞKİLERİ</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dirty="0">
                          <a:effectLst>
                            <a:outerShdw blurRad="38100" dist="38100" dir="2700000" algn="tl">
                              <a:srgbClr val="000000">
                                <a:alpha val="43137"/>
                              </a:srgbClr>
                            </a:outerShdw>
                          </a:effectLst>
                        </a:rPr>
                        <a:t>PASİF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MALİYE</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dirty="0">
                          <a:effectLst>
                            <a:outerShdw blurRad="38100" dist="38100" dir="2700000" algn="tl">
                              <a:srgbClr val="000000">
                                <a:alpha val="43137"/>
                              </a:srgbClr>
                            </a:outerShdw>
                          </a:effectLst>
                        </a:rPr>
                        <a:t>PASİF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EKONOMETRİ</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a:effectLst>
                            <a:outerShdw blurRad="38100" dist="38100" dir="2700000" algn="tl">
                              <a:srgbClr val="000000">
                                <a:alpha val="43137"/>
                              </a:srgbClr>
                            </a:outerShdw>
                          </a:effectLst>
                        </a:rPr>
                        <a:t>PASİF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ULUSLARARASI İLİŞKİLER</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a:effectLst>
                            <a:outerShdw blurRad="38100" dist="38100" dir="2700000" algn="tl">
                              <a:srgbClr val="000000">
                                <a:alpha val="43137"/>
                              </a:srgbClr>
                            </a:outerShdw>
                          </a:effectLst>
                        </a:rPr>
                        <a:t>PASİF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SİYASET BİLİMİ ve KAMU YÖNETİMİ</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a:effectLst>
                            <a:outerShdw blurRad="38100" dist="38100" dir="2700000" algn="tl">
                              <a:srgbClr val="000000">
                                <a:alpha val="43137"/>
                              </a:srgbClr>
                            </a:outerShdw>
                          </a:effectLst>
                        </a:rPr>
                        <a:t>PASİF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r h="483046">
                <a:tc>
                  <a:txBody>
                    <a:bodyPr/>
                    <a:lstStyle/>
                    <a:p>
                      <a:pPr>
                        <a:lnSpc>
                          <a:spcPct val="107000"/>
                        </a:lnSpc>
                        <a:spcAft>
                          <a:spcPts val="0"/>
                        </a:spcAft>
                      </a:pPr>
                      <a:r>
                        <a:rPr lang="tr-TR" sz="1800" kern="1200" dirty="0">
                          <a:effectLst>
                            <a:outerShdw blurRad="38100" dist="38100" dir="2700000" algn="tl">
                              <a:srgbClr val="000000">
                                <a:alpha val="43137"/>
                              </a:srgbClr>
                            </a:outerShdw>
                          </a:effectLst>
                        </a:rPr>
                        <a:t>ULUSLARARASI TİCARET ve LOJİSTİK</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c>
                  <a:txBody>
                    <a:bodyPr/>
                    <a:lstStyle/>
                    <a:p>
                      <a:pPr algn="ctr">
                        <a:lnSpc>
                          <a:spcPct val="107000"/>
                        </a:lnSpc>
                        <a:spcAft>
                          <a:spcPts val="0"/>
                        </a:spcAft>
                      </a:pPr>
                      <a:r>
                        <a:rPr lang="tr-TR" sz="1800" dirty="0">
                          <a:effectLst>
                            <a:outerShdw blurRad="38100" dist="38100" dir="2700000" algn="tl">
                              <a:srgbClr val="000000">
                                <a:alpha val="43137"/>
                              </a:srgbClr>
                            </a:outerShdw>
                          </a:effectLst>
                        </a:rPr>
                        <a:t>PASİF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nchor="ctr"/>
                </a:tc>
              </a:tr>
            </a:tbl>
          </a:graphicData>
        </a:graphic>
      </p:graphicFrame>
    </p:spTree>
    <p:extLst>
      <p:ext uri="{BB962C8B-B14F-4D97-AF65-F5344CB8AC3E}">
        <p14:creationId xmlns:p14="http://schemas.microsoft.com/office/powerpoint/2010/main" val="2239380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Sayıları (Şubat 2016)</a:t>
            </a:r>
            <a:endParaRPr lang="tr-TR" dirty="0">
              <a:effectLst>
                <a:outerShdw blurRad="38100" dist="38100" dir="2700000" algn="tl">
                  <a:srgbClr val="000000">
                    <a:alpha val="43137"/>
                  </a:srgbClr>
                </a:outerShdw>
              </a:effectLst>
            </a:endParaRPr>
          </a:p>
        </p:txBody>
      </p:sp>
      <p:sp>
        <p:nvSpPr>
          <p:cNvPr id="5" name="Metin kutusu 4"/>
          <p:cNvSpPr txBox="1"/>
          <p:nvPr/>
        </p:nvSpPr>
        <p:spPr>
          <a:xfrm>
            <a:off x="6830728" y="5986914"/>
            <a:ext cx="4828674" cy="368968"/>
          </a:xfrm>
          <a:prstGeom prst="rect">
            <a:avLst/>
          </a:prstGeom>
          <a:solidFill>
            <a:srgbClr val="FF0000"/>
          </a:solidFill>
          <a:effectLst/>
          <a:scene3d>
            <a:camera prst="orthographicFront"/>
            <a:lightRig rig="threePt" dir="t"/>
          </a:scene3d>
          <a:sp3d>
            <a:bevelT w="101600" prst="rible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TOPLAM  ÖĞRENCİ SAYISI: 462 </a:t>
            </a:r>
            <a:endParaRPr lang="tr-TR" b="1" dirty="0">
              <a:solidFill>
                <a:schemeClr val="bg1"/>
              </a:solidFill>
              <a:effectLst>
                <a:outerShdw blurRad="38100" dist="38100" dir="2700000" algn="tl">
                  <a:srgbClr val="000000">
                    <a:alpha val="43137"/>
                  </a:srgbClr>
                </a:outerShdw>
              </a:effectLst>
            </a:endParaRPr>
          </a:p>
        </p:txBody>
      </p:sp>
      <p:graphicFrame>
        <p:nvGraphicFramePr>
          <p:cNvPr id="8" name="İçerik Yer Tutucusu 7"/>
          <p:cNvGraphicFramePr>
            <a:graphicFrameLocks noGrp="1"/>
          </p:cNvGraphicFramePr>
          <p:nvPr>
            <p:ph idx="1"/>
            <p:extLst>
              <p:ext uri="{D42A27DB-BD31-4B8C-83A1-F6EECF244321}">
                <p14:modId xmlns:p14="http://schemas.microsoft.com/office/powerpoint/2010/main" val="656888585"/>
              </p:ext>
            </p:extLst>
          </p:nvPr>
        </p:nvGraphicFramePr>
        <p:xfrm>
          <a:off x="1652336" y="2133600"/>
          <a:ext cx="10007063" cy="3545308"/>
        </p:xfrm>
        <a:graphic>
          <a:graphicData uri="http://schemas.openxmlformats.org/drawingml/2006/table">
            <a:tbl>
              <a:tblPr firstRow="1" firstCol="1" bandRow="1">
                <a:tableStyleId>{5C22544A-7EE6-4342-B048-85BDC9FD1C3A}</a:tableStyleId>
              </a:tblPr>
              <a:tblGrid>
                <a:gridCol w="1937025"/>
                <a:gridCol w="2177938"/>
                <a:gridCol w="1562151"/>
                <a:gridCol w="1562151"/>
                <a:gridCol w="1383899"/>
                <a:gridCol w="1383899"/>
              </a:tblGrid>
              <a:tr h="966904">
                <a:tc>
                  <a:txBody>
                    <a:bodyPr/>
                    <a:lstStyle/>
                    <a:p>
                      <a:pPr algn="ctr">
                        <a:lnSpc>
                          <a:spcPct val="105000"/>
                        </a:lnSpc>
                        <a:spcAft>
                          <a:spcPts val="0"/>
                        </a:spcAft>
                      </a:pPr>
                      <a:r>
                        <a:rPr lang="tr-TR" sz="1800" kern="1200" dirty="0">
                          <a:solidFill>
                            <a:schemeClr val="tx1"/>
                          </a:solidFill>
                          <a:effectLst>
                            <a:outerShdw blurRad="38100" dist="38100" dir="2700000" algn="tl">
                              <a:srgbClr val="000000">
                                <a:alpha val="43000"/>
                              </a:srgbClr>
                            </a:outerShdw>
                          </a:effectLst>
                        </a:rPr>
                        <a:t>Bölümler</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5000"/>
                        </a:lnSpc>
                        <a:spcAft>
                          <a:spcPts val="0"/>
                        </a:spcAft>
                      </a:pPr>
                      <a:r>
                        <a:rPr lang="tr-TR" sz="1800" kern="1200" dirty="0">
                          <a:solidFill>
                            <a:schemeClr val="tx1"/>
                          </a:solidFill>
                          <a:effectLst>
                            <a:outerShdw blurRad="38100" dist="38100" dir="2700000" algn="tl">
                              <a:srgbClr val="000000">
                                <a:alpha val="43000"/>
                              </a:srgbClr>
                            </a:outerShdw>
                          </a:effectLst>
                        </a:rPr>
                        <a:t>Kontenjan</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5000"/>
                        </a:lnSpc>
                        <a:spcAft>
                          <a:spcPts val="0"/>
                        </a:spcAft>
                      </a:pPr>
                      <a:r>
                        <a:rPr lang="tr-TR" sz="1800" kern="1200" dirty="0">
                          <a:solidFill>
                            <a:schemeClr val="tx1"/>
                          </a:solidFill>
                          <a:effectLst>
                            <a:outerShdw blurRad="38100" dist="38100" dir="2700000" algn="tl">
                              <a:srgbClr val="000000">
                                <a:alpha val="43000"/>
                              </a:srgbClr>
                            </a:outerShdw>
                          </a:effectLst>
                        </a:rPr>
                        <a:t>1. Sınıflar</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5000"/>
                        </a:lnSpc>
                        <a:spcAft>
                          <a:spcPts val="0"/>
                        </a:spcAft>
                      </a:pPr>
                      <a:r>
                        <a:rPr lang="tr-TR" sz="1800" kern="1200" dirty="0">
                          <a:solidFill>
                            <a:schemeClr val="tx1"/>
                          </a:solidFill>
                          <a:effectLst>
                            <a:outerShdw blurRad="38100" dist="38100" dir="2700000" algn="tl">
                              <a:srgbClr val="000000">
                                <a:alpha val="43000"/>
                              </a:srgbClr>
                            </a:outerShdw>
                          </a:effectLst>
                        </a:rPr>
                        <a:t>2. Sınıflar</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5000"/>
                        </a:lnSpc>
                        <a:spcAft>
                          <a:spcPts val="0"/>
                        </a:spcAft>
                      </a:pPr>
                      <a:r>
                        <a:rPr lang="tr-TR" sz="1800" kern="1200" dirty="0">
                          <a:solidFill>
                            <a:schemeClr val="tx1"/>
                          </a:solidFill>
                          <a:effectLst>
                            <a:outerShdw blurRad="38100" dist="38100" dir="2700000" algn="tl">
                              <a:srgbClr val="000000">
                                <a:alpha val="43000"/>
                              </a:srgbClr>
                            </a:outerShdw>
                          </a:effectLst>
                        </a:rPr>
                        <a:t>3. Sınıflar</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5000"/>
                        </a:lnSpc>
                        <a:spcAft>
                          <a:spcPts val="0"/>
                        </a:spcAft>
                      </a:pPr>
                      <a:r>
                        <a:rPr lang="tr-TR" sz="1800" kern="1200" dirty="0" smtClean="0">
                          <a:solidFill>
                            <a:schemeClr val="tx1"/>
                          </a:solidFill>
                          <a:effectLst>
                            <a:outerShdw blurRad="38100" dist="38100" dir="2700000" algn="tl">
                              <a:srgbClr val="000000">
                                <a:alpha val="43000"/>
                              </a:srgbClr>
                            </a:outerShdw>
                          </a:effectLst>
                        </a:rPr>
                        <a:t>1./2./3. Sınıflar Toplamı</a:t>
                      </a:r>
                      <a:r>
                        <a:rPr lang="tr-TR" sz="1800" kern="1200" dirty="0">
                          <a:solidFill>
                            <a:schemeClr val="tx1"/>
                          </a:solidFill>
                          <a:effectLst>
                            <a:outerShdw blurRad="38100" dist="38100" dir="2700000" algn="tl">
                              <a:srgbClr val="000000">
                                <a:alpha val="43000"/>
                              </a:srgbClr>
                            </a:outerShdw>
                          </a:effectLst>
                        </a:rPr>
                        <a:t> </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r>
              <a:tr h="644601">
                <a:tc>
                  <a:txBody>
                    <a:bodyPr/>
                    <a:lstStyle/>
                    <a:p>
                      <a:pPr algn="ctr">
                        <a:lnSpc>
                          <a:spcPct val="105000"/>
                        </a:lnSpc>
                        <a:spcAft>
                          <a:spcPts val="0"/>
                        </a:spcAft>
                      </a:pPr>
                      <a:r>
                        <a:rPr lang="tr-TR" sz="1800" kern="1200" dirty="0">
                          <a:solidFill>
                            <a:schemeClr val="tx1"/>
                          </a:solidFill>
                          <a:effectLst>
                            <a:outerShdw blurRad="38100" dist="38100" dir="2700000" algn="tl">
                              <a:srgbClr val="000000">
                                <a:alpha val="43000"/>
                              </a:srgbClr>
                            </a:outerShdw>
                          </a:effectLst>
                        </a:rPr>
                        <a:t>İktisat (N.Ö.)</a:t>
                      </a:r>
                      <a:endParaRPr lang="tr-TR"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54</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61</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55</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48</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spcAft>
                          <a:spcPts val="0"/>
                        </a:spcAft>
                      </a:pPr>
                      <a:r>
                        <a:rPr lang="tr-TR" sz="1800" dirty="0" smtClean="0">
                          <a:solidFill>
                            <a:schemeClr val="tx1"/>
                          </a:solidFill>
                          <a:effectLst>
                            <a:outerShdw blurRad="38100" dist="38100" dir="2700000" algn="tl">
                              <a:srgbClr val="000000">
                                <a:alpha val="43137"/>
                              </a:srgbClr>
                            </a:outerShdw>
                          </a:effectLst>
                        </a:rPr>
                        <a:t>164</a:t>
                      </a:r>
                      <a:r>
                        <a:rPr lang="tr-TR" sz="1800" dirty="0">
                          <a:solidFill>
                            <a:schemeClr val="tx1"/>
                          </a:solidFill>
                          <a:effectLst>
                            <a:outerShdw blurRad="38100" dist="38100" dir="2700000" algn="tl">
                              <a:srgbClr val="000000">
                                <a:alpha val="43137"/>
                              </a:srgbClr>
                            </a:outerShdw>
                          </a:effectLst>
                        </a:rPr>
                        <a:t> </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solidFill>
                      <a:schemeClr val="bg1">
                        <a:lumMod val="75000"/>
                      </a:schemeClr>
                    </a:solidFill>
                  </a:tcPr>
                </a:tc>
              </a:tr>
              <a:tr h="644601">
                <a:tc>
                  <a:txBody>
                    <a:bodyPr/>
                    <a:lstStyle/>
                    <a:p>
                      <a:pPr algn="ctr">
                        <a:lnSpc>
                          <a:spcPct val="105000"/>
                        </a:lnSpc>
                        <a:spcAft>
                          <a:spcPts val="0"/>
                        </a:spcAft>
                      </a:pPr>
                      <a:r>
                        <a:rPr lang="tr-TR" sz="1800" kern="1200">
                          <a:solidFill>
                            <a:schemeClr val="tx1"/>
                          </a:solidFill>
                          <a:effectLst>
                            <a:outerShdw blurRad="38100" dist="38100" dir="2700000" algn="tl">
                              <a:srgbClr val="000000">
                                <a:alpha val="43000"/>
                              </a:srgbClr>
                            </a:outerShdw>
                          </a:effectLst>
                        </a:rPr>
                        <a:t>İktisat (İ.Ö.)</a:t>
                      </a:r>
                      <a:endParaRPr lang="tr-TR"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54</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15</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25</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45</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spcAft>
                          <a:spcPts val="0"/>
                        </a:spcAft>
                      </a:pPr>
                      <a:r>
                        <a:rPr lang="tr-TR" sz="1800" dirty="0">
                          <a:solidFill>
                            <a:schemeClr val="tx1"/>
                          </a:solidFill>
                          <a:effectLst>
                            <a:outerShdw blurRad="38100" dist="38100" dir="2700000" algn="tl">
                              <a:srgbClr val="000000">
                                <a:alpha val="43137"/>
                              </a:srgbClr>
                            </a:outerShdw>
                          </a:effectLst>
                        </a:rPr>
                        <a:t> </a:t>
                      </a:r>
                      <a:r>
                        <a:rPr lang="tr-TR" sz="1800" dirty="0" smtClean="0">
                          <a:solidFill>
                            <a:schemeClr val="tx1"/>
                          </a:solidFill>
                          <a:effectLst>
                            <a:outerShdw blurRad="38100" dist="38100" dir="2700000" algn="tl">
                              <a:srgbClr val="000000">
                                <a:alpha val="43137"/>
                              </a:srgbClr>
                            </a:outerShdw>
                          </a:effectLst>
                        </a:rPr>
                        <a:t>85</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solidFill>
                      <a:schemeClr val="bg1">
                        <a:lumMod val="75000"/>
                      </a:schemeClr>
                    </a:solidFill>
                  </a:tcPr>
                </a:tc>
              </a:tr>
              <a:tr h="644601">
                <a:tc>
                  <a:txBody>
                    <a:bodyPr/>
                    <a:lstStyle/>
                    <a:p>
                      <a:pPr algn="ctr">
                        <a:lnSpc>
                          <a:spcPct val="105000"/>
                        </a:lnSpc>
                        <a:spcAft>
                          <a:spcPts val="0"/>
                        </a:spcAft>
                      </a:pPr>
                      <a:r>
                        <a:rPr lang="tr-TR" sz="1800" kern="1200">
                          <a:solidFill>
                            <a:schemeClr val="tx1"/>
                          </a:solidFill>
                          <a:effectLst>
                            <a:outerShdw blurRad="38100" dist="38100" dir="2700000" algn="tl">
                              <a:srgbClr val="000000">
                                <a:alpha val="43000"/>
                              </a:srgbClr>
                            </a:outerShdw>
                          </a:effectLst>
                        </a:rPr>
                        <a:t>İşletme (N.Ö.)</a:t>
                      </a:r>
                      <a:endParaRPr lang="tr-TR"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46</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52</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54</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50</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spcAft>
                          <a:spcPts val="0"/>
                        </a:spcAft>
                      </a:pPr>
                      <a:r>
                        <a:rPr lang="tr-TR" sz="1800" dirty="0">
                          <a:solidFill>
                            <a:schemeClr val="tx1"/>
                          </a:solidFill>
                          <a:effectLst>
                            <a:outerShdw blurRad="38100" dist="38100" dir="2700000" algn="tl">
                              <a:srgbClr val="000000">
                                <a:alpha val="43137"/>
                              </a:srgbClr>
                            </a:outerShdw>
                          </a:effectLst>
                        </a:rPr>
                        <a:t> </a:t>
                      </a:r>
                      <a:r>
                        <a:rPr lang="tr-TR" sz="1800" dirty="0" smtClean="0">
                          <a:solidFill>
                            <a:schemeClr val="tx1"/>
                          </a:solidFill>
                          <a:effectLst>
                            <a:outerShdw blurRad="38100" dist="38100" dir="2700000" algn="tl">
                              <a:srgbClr val="000000">
                                <a:alpha val="43137"/>
                              </a:srgbClr>
                            </a:outerShdw>
                          </a:effectLst>
                        </a:rPr>
                        <a:t>156</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solidFill>
                      <a:schemeClr val="bg1">
                        <a:lumMod val="75000"/>
                      </a:schemeClr>
                    </a:solidFill>
                  </a:tcPr>
                </a:tc>
              </a:tr>
              <a:tr h="644601">
                <a:tc>
                  <a:txBody>
                    <a:bodyPr/>
                    <a:lstStyle/>
                    <a:p>
                      <a:pPr algn="ctr">
                        <a:lnSpc>
                          <a:spcPct val="105000"/>
                        </a:lnSpc>
                        <a:spcAft>
                          <a:spcPts val="0"/>
                        </a:spcAft>
                      </a:pPr>
                      <a:r>
                        <a:rPr lang="tr-TR" sz="1800" kern="1200">
                          <a:solidFill>
                            <a:schemeClr val="tx1"/>
                          </a:solidFill>
                          <a:effectLst>
                            <a:outerShdw blurRad="38100" dist="38100" dir="2700000" algn="tl">
                              <a:srgbClr val="000000">
                                <a:alpha val="43000"/>
                              </a:srgbClr>
                            </a:outerShdw>
                          </a:effectLst>
                        </a:rPr>
                        <a:t>İşletme (İ.Ö.)</a:t>
                      </a:r>
                      <a:endParaRPr lang="tr-TR" sz="1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34</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9</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13</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pPr>
                      <a:r>
                        <a:rPr lang="tr-TR" sz="1800" dirty="0" smtClean="0">
                          <a:solidFill>
                            <a:schemeClr val="tx1"/>
                          </a:solidFill>
                          <a:effectLst>
                            <a:outerShdw blurRad="38100" dist="38100" dir="2700000" algn="tl">
                              <a:srgbClr val="000000">
                                <a:alpha val="43137"/>
                              </a:srgbClr>
                            </a:outerShdw>
                          </a:effectLst>
                          <a:latin typeface="Calibri" panose="020F0502020204030204" pitchFamily="34" charset="0"/>
                        </a:rPr>
                        <a:t>35</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ndParaRPr>
                    </a:p>
                  </a:txBody>
                  <a:tcPr marL="60861" marR="60861" marT="0" marB="0" anchor="ctr">
                    <a:solidFill>
                      <a:schemeClr val="bg1">
                        <a:lumMod val="75000"/>
                      </a:schemeClr>
                    </a:solidFill>
                  </a:tcPr>
                </a:tc>
                <a:tc>
                  <a:txBody>
                    <a:bodyPr/>
                    <a:lstStyle/>
                    <a:p>
                      <a:pPr algn="ctr">
                        <a:lnSpc>
                          <a:spcPct val="107000"/>
                        </a:lnSpc>
                        <a:spcAft>
                          <a:spcPts val="0"/>
                        </a:spcAft>
                      </a:pPr>
                      <a:r>
                        <a:rPr lang="tr-TR" sz="1800" dirty="0">
                          <a:solidFill>
                            <a:schemeClr val="tx1"/>
                          </a:solidFill>
                          <a:effectLst>
                            <a:outerShdw blurRad="38100" dist="38100" dir="2700000" algn="tl">
                              <a:srgbClr val="000000">
                                <a:alpha val="43137"/>
                              </a:srgbClr>
                            </a:outerShdw>
                          </a:effectLst>
                        </a:rPr>
                        <a:t> </a:t>
                      </a:r>
                      <a:r>
                        <a:rPr lang="tr-TR" sz="1800" dirty="0" smtClean="0">
                          <a:solidFill>
                            <a:schemeClr val="tx1"/>
                          </a:solidFill>
                          <a:effectLst>
                            <a:outerShdw blurRad="38100" dist="38100" dir="2700000" algn="tl">
                              <a:srgbClr val="000000">
                                <a:alpha val="43137"/>
                              </a:srgbClr>
                            </a:outerShdw>
                          </a:effectLst>
                        </a:rPr>
                        <a:t>57</a:t>
                      </a:r>
                      <a:endParaRPr lang="tr-TR" sz="18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0861" marR="60861" marT="0" marB="0" anchor="ctr">
                    <a:solidFill>
                      <a:schemeClr val="bg1">
                        <a:lumMod val="75000"/>
                      </a:schemeClr>
                    </a:solidFill>
                  </a:tcPr>
                </a:tc>
              </a:tr>
            </a:tbl>
          </a:graphicData>
        </a:graphic>
      </p:graphicFrame>
    </p:spTree>
    <p:extLst>
      <p:ext uri="{BB962C8B-B14F-4D97-AF65-F5344CB8AC3E}">
        <p14:creationId xmlns:p14="http://schemas.microsoft.com/office/powerpoint/2010/main" val="1877359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00353" y="284748"/>
            <a:ext cx="10018713" cy="1752599"/>
          </a:xfrm>
        </p:spPr>
        <p:txBody>
          <a:bodyPr/>
          <a:lstStyle/>
          <a:p>
            <a:r>
              <a:rPr lang="tr-TR" dirty="0" smtClean="0">
                <a:effectLst>
                  <a:outerShdw blurRad="38100" dist="38100" dir="2700000" algn="tl">
                    <a:srgbClr val="000000">
                      <a:alpha val="43137"/>
                    </a:srgbClr>
                  </a:outerShdw>
                </a:effectLst>
              </a:rPr>
              <a:t>Öğrenci Sayıları (Şubat 2016)</a:t>
            </a:r>
            <a:endParaRPr lang="tr-TR" dirty="0">
              <a:effectLst>
                <a:outerShdw blurRad="38100" dist="38100" dir="2700000" algn="tl">
                  <a:srgbClr val="000000">
                    <a:alpha val="43137"/>
                  </a:srgbClr>
                </a:outerShdw>
              </a:effectLst>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22673222"/>
              </p:ext>
            </p:extLst>
          </p:nvPr>
        </p:nvGraphicFramePr>
        <p:xfrm>
          <a:off x="1398588" y="1695450"/>
          <a:ext cx="10488612" cy="47196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538403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Yıllara Göre Toplam Öğrenci Sayısında Değişim</a:t>
            </a:r>
            <a:endParaRPr lang="tr-TR" dirty="0">
              <a:effectLst>
                <a:outerShdw blurRad="38100" dist="38100" dir="2700000" algn="tl">
                  <a:srgbClr val="000000">
                    <a:alpha val="43137"/>
                  </a:srgbClr>
                </a:outerShdw>
              </a:effectLst>
            </a:endParaRPr>
          </a:p>
        </p:txBody>
      </p:sp>
      <p:sp>
        <p:nvSpPr>
          <p:cNvPr id="5" name="Metin kutusu 4"/>
          <p:cNvSpPr txBox="1"/>
          <p:nvPr/>
        </p:nvSpPr>
        <p:spPr>
          <a:xfrm>
            <a:off x="2246729" y="5962650"/>
            <a:ext cx="9256295" cy="615553"/>
          </a:xfrm>
          <a:prstGeom prst="rect">
            <a:avLst/>
          </a:prstGeom>
          <a:solidFill>
            <a:srgbClr val="FF0000"/>
          </a:solidFill>
          <a:scene3d>
            <a:camera prst="orthographicFront"/>
            <a:lightRig rig="threePt" dir="t"/>
          </a:scene3d>
          <a:sp3d>
            <a:bevelT w="165100" prst="coolSlant"/>
          </a:sp3d>
        </p:spPr>
        <p:txBody>
          <a:bodyPr wrap="square" rtlCol="0">
            <a:spAutoFit/>
          </a:bodyPr>
          <a:lstStyle/>
          <a:p>
            <a:pPr algn="ctr"/>
            <a:r>
              <a:rPr lang="tr-TR" sz="1600" b="1" dirty="0" smtClean="0">
                <a:solidFill>
                  <a:schemeClr val="bg1"/>
                </a:solidFill>
                <a:effectLst>
                  <a:outerShdw blurRad="38100" dist="38100" dir="2700000" algn="tl">
                    <a:srgbClr val="000000">
                      <a:alpha val="43137"/>
                    </a:srgbClr>
                  </a:outerShdw>
                </a:effectLst>
              </a:rPr>
              <a:t>Öğrenci sayısında 2014-2015 akademik yılında 2013-2014 akademik yılına göre %89’luk artış olmuştur. 2015-2016 akademik yılında da öğrenci sayısı bir önceki yıla göre %33 oranında artmıştır</a:t>
            </a:r>
            <a:r>
              <a:rPr lang="tr-TR" b="1" dirty="0" smtClean="0">
                <a:solidFill>
                  <a:schemeClr val="bg1"/>
                </a:solidFill>
                <a:effectLst>
                  <a:outerShdw blurRad="38100" dist="38100" dir="2700000" algn="tl">
                    <a:srgbClr val="000000">
                      <a:alpha val="43137"/>
                    </a:srgbClr>
                  </a:outerShdw>
                </a:effectLst>
              </a:rPr>
              <a:t>. </a:t>
            </a:r>
            <a:endParaRPr lang="tr-TR" b="1" dirty="0">
              <a:solidFill>
                <a:schemeClr val="bg1"/>
              </a:solidFill>
              <a:effectLst>
                <a:outerShdw blurRad="38100" dist="38100" dir="2700000" algn="tl">
                  <a:srgbClr val="000000">
                    <a:alpha val="43137"/>
                  </a:srgbClr>
                </a:outerShdw>
              </a:effectLst>
            </a:endParaRPr>
          </a:p>
        </p:txBody>
      </p:sp>
      <p:graphicFrame>
        <p:nvGraphicFramePr>
          <p:cNvPr id="7" name="İçerik Yer Tutucusu 6"/>
          <p:cNvGraphicFramePr>
            <a:graphicFrameLocks noGrp="1"/>
          </p:cNvGraphicFramePr>
          <p:nvPr>
            <p:ph idx="1"/>
            <p:extLst>
              <p:ext uri="{D42A27DB-BD31-4B8C-83A1-F6EECF244321}">
                <p14:modId xmlns:p14="http://schemas.microsoft.com/office/powerpoint/2010/main" val="584904462"/>
              </p:ext>
            </p:extLst>
          </p:nvPr>
        </p:nvGraphicFramePr>
        <p:xfrm>
          <a:off x="1484313" y="1957388"/>
          <a:ext cx="10018712" cy="38338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332965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Oranı (Fakülte/Üniversite)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solidFill>
            <a:schemeClr val="accent1"/>
          </a:solidFill>
          <a:ln>
            <a:solidFill>
              <a:schemeClr val="accent1"/>
            </a:solidFill>
          </a:ln>
          <a:effectLst>
            <a:outerShdw blurRad="50800" dist="38100" dir="8100000" algn="tr" rotWithShape="0">
              <a:prstClr val="black">
                <a:alpha val="40000"/>
              </a:prstClr>
            </a:outerShdw>
          </a:effectLst>
        </p:spPr>
        <p:txBody>
          <a:bodyPr/>
          <a:lstStyle/>
          <a:p>
            <a:pPr>
              <a:buFont typeface="Wingdings" panose="05000000000000000000" pitchFamily="2" charset="2"/>
              <a:buChar char="§"/>
            </a:pPr>
            <a:r>
              <a:rPr lang="tr-TR" dirty="0" smtClean="0">
                <a:effectLst>
                  <a:outerShdw blurRad="38100" dist="38100" dir="2700000" algn="tl">
                    <a:srgbClr val="000000">
                      <a:alpha val="43137"/>
                    </a:srgbClr>
                  </a:outerShdw>
                </a:effectLst>
              </a:rPr>
              <a:t>Fakülte öğrenci sayısı: 462</a:t>
            </a:r>
          </a:p>
          <a:p>
            <a:pPr>
              <a:buFont typeface="Wingdings" panose="05000000000000000000" pitchFamily="2" charset="2"/>
              <a:buChar char="§"/>
            </a:pPr>
            <a:r>
              <a:rPr lang="tr-TR" dirty="0" smtClean="0">
                <a:effectLst>
                  <a:outerShdw blurRad="38100" dist="38100" dir="2700000" algn="tl">
                    <a:srgbClr val="000000">
                      <a:alpha val="43137"/>
                    </a:srgbClr>
                  </a:outerShdw>
                </a:effectLst>
              </a:rPr>
              <a:t>Üniversite öğrenci sayısı: </a:t>
            </a:r>
            <a:r>
              <a:rPr lang="tr-TR" dirty="0" smtClean="0">
                <a:effectLst>
                  <a:outerShdw blurRad="38100" dist="38100" dir="2700000" algn="tl">
                    <a:srgbClr val="000000">
                      <a:alpha val="43137"/>
                    </a:srgbClr>
                  </a:outerShdw>
                </a:effectLst>
              </a:rPr>
              <a:t>10.118</a:t>
            </a:r>
            <a:endParaRPr lang="tr-TR" dirty="0" smtClean="0">
              <a:effectLst>
                <a:outerShdw blurRad="38100" dist="38100" dir="2700000" algn="tl">
                  <a:srgbClr val="000000">
                    <a:alpha val="43137"/>
                  </a:srgbClr>
                </a:outerShdw>
              </a:effectLst>
            </a:endParaRPr>
          </a:p>
          <a:p>
            <a:pPr marL="0" indent="0">
              <a:buNone/>
            </a:pPr>
            <a:endParaRPr lang="tr-TR" dirty="0">
              <a:effectLst>
                <a:outerShdw blurRad="38100" dist="38100" dir="2700000" algn="tl">
                  <a:srgbClr val="000000">
                    <a:alpha val="43137"/>
                  </a:srgbClr>
                </a:outerShdw>
              </a:effectLst>
            </a:endParaRPr>
          </a:p>
          <a:p>
            <a:pPr marL="0" indent="0" algn="ctr">
              <a:buNone/>
            </a:pPr>
            <a:r>
              <a:rPr lang="tr-TR" dirty="0" smtClean="0">
                <a:effectLst>
                  <a:outerShdw blurRad="38100" dist="38100" dir="2700000" algn="tl">
                    <a:srgbClr val="000000">
                      <a:alpha val="43137"/>
                    </a:srgbClr>
                  </a:outerShdw>
                </a:effectLst>
              </a:rPr>
              <a:t>(462 / </a:t>
            </a:r>
            <a:r>
              <a:rPr lang="tr-TR" dirty="0" smtClean="0">
                <a:effectLst>
                  <a:outerShdw blurRad="38100" dist="38100" dir="2700000" algn="tl">
                    <a:srgbClr val="000000">
                      <a:alpha val="43137"/>
                    </a:srgbClr>
                  </a:outerShdw>
                </a:effectLst>
              </a:rPr>
              <a:t>10.118</a:t>
            </a:r>
            <a:r>
              <a:rPr lang="tr-TR" dirty="0" smtClean="0">
                <a:effectLst>
                  <a:outerShdw blurRad="38100" dist="38100" dir="2700000" algn="tl">
                    <a:srgbClr val="000000">
                      <a:alpha val="43137"/>
                    </a:srgbClr>
                  </a:outerShdw>
                </a:effectLst>
              </a:rPr>
              <a:t>) </a:t>
            </a:r>
            <a:r>
              <a:rPr lang="tr-TR" dirty="0" smtClean="0">
                <a:effectLst>
                  <a:outerShdw blurRad="38100" dist="38100" dir="2700000" algn="tl">
                    <a:srgbClr val="000000">
                      <a:alpha val="43137"/>
                    </a:srgbClr>
                  </a:outerShdw>
                </a:effectLst>
              </a:rPr>
              <a:t>x 100 =</a:t>
            </a:r>
            <a:r>
              <a:rPr lang="tr-TR" b="1" dirty="0" smtClean="0">
                <a:effectLst>
                  <a:outerShdw blurRad="38100" dist="38100" dir="2700000" algn="tl">
                    <a:srgbClr val="000000">
                      <a:alpha val="43137"/>
                    </a:srgbClr>
                  </a:outerShdw>
                </a:effectLst>
              </a:rPr>
              <a:t> </a:t>
            </a:r>
            <a:r>
              <a:rPr lang="tr-TR" b="1" dirty="0" smtClean="0">
                <a:effectLst>
                  <a:outerShdw blurRad="38100" dist="38100" dir="2700000" algn="tl">
                    <a:srgbClr val="000000">
                      <a:alpha val="43137"/>
                    </a:srgbClr>
                  </a:outerShdw>
                </a:effectLst>
              </a:rPr>
              <a:t>%</a:t>
            </a:r>
            <a:r>
              <a:rPr lang="tr-TR" b="1" dirty="0">
                <a:effectLst>
                  <a:outerShdw blurRad="38100" dist="38100" dir="2700000" algn="tl">
                    <a:srgbClr val="000000">
                      <a:alpha val="43137"/>
                    </a:srgbClr>
                  </a:outerShdw>
                </a:effectLst>
              </a:rPr>
              <a:t> </a:t>
            </a:r>
            <a:r>
              <a:rPr lang="tr-TR" b="1" dirty="0" smtClean="0">
                <a:effectLst>
                  <a:outerShdw blurRad="38100" dist="38100" dir="2700000" algn="tl">
                    <a:srgbClr val="000000">
                      <a:alpha val="43137"/>
                    </a:srgbClr>
                  </a:outerShdw>
                </a:effectLst>
              </a:rPr>
              <a:t>4.5</a:t>
            </a:r>
            <a:endParaRPr lang="tr-TR" b="1" dirty="0" smtClean="0">
              <a:effectLst>
                <a:outerShdw blurRad="38100" dist="38100" dir="2700000" algn="tl">
                  <a:srgbClr val="000000">
                    <a:alpha val="43137"/>
                  </a:srgbClr>
                </a:outerShdw>
              </a:effectLst>
            </a:endParaRPr>
          </a:p>
          <a:p>
            <a:pPr marL="0" indent="0" algn="ctr">
              <a:buNone/>
            </a:pPr>
            <a:r>
              <a:rPr lang="tr-TR" sz="2000" b="1" u="sng" dirty="0" smtClean="0">
                <a:effectLst>
                  <a:outerShdw blurRad="38100" dist="38100" dir="2700000" algn="tl">
                    <a:srgbClr val="000000">
                      <a:alpha val="43137"/>
                    </a:srgbClr>
                  </a:outerShdw>
                </a:effectLst>
              </a:rPr>
              <a:t>2016 Şubat itibariyle</a:t>
            </a:r>
            <a:endParaRPr lang="tr-TR" sz="2000"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101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Kayıt Yaptıran Öğrencilerin </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Geldikleri </a:t>
            </a:r>
            <a:r>
              <a:rPr lang="tr-TR" dirty="0">
                <a:effectLst>
                  <a:outerShdw blurRad="38100" dist="38100" dir="2700000" algn="tl">
                    <a:srgbClr val="000000">
                      <a:alpha val="43137"/>
                    </a:srgbClr>
                  </a:outerShdw>
                </a:effectLst>
              </a:rPr>
              <a:t>İllere Göre Dağılımı</a:t>
            </a: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420153476"/>
              </p:ext>
            </p:extLst>
          </p:nvPr>
        </p:nvGraphicFramePr>
        <p:xfrm>
          <a:off x="2575560" y="2560322"/>
          <a:ext cx="8122920" cy="3108959"/>
        </p:xfrm>
        <a:graphic>
          <a:graphicData uri="http://schemas.openxmlformats.org/drawingml/2006/table">
            <a:tbl>
              <a:tblPr firstRow="1" firstCol="1" bandRow="1">
                <a:effectLst>
                  <a:outerShdw blurRad="50800" dist="38100" dir="8100000" algn="tr" rotWithShape="0">
                    <a:prstClr val="black">
                      <a:alpha val="40000"/>
                    </a:prstClr>
                  </a:outerShdw>
                </a:effectLst>
                <a:tableStyleId>{69012ECD-51FC-41F1-AA8D-1B2483CD663E}</a:tableStyleId>
              </a:tblPr>
              <a:tblGrid>
                <a:gridCol w="1645591"/>
                <a:gridCol w="6477329"/>
              </a:tblGrid>
              <a:tr h="743103">
                <a:tc>
                  <a:txBody>
                    <a:bodyPr/>
                    <a:lstStyle/>
                    <a:p>
                      <a:pPr algn="ctr">
                        <a:spcBef>
                          <a:spcPts val="500"/>
                        </a:spcBef>
                        <a:spcAft>
                          <a:spcPts val="1200"/>
                        </a:spcAft>
                      </a:pPr>
                      <a:r>
                        <a:rPr lang="tr-TR" sz="1800" b="1" dirty="0">
                          <a:solidFill>
                            <a:schemeClr val="tx1"/>
                          </a:solidFill>
                          <a:effectLst>
                            <a:outerShdw blurRad="38100" dist="38100" dir="2700000" algn="tl">
                              <a:srgbClr val="000000">
                                <a:alpha val="43137"/>
                              </a:srgbClr>
                            </a:outerShdw>
                          </a:effectLst>
                        </a:rPr>
                        <a:t>İller</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a:solidFill>
                            <a:schemeClr val="tx1"/>
                          </a:solidFill>
                          <a:effectLst>
                            <a:outerShdw blurRad="38100" dist="38100" dir="2700000" algn="tl">
                              <a:srgbClr val="000000">
                                <a:alpha val="43137"/>
                              </a:srgbClr>
                            </a:outerShdw>
                          </a:effectLst>
                        </a:rPr>
                        <a:t>Kayıt Yaptıran Öğrenci İçindeki  Yüzde Oranı </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544750">
                <a:tc>
                  <a:txBody>
                    <a:bodyPr/>
                    <a:lstStyle/>
                    <a:p>
                      <a:pPr algn="l">
                        <a:spcBef>
                          <a:spcPts val="500"/>
                        </a:spcBef>
                        <a:spcAft>
                          <a:spcPts val="1200"/>
                        </a:spcAft>
                      </a:pPr>
                      <a:r>
                        <a:rPr lang="tr-TR" sz="1800" b="1">
                          <a:effectLst>
                            <a:outerShdw blurRad="38100" dist="38100" dir="2700000" algn="tl">
                              <a:srgbClr val="000000">
                                <a:alpha val="43137"/>
                              </a:srgbClr>
                            </a:outerShdw>
                          </a:effectLst>
                        </a:rPr>
                        <a:t>Siirt</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48,59</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413953">
                <a:tc>
                  <a:txBody>
                    <a:bodyPr/>
                    <a:lstStyle/>
                    <a:p>
                      <a:pPr algn="l">
                        <a:spcBef>
                          <a:spcPts val="500"/>
                        </a:spcBef>
                        <a:spcAft>
                          <a:spcPts val="1200"/>
                        </a:spcAft>
                      </a:pPr>
                      <a:r>
                        <a:rPr lang="tr-TR" sz="1800" b="1" dirty="0">
                          <a:effectLst>
                            <a:outerShdw blurRad="38100" dist="38100" dir="2700000" algn="tl">
                              <a:srgbClr val="000000">
                                <a:alpha val="43137"/>
                              </a:srgbClr>
                            </a:outerShdw>
                          </a:effectLst>
                        </a:rPr>
                        <a:t>Diyarbakır</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28,03</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579247">
                <a:tc>
                  <a:txBody>
                    <a:bodyPr/>
                    <a:lstStyle/>
                    <a:p>
                      <a:pPr algn="l">
                        <a:spcBef>
                          <a:spcPts val="500"/>
                        </a:spcBef>
                        <a:spcAft>
                          <a:spcPts val="1200"/>
                        </a:spcAft>
                      </a:pPr>
                      <a:r>
                        <a:rPr lang="tr-TR" sz="1800" b="1">
                          <a:effectLst>
                            <a:outerShdw blurRad="38100" dist="38100" dir="2700000" algn="tl">
                              <a:srgbClr val="000000">
                                <a:alpha val="43137"/>
                              </a:srgbClr>
                            </a:outerShdw>
                          </a:effectLst>
                        </a:rPr>
                        <a:t>Batman</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8,41</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413953">
                <a:tc>
                  <a:txBody>
                    <a:bodyPr/>
                    <a:lstStyle/>
                    <a:p>
                      <a:pPr algn="l">
                        <a:spcAft>
                          <a:spcPts val="0"/>
                        </a:spcAft>
                      </a:pPr>
                      <a:r>
                        <a:rPr lang="tr-TR" sz="1800" b="1" dirty="0">
                          <a:effectLst>
                            <a:outerShdw blurRad="38100" dist="38100" dir="2700000" algn="tl">
                              <a:srgbClr val="000000">
                                <a:alpha val="43137"/>
                              </a:srgbClr>
                            </a:outerShdw>
                          </a:effectLst>
                        </a:rPr>
                        <a:t>Diğer iller</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14,7</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413953">
                <a:tc>
                  <a:txBody>
                    <a:bodyPr/>
                    <a:lstStyle/>
                    <a:p>
                      <a:pPr algn="l">
                        <a:spcBef>
                          <a:spcPts val="500"/>
                        </a:spcBef>
                        <a:spcAft>
                          <a:spcPts val="1200"/>
                        </a:spcAft>
                      </a:pPr>
                      <a:r>
                        <a:rPr lang="tr-TR" sz="1800" b="1" dirty="0">
                          <a:effectLst>
                            <a:outerShdw blurRad="38100" dist="38100" dir="2700000" algn="tl">
                              <a:srgbClr val="000000">
                                <a:alpha val="43137"/>
                              </a:srgbClr>
                            </a:outerShdw>
                          </a:effectLst>
                        </a:rPr>
                        <a:t>TOPLAM</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100</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bl>
          </a:graphicData>
        </a:graphic>
      </p:graphicFrame>
      <p:sp>
        <p:nvSpPr>
          <p:cNvPr id="6" name="Metin kutusu 5"/>
          <p:cNvSpPr txBox="1"/>
          <p:nvPr/>
        </p:nvSpPr>
        <p:spPr>
          <a:xfrm>
            <a:off x="2758440" y="5974080"/>
            <a:ext cx="7848600" cy="369332"/>
          </a:xfrm>
          <a:prstGeom prst="rect">
            <a:avLst/>
          </a:prstGeom>
          <a:solidFill>
            <a:srgbClr val="FF0000"/>
          </a:solidFill>
          <a:effectLst>
            <a:outerShdw blurRad="50800" dist="38100" dir="8100000" algn="tr" rotWithShape="0">
              <a:prstClr val="black">
                <a:alpha val="40000"/>
              </a:prstClr>
            </a:outerShdw>
          </a:effectLst>
          <a:scene3d>
            <a:camera prst="orthographicFront"/>
            <a:lightRig rig="threePt" dir="t"/>
          </a:scene3d>
          <a:sp3d>
            <a:bevelT prst="relaxedInset"/>
          </a:sp3d>
        </p:spPr>
        <p:txBody>
          <a:bodyPr wrap="square" rtlCol="0">
            <a:spAutoFit/>
          </a:bodyPr>
          <a:lstStyle/>
          <a:p>
            <a:pPr algn="ctr"/>
            <a:r>
              <a:rPr lang="tr-TR" dirty="0" smtClean="0">
                <a:solidFill>
                  <a:schemeClr val="bg1"/>
                </a:solidFill>
              </a:rPr>
              <a:t>Tablo 2014/2015 akademik yılında kayıt yaptıran öğrenciler için geçerlidir.</a:t>
            </a:r>
            <a:endParaRPr lang="tr-TR" dirty="0">
              <a:solidFill>
                <a:schemeClr val="bg1"/>
              </a:solidFill>
            </a:endParaRPr>
          </a:p>
        </p:txBody>
      </p:sp>
    </p:spTree>
    <p:extLst>
      <p:ext uri="{BB962C8B-B14F-4D97-AF65-F5344CB8AC3E}">
        <p14:creationId xmlns:p14="http://schemas.microsoft.com/office/powerpoint/2010/main" val="22020657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ÖSYS Puanları</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713305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Yıllara Göre LYS Puanları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647451492"/>
              </p:ext>
            </p:extLst>
          </p:nvPr>
        </p:nvGraphicFramePr>
        <p:xfrm>
          <a:off x="1909013" y="1973178"/>
          <a:ext cx="9930059" cy="4122820"/>
        </p:xfrm>
        <a:graphic>
          <a:graphicData uri="http://schemas.openxmlformats.org/drawingml/2006/table">
            <a:tbl>
              <a:tblPr firstRow="1" firstCol="1" bandRow="1"/>
              <a:tblGrid>
                <a:gridCol w="2030068"/>
                <a:gridCol w="1348250"/>
                <a:gridCol w="1339859"/>
                <a:gridCol w="1339859"/>
                <a:gridCol w="1376222"/>
                <a:gridCol w="1376222"/>
                <a:gridCol w="1119579"/>
              </a:tblGrid>
              <a:tr h="409867">
                <a:tc rowSpan="2">
                  <a:txBody>
                    <a:bodyPr/>
                    <a:lstStyle/>
                    <a:p>
                      <a:pPr>
                        <a:lnSpc>
                          <a:spcPct val="105000"/>
                        </a:lnSpc>
                        <a:spcAft>
                          <a:spcPts val="0"/>
                        </a:spcAft>
                      </a:pPr>
                      <a:r>
                        <a:rPr lang="tr-TR" sz="1800" b="1" kern="1200" dirty="0">
                          <a:solidFill>
                            <a:srgbClr val="FFFFFF"/>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5000"/>
                        </a:lnSpc>
                        <a:spcAft>
                          <a:spcPts val="0"/>
                        </a:spcAft>
                      </a:pPr>
                      <a:r>
                        <a:rPr lang="tr-TR" sz="1800" b="1" kern="1200" dirty="0">
                          <a:solidFill>
                            <a:srgbClr val="FFFFFF"/>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Bölümler/Yıl</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lnL w="12700" cap="flat" cmpd="sng" algn="ctr">
                      <a:solidFill>
                        <a:srgbClr val="F3C6AB"/>
                      </a:solidFill>
                      <a:prstDash val="solid"/>
                      <a:round/>
                      <a:headEnd type="none" w="med" len="med"/>
                      <a:tailEnd type="none" w="med" len="med"/>
                    </a:lnL>
                    <a:lnR>
                      <a:noFill/>
                    </a:lnR>
                    <a:lnT w="12700" cap="flat" cmpd="sng" algn="ctr">
                      <a:solidFill>
                        <a:srgbClr val="F3C6AB"/>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B8F22"/>
                    </a:solidFill>
                  </a:tcPr>
                </a:tc>
                <a:tc gridSpan="2">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2013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a:noFill/>
                    </a:lnL>
                    <a:lnR>
                      <a:noFill/>
                    </a:lnR>
                    <a:lnT w="12700" cap="flat" cmpd="sng" algn="ctr">
                      <a:solidFill>
                        <a:srgbClr val="F3C6AB"/>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B8F22"/>
                    </a:solidFill>
                  </a:tcPr>
                </a:tc>
                <a:tc hMerge="1">
                  <a:txBody>
                    <a:bodyPr/>
                    <a:lstStyle/>
                    <a:p>
                      <a:endParaRPr lang="tr-TR"/>
                    </a:p>
                  </a:txBody>
                  <a:tcPr/>
                </a:tc>
                <a:tc gridSpan="2">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2014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lnL>
                      <a:noFill/>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B8F22"/>
                    </a:solidFill>
                  </a:tcPr>
                </a:tc>
                <a:tc hMerge="1">
                  <a:txBody>
                    <a:bodyPr/>
                    <a:lstStyle/>
                    <a:p>
                      <a:endParaRPr lang="tr-TR"/>
                    </a:p>
                  </a:txBody>
                  <a:tcPr/>
                </a:tc>
                <a:tc gridSpan="2">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2015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B8F22"/>
                    </a:solidFill>
                  </a:tcPr>
                </a:tc>
                <a:tc hMerge="1">
                  <a:txBody>
                    <a:bodyPr/>
                    <a:lstStyle/>
                    <a:p>
                      <a:endParaRPr lang="tr-TR"/>
                    </a:p>
                  </a:txBody>
                  <a:tcPr/>
                </a:tc>
              </a:tr>
              <a:tr h="945513">
                <a:tc vMerge="1">
                  <a:txBody>
                    <a:bodyPr/>
                    <a:lstStyle/>
                    <a:p>
                      <a:endParaRPr lang="tr-TR"/>
                    </a:p>
                  </a:txBody>
                  <a:tcPr/>
                </a:tc>
                <a:tc>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En Küçük Puan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9050" cap="flat" cmpd="sng" algn="ctr">
                      <a:solidFill>
                        <a:srgbClr val="FFFFFF"/>
                      </a:solidFill>
                      <a:prstDash val="solid"/>
                      <a:round/>
                      <a:headEnd type="none" w="med" len="med"/>
                      <a:tailEnd type="none" w="med" len="med"/>
                    </a:lnL>
                    <a:lnR w="12700" cap="flat" cmpd="sng" algn="ctr">
                      <a:solidFill>
                        <a:srgbClr val="F3C6AB"/>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rgbClr val="F7DBCC"/>
                    </a:solidFill>
                  </a:tcPr>
                </a:tc>
                <a:tc>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En Büyük Puan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rgbClr val="F7DBCC"/>
                    </a:solidFill>
                  </a:tcPr>
                </a:tc>
                <a:tc>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En Küçük Puan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rgbClr val="F7DBCC"/>
                    </a:solidFill>
                  </a:tcPr>
                </a:tc>
                <a:tc>
                  <a:txBody>
                    <a:bodyPr/>
                    <a:lstStyle/>
                    <a:p>
                      <a:pPr algn="ctr">
                        <a:lnSpc>
                          <a:spcPct val="105000"/>
                        </a:lnSpc>
                        <a:spcAft>
                          <a:spcPts val="0"/>
                        </a:spcAft>
                      </a:pPr>
                      <a:r>
                        <a:rPr lang="tr-TR" sz="1800" b="1"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En Büyük Puan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rgbClr val="F7DBCC"/>
                    </a:solidFill>
                  </a:tcPr>
                </a:tc>
                <a:tc>
                  <a:txBody>
                    <a:bodyPr/>
                    <a:lstStyle/>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En Küçük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Puan</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rgbClr val="F7DBCC"/>
                    </a:solidFill>
                  </a:tcPr>
                </a:tc>
                <a:tc>
                  <a:txBody>
                    <a:bodyPr/>
                    <a:lstStyle/>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En Büyük Puan</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rgbClr val="F7DBCC"/>
                    </a:solidFill>
                  </a:tcPr>
                </a:tc>
              </a:tr>
              <a:tr h="691860">
                <a:tc>
                  <a:txBody>
                    <a:bodyPr/>
                    <a:lstStyle/>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İktisat (N.Ö.)</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9050" cap="flat" cmpd="sng" algn="ctr">
                      <a:solidFill>
                        <a:srgbClr val="EB8F22"/>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233,96741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9050" cap="flat" cmpd="sng" algn="ctr">
                      <a:solidFill>
                        <a:srgbClr val="EB8F22"/>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280,24149</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221,92914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290,14480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224,50575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254,93946</a:t>
                      </a: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r>
              <a:tr h="691860">
                <a:tc>
                  <a:txBody>
                    <a:bodyPr/>
                    <a:lstStyle/>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İktisat (İ.Ö.)</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9050" cap="flat" cmpd="sng" algn="ctr">
                      <a:solidFill>
                        <a:srgbClr val="EB8F22"/>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202,00640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9050" cap="flat" cmpd="sng" algn="ctr">
                      <a:solidFill>
                        <a:srgbClr val="EB8F22"/>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243,14433</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211,52891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221,35340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199,88320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239,01056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40000"/>
                        <a:lumOff val="60000"/>
                      </a:schemeClr>
                    </a:solidFill>
                  </a:tcPr>
                </a:tc>
              </a:tr>
              <a:tr h="691860">
                <a:tc>
                  <a:txBody>
                    <a:bodyPr/>
                    <a:lstStyle/>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İşletme (N.Ö.)</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9050" cap="flat" cmpd="sng" algn="ctr">
                      <a:solidFill>
                        <a:srgbClr val="EB8F22"/>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228,80453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9050" cap="flat" cmpd="sng" algn="ctr">
                      <a:solidFill>
                        <a:srgbClr val="EB8F22"/>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273,02964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215,07606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263,68501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224,80956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290,03619</a:t>
                      </a: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r>
              <a:tr h="691860">
                <a:tc>
                  <a:txBody>
                    <a:bodyPr/>
                    <a:lstStyle/>
                    <a:p>
                      <a:pPr algn="ctr">
                        <a:lnSpc>
                          <a:spcPct val="105000"/>
                        </a:lnSpc>
                        <a:spcAft>
                          <a:spcPts val="0"/>
                        </a:spcAft>
                      </a:pPr>
                      <a:r>
                        <a:rPr lang="tr-TR" sz="1800" b="1"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İşletme (İ.Ö.)</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9050" cap="flat" cmpd="sng" algn="ctr">
                      <a:solidFill>
                        <a:srgbClr val="EB8F22"/>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209,50942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9050" cap="flat" cmpd="sng" algn="ctr">
                      <a:solidFill>
                        <a:srgbClr val="EB8F22"/>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229,08760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202,56286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231,56576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6985"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200,61801</a:t>
                      </a: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c>
                  <a:txBody>
                    <a:bodyPr/>
                    <a:lstStyle/>
                    <a:p>
                      <a:pPr algn="ctr">
                        <a:lnSpc>
                          <a:spcPct val="105000"/>
                        </a:lnSpc>
                        <a:spcAft>
                          <a:spcPts val="0"/>
                        </a:spcAft>
                      </a:pPr>
                      <a:r>
                        <a:rPr lang="tr-TR" sz="1800" kern="1200" dirty="0" smtClean="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261,64169</a:t>
                      </a:r>
                      <a:r>
                        <a:rPr lang="tr-TR" sz="1800" kern="1200" dirty="0">
                          <a:solidFill>
                            <a:srgbClr val="000000"/>
                          </a:solidFill>
                          <a:effectLst>
                            <a:outerShdw blurRad="38100" dist="38100" dir="2700000" algn="tl">
                              <a:srgbClr val="000000">
                                <a:alpha val="43000"/>
                              </a:srgbClr>
                            </a:outerShdw>
                          </a:effectLst>
                          <a:latin typeface="Corbel" panose="020B0503020204020204" pitchFamily="34" charset="0"/>
                          <a:ea typeface="Times New Roman" panose="02020603050405020304" pitchFamily="18" charset="0"/>
                          <a:cs typeface="Arial" panose="020B0604020202020204" pitchFamily="34" charset="0"/>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F3C6AB"/>
                      </a:solidFill>
                      <a:prstDash val="solid"/>
                      <a:round/>
                      <a:headEnd type="none" w="med" len="med"/>
                      <a:tailEnd type="none" w="med" len="med"/>
                    </a:lnL>
                    <a:lnR w="12700" cap="flat" cmpd="sng" algn="ctr">
                      <a:solidFill>
                        <a:srgbClr val="F3C6AB"/>
                      </a:solidFill>
                      <a:prstDash val="solid"/>
                      <a:round/>
                      <a:headEnd type="none" w="med" len="med"/>
                      <a:tailEnd type="none" w="med" len="med"/>
                    </a:lnR>
                    <a:lnT w="12700" cap="flat" cmpd="sng" algn="ctr">
                      <a:solidFill>
                        <a:srgbClr val="F3C6AB"/>
                      </a:solidFill>
                      <a:prstDash val="solid"/>
                      <a:round/>
                      <a:headEnd type="none" w="med" len="med"/>
                      <a:tailEnd type="none" w="med" len="med"/>
                    </a:lnT>
                    <a:lnB w="12700" cap="flat" cmpd="sng" algn="ctr">
                      <a:solidFill>
                        <a:srgbClr val="F3C6AB"/>
                      </a:solidFill>
                      <a:prstDash val="solid"/>
                      <a:round/>
                      <a:headEnd type="none" w="med" len="med"/>
                      <a:tailEnd type="none" w="med" len="med"/>
                    </a:lnB>
                    <a:solidFill>
                      <a:schemeClr val="accent1">
                        <a:lumMod val="60000"/>
                        <a:lumOff val="40000"/>
                      </a:schemeClr>
                    </a:solidFill>
                  </a:tcPr>
                </a:tc>
              </a:tr>
            </a:tbl>
          </a:graphicData>
        </a:graphic>
      </p:graphicFrame>
    </p:spTree>
    <p:extLst>
      <p:ext uri="{BB962C8B-B14F-4D97-AF65-F5344CB8AC3E}">
        <p14:creationId xmlns:p14="http://schemas.microsoft.com/office/powerpoint/2010/main" val="6066812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Lisansüstü Eğitim</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101039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a:effectLst>
                  <a:outerShdw blurRad="38100" dist="38100" dir="2700000" algn="tl">
                    <a:srgbClr val="000000">
                      <a:alpha val="43137"/>
                    </a:srgbClr>
                  </a:outerShdw>
                </a:effectLst>
              </a:rPr>
              <a:t>Bölgesel Kalkınma İktisadı </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Tezli </a:t>
            </a:r>
            <a:r>
              <a:rPr lang="tr-TR" dirty="0">
                <a:effectLst>
                  <a:outerShdw blurRad="38100" dist="38100" dir="2700000" algn="tl">
                    <a:srgbClr val="000000">
                      <a:alpha val="43137"/>
                    </a:srgbClr>
                  </a:outerShdw>
                </a:effectLst>
              </a:rPr>
              <a:t>Yüksek Lisans Programı</a:t>
            </a:r>
            <a:r>
              <a:rPr lang="tr-TR" dirty="0"/>
              <a:t/>
            </a:r>
            <a:br>
              <a:rPr lang="tr-TR" dirty="0"/>
            </a:br>
            <a:endParaRPr lang="tr-TR" dirty="0"/>
          </a:p>
        </p:txBody>
      </p:sp>
      <p:sp>
        <p:nvSpPr>
          <p:cNvPr id="3" name="İçerik Yer Tutucusu 2"/>
          <p:cNvSpPr>
            <a:spLocks noGrp="1"/>
          </p:cNvSpPr>
          <p:nvPr>
            <p:ph idx="1"/>
          </p:nvPr>
        </p:nvSpPr>
        <p:spPr>
          <a:solidFill>
            <a:schemeClr val="accent1"/>
          </a:solidFill>
          <a:effectLst>
            <a:outerShdw blurRad="50800" dist="38100" dir="8100000" algn="tr" rotWithShape="0">
              <a:prstClr val="black">
                <a:alpha val="40000"/>
              </a:prstClr>
            </a:outerShdw>
          </a:effectLst>
        </p:spPr>
        <p:txBody>
          <a:bodyPr>
            <a:normAutofit fontScale="92500"/>
          </a:bodyPr>
          <a:lstStyle/>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a:t>
            </a:r>
            <a:r>
              <a:rPr lang="tr-TR" dirty="0">
                <a:effectLst>
                  <a:outerShdw blurRad="38100" dist="38100" dir="2700000" algn="tl">
                    <a:srgbClr val="000000">
                      <a:alpha val="43137"/>
                    </a:srgbClr>
                  </a:outerShdw>
                </a:effectLst>
              </a:rPr>
              <a:t>, öğrencilerin iktisat alanındaki temel teorik bilgilerini bölgesel iktisat konularını da kapsayacak şekilde ileri seviyeye taşımayı, öğrencilerin doktrindeki güncel gelişmeleri takip edebilmeyi ve buna katkı sağlayabilmeyi, ayrıca rekabet gücü yüksek iktisatçılar yetiştirmeyi hedeflemektedir</a:t>
            </a:r>
            <a:r>
              <a:rPr lang="tr-TR" dirty="0" smtClean="0">
                <a:effectLst>
                  <a:outerShdw blurRad="38100" dist="38100" dir="2700000" algn="tl">
                    <a:srgbClr val="000000">
                      <a:alpha val="43137"/>
                    </a:srgbClr>
                  </a:outerShdw>
                </a:effectLst>
              </a:rPr>
              <a:t>.</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Programa ilk öğrenci alımı 2013-2014 akademik yılında 12 öğrenci ile yapılmıştır. Programda tez çalışmaları kapsamında Siirt ve bölge ekonomisinin gelişimine yönelik konuların yanı sıra makro ölçekli konular da değerlendirilmektedir.  </a:t>
            </a:r>
          </a:p>
          <a:p>
            <a:pPr algn="just"/>
            <a:endParaRPr lang="tr-TR" dirty="0"/>
          </a:p>
        </p:txBody>
      </p:sp>
    </p:spTree>
    <p:extLst>
      <p:ext uri="{BB962C8B-B14F-4D97-AF65-F5344CB8AC3E}">
        <p14:creationId xmlns:p14="http://schemas.microsoft.com/office/powerpoint/2010/main" val="15927289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dirty="0">
                <a:effectLst>
                  <a:outerShdw blurRad="38100" dist="38100" dir="2700000" algn="tl">
                    <a:srgbClr val="000000">
                      <a:alpha val="43137"/>
                    </a:srgbClr>
                  </a:outerShdw>
                </a:effectLst>
              </a:rPr>
              <a:t>Bölgesel Kalkınma İktisadı </a:t>
            </a:r>
            <a:r>
              <a:rPr lang="tr-TR" sz="3600" dirty="0" smtClean="0">
                <a:effectLst>
                  <a:outerShdw blurRad="38100" dist="38100" dir="2700000" algn="tl">
                    <a:srgbClr val="000000">
                      <a:alpha val="43137"/>
                    </a:srgbClr>
                  </a:outerShdw>
                </a:effectLst>
              </a:rPr>
              <a:t>Tezli </a:t>
            </a:r>
            <a:r>
              <a:rPr lang="tr-TR" sz="3600" dirty="0">
                <a:effectLst>
                  <a:outerShdw blurRad="38100" dist="38100" dir="2700000" algn="tl">
                    <a:srgbClr val="000000">
                      <a:alpha val="43137"/>
                    </a:srgbClr>
                  </a:outerShdw>
                </a:effectLst>
              </a:rPr>
              <a:t>Yüksek Lisans </a:t>
            </a:r>
            <a:r>
              <a:rPr lang="tr-TR" sz="3600" dirty="0" smtClean="0">
                <a:effectLst>
                  <a:outerShdw blurRad="38100" dist="38100" dir="2700000" algn="tl">
                    <a:srgbClr val="000000">
                      <a:alpha val="43137"/>
                    </a:srgbClr>
                  </a:outerShdw>
                </a:effectLst>
              </a:rPr>
              <a:t>Programı</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Devam Eden Tezler</a:t>
            </a:r>
            <a:r>
              <a:rPr lang="tr-TR" dirty="0"/>
              <a:t/>
            </a:r>
            <a:br>
              <a:rPr lang="tr-TR" dirty="0"/>
            </a:br>
            <a:r>
              <a:rPr lang="tr-TR" dirty="0" smtClean="0"/>
              <a:t> </a:t>
            </a:r>
            <a:endParaRPr lang="tr-TR" dirty="0"/>
          </a:p>
        </p:txBody>
      </p:sp>
      <p:sp>
        <p:nvSpPr>
          <p:cNvPr id="3" name="İçerik Yer Tutucusu 2"/>
          <p:cNvSpPr>
            <a:spLocks noGrp="1"/>
          </p:cNvSpPr>
          <p:nvPr>
            <p:ph idx="1"/>
          </p:nvPr>
        </p:nvSpPr>
        <p:spPr>
          <a:xfrm>
            <a:off x="1636295" y="2149642"/>
            <a:ext cx="9866728" cy="3737811"/>
          </a:xfrm>
          <a:solidFill>
            <a:schemeClr val="accent1"/>
          </a:solidFill>
          <a:effectLst>
            <a:outerShdw blurRad="50800" dist="38100" dir="8100000" algn="tr" rotWithShape="0">
              <a:prstClr val="black">
                <a:alpha val="40000"/>
              </a:prstClr>
            </a:outerShdw>
          </a:effectLst>
        </p:spPr>
        <p:txBody>
          <a:bodyPr>
            <a:normAutofit fontScale="92500" lnSpcReduction="20000"/>
          </a:bodyPr>
          <a:lstStyle/>
          <a:p>
            <a:pPr algn="just">
              <a:buFont typeface="Wingdings" panose="05000000000000000000" pitchFamily="2" charset="2"/>
              <a:buChar char="§"/>
            </a:pPr>
            <a:r>
              <a:rPr lang="tr-TR" dirty="0" err="1" smtClean="0">
                <a:effectLst>
                  <a:outerShdw blurRad="38100" dist="38100" dir="2700000" algn="tl">
                    <a:srgbClr val="000000">
                      <a:alpha val="43137"/>
                    </a:srgbClr>
                  </a:outerShdw>
                </a:effectLst>
              </a:rPr>
              <a:t>Kayıtdışı</a:t>
            </a:r>
            <a:r>
              <a:rPr lang="tr-TR" dirty="0" smtClean="0">
                <a:effectLst>
                  <a:outerShdw blurRad="38100" dist="38100" dir="2700000" algn="tl">
                    <a:srgbClr val="000000">
                      <a:alpha val="43137"/>
                    </a:srgbClr>
                  </a:outerShdw>
                </a:effectLst>
              </a:rPr>
              <a:t> Ekonomi ve Tefecilik: Siirt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 İlinin Demografik Yapısı ve İşgücü Piyasasının Türkiye ile Karşılaştırılması</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Endüstriyel Futbol ile Bölgesel Kalkınmanın Sağlanması: Siirt İli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Bölgesel Kalkınmada Dışsallıkların Önemi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Siirt’in Marka Kent Olabilme Potansiyeli ve Marka Kentler Yaratılmasında Yerel Yönetimler ve Yerel Yönetimler Politikası</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Kalkınma Politikalarının Siirt Ekonomisi Üzerinde Etkisi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Türkiye’de Göç Sorunu, Göçlerin </a:t>
            </a:r>
            <a:r>
              <a:rPr lang="tr-TR" dirty="0" err="1" smtClean="0">
                <a:effectLst>
                  <a:outerShdw blurRad="38100" dist="38100" dir="2700000" algn="tl">
                    <a:srgbClr val="000000">
                      <a:alpha val="43137"/>
                    </a:srgbClr>
                  </a:outerShdw>
                </a:effectLst>
              </a:rPr>
              <a:t>Sosyo</a:t>
            </a:r>
            <a:r>
              <a:rPr lang="tr-TR" dirty="0" smtClean="0">
                <a:effectLst>
                  <a:outerShdw blurRad="38100" dist="38100" dir="2700000" algn="tl">
                    <a:srgbClr val="000000">
                      <a:alpha val="43137"/>
                    </a:srgbClr>
                  </a:outerShdw>
                </a:effectLst>
              </a:rPr>
              <a:t>-Ekonomik Yansımaları: Siirt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 Üniversitesi’nin Bölge Ekonomisine Katkısı </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41252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Öğrenci Hareketliliği</a:t>
            </a:r>
          </a:p>
          <a:p>
            <a:pPr marL="0" indent="0" algn="ctr">
              <a:buNone/>
            </a:pPr>
            <a:r>
              <a:rPr lang="tr-TR" sz="2000" dirty="0" err="1" smtClean="0">
                <a:effectLst>
                  <a:outerShdw blurRad="38100" dist="38100" dir="2700000" algn="tl">
                    <a:srgbClr val="000000">
                      <a:alpha val="43137"/>
                    </a:srgbClr>
                  </a:outerShdw>
                </a:effectLst>
              </a:rPr>
              <a:t>Erasmus</a:t>
            </a:r>
            <a:r>
              <a:rPr lang="tr-TR" sz="2000" dirty="0" smtClean="0">
                <a:effectLst>
                  <a:outerShdw blurRad="38100" dist="38100" dir="2700000" algn="tl">
                    <a:srgbClr val="000000">
                      <a:alpha val="43137"/>
                    </a:srgbClr>
                  </a:outerShdw>
                </a:effectLst>
              </a:rPr>
              <a:t> &amp; Farabi &amp; Yatay Geçiş &amp; Yabancı Uyruklu Öğrenci</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13574174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Hareketliliği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620254" y="2395787"/>
            <a:ext cx="9882770" cy="3336758"/>
          </a:xfrm>
          <a:solidFill>
            <a:schemeClr val="accent1"/>
          </a:solidFill>
          <a:effectLst>
            <a:outerShdw blurRad="50800" dist="38100" dir="8100000" algn="tr" rotWithShape="0">
              <a:prstClr val="black">
                <a:alpha val="40000"/>
              </a:prstClr>
            </a:outerShdw>
          </a:effectLst>
        </p:spPr>
        <p:txBody>
          <a:bodyPr>
            <a:normAutofit fontScale="92500" lnSpcReduction="20000"/>
          </a:bodyPr>
          <a:lstStyle/>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2014/15 akademik yılında </a:t>
            </a:r>
            <a:r>
              <a:rPr lang="tr-TR" dirty="0" err="1" smtClean="0">
                <a:effectLst>
                  <a:outerShdw blurRad="38100" dist="38100" dir="2700000" algn="tl">
                    <a:srgbClr val="000000">
                      <a:alpha val="43137"/>
                    </a:srgbClr>
                  </a:outerShdw>
                </a:effectLst>
              </a:rPr>
              <a:t>Erasmus</a:t>
            </a:r>
            <a:r>
              <a:rPr lang="tr-TR" dirty="0">
                <a:effectLst>
                  <a:outerShdw blurRad="38100" dist="38100" dir="2700000" algn="tl">
                    <a:srgbClr val="000000">
                      <a:alpha val="43137"/>
                    </a:srgbClr>
                  </a:outerShdw>
                </a:effectLst>
              </a:rPr>
              <a:t>+ kapsamında İşletme </a:t>
            </a:r>
            <a:r>
              <a:rPr lang="tr-TR" dirty="0" smtClean="0">
                <a:effectLst>
                  <a:outerShdw blurRad="38100" dist="38100" dir="2700000" algn="tl">
                    <a:srgbClr val="000000">
                      <a:alpha val="43137"/>
                    </a:srgbClr>
                  </a:outerShdw>
                </a:effectLst>
              </a:rPr>
              <a:t>bölümünden </a:t>
            </a:r>
            <a:r>
              <a:rPr lang="tr-TR" dirty="0">
                <a:effectLst>
                  <a:outerShdw blurRad="38100" dist="38100" dir="2700000" algn="tl">
                    <a:srgbClr val="000000">
                      <a:alpha val="43137"/>
                    </a:srgbClr>
                  </a:outerShdw>
                </a:effectLst>
              </a:rPr>
              <a:t>bir öğrencimiz </a:t>
            </a:r>
            <a:r>
              <a:rPr lang="tr-TR" dirty="0" smtClean="0">
                <a:effectLst>
                  <a:outerShdw blurRad="38100" dist="38100" dir="2700000" algn="tl">
                    <a:srgbClr val="000000">
                      <a:alpha val="43137"/>
                    </a:srgbClr>
                  </a:outerShdw>
                </a:effectLst>
              </a:rPr>
              <a:t>bahar döneminde Polonya’ya </a:t>
            </a:r>
            <a:r>
              <a:rPr lang="tr-TR" dirty="0">
                <a:effectLst>
                  <a:outerShdw blurRad="38100" dist="38100" dir="2700000" algn="tl">
                    <a:srgbClr val="000000">
                      <a:alpha val="43137"/>
                    </a:srgbClr>
                  </a:outerShdw>
                </a:effectLst>
              </a:rPr>
              <a:t>gönderilmiştir</a:t>
            </a:r>
            <a:r>
              <a:rPr lang="tr-TR" dirty="0" smtClean="0">
                <a:effectLst>
                  <a:outerShdw blurRad="38100" dist="38100" dir="2700000" algn="tl">
                    <a:srgbClr val="000000">
                      <a:alpha val="43137"/>
                    </a:srgbClr>
                  </a:outerShdw>
                </a:effectLst>
              </a:rPr>
              <a:t>. 2015/16 akademik yılı itibariyle de İşletme bölümünden 1 öğrencimiz Slovakya’da ve 1 öğrencimiz de Polonya’da eğitim almaktadır.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Farabi kapsamında Fakültemizden 2014-2015 akademik yılında 8 öğrenci hareketlilikte bulunmuştur.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Fakültemize 2015-2016 akademik yılında yatay geçiş ile 13 öğrenci katılırken, 18 öğrenci başka fakülteleri tercih etmiştir. </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Ayrıca Fakültemizde 14 Suriye, 7 Türkmenistan ve 2 Sierra Leone uyruklu öğrenci eğitim almaktadır.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14735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İnsan Kaynakları</a:t>
            </a:r>
          </a:p>
          <a:p>
            <a:pPr marL="0" indent="0" algn="ctr">
              <a:buNone/>
            </a:pPr>
            <a:r>
              <a:rPr lang="tr-TR" sz="2000" dirty="0" smtClean="0">
                <a:effectLst>
                  <a:outerShdw blurRad="38100" dist="38100" dir="2700000" algn="tl">
                    <a:srgbClr val="000000">
                      <a:alpha val="43137"/>
                    </a:srgbClr>
                  </a:outerShdw>
                </a:effectLst>
              </a:rPr>
              <a:t>Akademik &amp; İdari Personel</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31187528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 (Şubat 2016)</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Akademik Personel Sayısı</a:t>
            </a:r>
            <a:endParaRPr lang="tr-TR" sz="2400" dirty="0">
              <a:effectLst>
                <a:outerShdw blurRad="38100" dist="38100" dir="2700000" algn="tl">
                  <a:srgbClr val="000000">
                    <a:alpha val="43137"/>
                  </a:srgbClr>
                </a:outerShdw>
              </a:effectLst>
            </a:endParaRPr>
          </a:p>
        </p:txBody>
      </p:sp>
      <p:sp>
        <p:nvSpPr>
          <p:cNvPr id="6" name="Metin kutusu 5"/>
          <p:cNvSpPr txBox="1"/>
          <p:nvPr/>
        </p:nvSpPr>
        <p:spPr>
          <a:xfrm>
            <a:off x="1538326" y="5581977"/>
            <a:ext cx="9673390" cy="369332"/>
          </a:xfrm>
          <a:prstGeom prst="rect">
            <a:avLst/>
          </a:prstGeom>
          <a:solidFill>
            <a:srgbClr val="FF0000"/>
          </a:solidFill>
          <a:scene3d>
            <a:camera prst="orthographicFront"/>
            <a:lightRig rig="threePt" dir="t"/>
          </a:scene3d>
          <a:sp3d>
            <a:bevelT prst="relaxedInset"/>
          </a:sp3d>
        </p:spPr>
        <p:txBody>
          <a:bodyPr wrap="square" rtlCol="0">
            <a:spAutoFit/>
          </a:bodyPr>
          <a:lstStyle/>
          <a:p>
            <a:pPr algn="ctr"/>
            <a:r>
              <a:rPr lang="tr-TR" b="1" dirty="0">
                <a:solidFill>
                  <a:schemeClr val="bg1"/>
                </a:solidFill>
                <a:effectLst>
                  <a:outerShdw blurRad="38100" dist="38100" dir="2700000" algn="tl">
                    <a:srgbClr val="000000">
                      <a:alpha val="43137"/>
                    </a:srgbClr>
                  </a:outerShdw>
                </a:effectLst>
              </a:rPr>
              <a:t>Ö</a:t>
            </a:r>
            <a:r>
              <a:rPr lang="tr-TR" b="1" dirty="0" smtClean="0">
                <a:solidFill>
                  <a:schemeClr val="bg1"/>
                </a:solidFill>
                <a:effectLst>
                  <a:outerShdw blurRad="38100" dist="38100" dir="2700000" algn="tl">
                    <a:srgbClr val="000000">
                      <a:alpha val="43137"/>
                    </a:srgbClr>
                  </a:outerShdw>
                </a:effectLst>
              </a:rPr>
              <a:t>ğretim üyesi başına düşen öğrenci sayısı : 462 / 9 = 51</a:t>
            </a:r>
            <a:endParaRPr lang="tr-TR" b="1" dirty="0">
              <a:solidFill>
                <a:schemeClr val="bg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3621259732"/>
              </p:ext>
            </p:extLst>
          </p:nvPr>
        </p:nvGraphicFramePr>
        <p:xfrm>
          <a:off x="2052477" y="2189709"/>
          <a:ext cx="8882380" cy="3054096"/>
        </p:xfrm>
        <a:graphic>
          <a:graphicData uri="http://schemas.openxmlformats.org/drawingml/2006/table">
            <a:tbl>
              <a:tblPr firstRow="1" bandRow="1">
                <a:tableStyleId>{5C22544A-7EE6-4342-B048-85BDC9FD1C3A}</a:tableStyleId>
              </a:tblPr>
              <a:tblGrid>
                <a:gridCol w="1974215"/>
                <a:gridCol w="1247775"/>
                <a:gridCol w="2007870"/>
                <a:gridCol w="1882775"/>
                <a:gridCol w="1769745"/>
              </a:tblGrid>
              <a:tr h="499745">
                <a:tc>
                  <a:txBody>
                    <a:bodyPr/>
                    <a:lstStyle/>
                    <a:p>
                      <a:pPr algn="ctr">
                        <a:lnSpc>
                          <a:spcPct val="106000"/>
                        </a:lnSpc>
                        <a:spcAft>
                          <a:spcPts val="0"/>
                        </a:spcAft>
                      </a:pPr>
                      <a:r>
                        <a:rPr lang="tr-TR" sz="1800" kern="1200" dirty="0">
                          <a:ln>
                            <a:noFill/>
                          </a:ln>
                          <a:effectLst/>
                        </a:rPr>
                        <a:t>Unvan/Bölüm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ln>
                            <a:noFill/>
                          </a:ln>
                          <a:effectLst/>
                        </a:rPr>
                        <a:t>İktisat</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ln>
                            <a:noFill/>
                          </a:ln>
                          <a:effectLst/>
                        </a:rPr>
                        <a:t>İşletme</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ln>
                            <a:noFill/>
                          </a:ln>
                          <a:effectLst/>
                        </a:rPr>
                        <a:t>Maliye</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ln>
                            <a:noFill/>
                          </a:ln>
                          <a:effectLst/>
                        </a:rPr>
                        <a:t>Çalışma</a:t>
                      </a:r>
                      <a:endParaRPr lang="tr-TR" sz="1100" dirty="0">
                        <a:effectLst/>
                      </a:endParaRPr>
                    </a:p>
                    <a:p>
                      <a:pPr algn="ctr">
                        <a:lnSpc>
                          <a:spcPct val="106000"/>
                        </a:lnSpc>
                        <a:spcAft>
                          <a:spcPts val="0"/>
                        </a:spcAft>
                      </a:pPr>
                      <a:r>
                        <a:rPr lang="tr-TR" sz="1800" kern="1200" dirty="0">
                          <a:ln>
                            <a:noFill/>
                          </a:ln>
                          <a:effectLst/>
                        </a:rPr>
                        <a:t>Ekonomisi ve Endüstri İlişkileri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99745">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Prof.</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99745">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Doç.</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99745">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Yrd. Doç.</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795">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Arş. Gör.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 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492818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 (Şubat 2016)</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Öğretim Üyesi Yetiştirme Programı Kapsamında Olan </a:t>
            </a:r>
            <a:br>
              <a:rPr lang="tr-TR" sz="2400"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Araştırma Görevlisi Sayısı</a:t>
            </a:r>
            <a:endParaRPr lang="tr-TR" sz="2400" dirty="0">
              <a:effectLst>
                <a:outerShdw blurRad="38100" dist="38100" dir="2700000" algn="tl">
                  <a:srgbClr val="000000">
                    <a:alpha val="43137"/>
                  </a:srgbClr>
                </a:outerShdw>
              </a:effectLst>
            </a:endParaRPr>
          </a:p>
        </p:txBody>
      </p:sp>
      <p:sp>
        <p:nvSpPr>
          <p:cNvPr id="3" name="Metin kutusu 2"/>
          <p:cNvSpPr txBox="1"/>
          <p:nvPr/>
        </p:nvSpPr>
        <p:spPr>
          <a:xfrm>
            <a:off x="1772652" y="4644764"/>
            <a:ext cx="9817769" cy="1200329"/>
          </a:xfrm>
          <a:prstGeom prst="rect">
            <a:avLst/>
          </a:prstGeom>
          <a:solidFill>
            <a:schemeClr val="accent1"/>
          </a:solidFill>
          <a:effectLst>
            <a:outerShdw blurRad="50800" dist="38100" dir="8100000" algn="tr" rotWithShape="0">
              <a:prstClr val="black">
                <a:alpha val="40000"/>
              </a:prstClr>
            </a:outerShdw>
          </a:effectLst>
        </p:spPr>
        <p:txBody>
          <a:bodyPr wrap="square" rtlCol="0">
            <a:spAutoFit/>
          </a:bodyPr>
          <a:lstStyle/>
          <a:p>
            <a:pPr algn="just"/>
            <a:r>
              <a:rPr lang="tr-TR" dirty="0">
                <a:effectLst>
                  <a:outerShdw blurRad="38100" dist="38100" dir="2700000" algn="tl">
                    <a:srgbClr val="000000">
                      <a:alpha val="43137"/>
                    </a:srgbClr>
                  </a:outerShdw>
                </a:effectLst>
              </a:rPr>
              <a:t>Öğretim Üyesi Yetiştirme Programı </a:t>
            </a:r>
            <a:r>
              <a:rPr lang="tr-TR" dirty="0" smtClean="0">
                <a:effectLst>
                  <a:outerShdw blurRad="38100" dist="38100" dir="2700000" algn="tl">
                    <a:srgbClr val="000000">
                      <a:alpha val="43137"/>
                    </a:srgbClr>
                  </a:outerShdw>
                </a:effectLst>
              </a:rPr>
              <a:t>kapsamında olan Araştırma Görevlilerinin </a:t>
            </a:r>
            <a:r>
              <a:rPr lang="tr-TR" dirty="0">
                <a:effectLst>
                  <a:outerShdw blurRad="38100" dist="38100" dir="2700000" algn="tl">
                    <a:srgbClr val="000000">
                      <a:alpha val="43137"/>
                    </a:srgbClr>
                  </a:outerShdw>
                </a:effectLst>
              </a:rPr>
              <a:t>g</a:t>
            </a:r>
            <a:r>
              <a:rPr lang="tr-TR" dirty="0" smtClean="0">
                <a:effectLst>
                  <a:outerShdw blurRad="38100" dist="38100" dir="2700000" algn="tl">
                    <a:srgbClr val="000000">
                      <a:alpha val="43137"/>
                    </a:srgbClr>
                  </a:outerShdw>
                </a:effectLst>
              </a:rPr>
              <a:t>örevlendirildikleri kurumlar: </a:t>
            </a:r>
            <a:r>
              <a:rPr lang="tr-TR" i="1" dirty="0" smtClean="0">
                <a:effectLst>
                  <a:outerShdw blurRad="38100" dist="38100" dir="2700000" algn="tl">
                    <a:srgbClr val="000000">
                      <a:alpha val="43137"/>
                    </a:srgbClr>
                  </a:outerShdw>
                </a:effectLst>
              </a:rPr>
              <a:t>Anadolu Üniversitesi (İşletme), Atatürk Üniversitesi (Çalışma Ekonomisi ve Endüstri İlişkileri), Gaziantep Üniversitesi (İktisat), Süleyman Demirel Üniversitesi (Çalışma Ekonomisi ve Endüstri İlişkileri), Ankara Üniversitesi (Maliye), Dokuz Eylül Üniversitesi (İktisat).</a:t>
            </a:r>
            <a:endParaRPr lang="tr-TR" i="1" dirty="0"/>
          </a:p>
        </p:txBody>
      </p:sp>
      <p:graphicFrame>
        <p:nvGraphicFramePr>
          <p:cNvPr id="7" name="İçerik Yer Tutucusu 6"/>
          <p:cNvGraphicFramePr>
            <a:graphicFrameLocks noGrp="1"/>
          </p:cNvGraphicFramePr>
          <p:nvPr>
            <p:ph idx="1"/>
            <p:extLst>
              <p:ext uri="{D42A27DB-BD31-4B8C-83A1-F6EECF244321}">
                <p14:modId xmlns:p14="http://schemas.microsoft.com/office/powerpoint/2010/main" val="2179261903"/>
              </p:ext>
            </p:extLst>
          </p:nvPr>
        </p:nvGraphicFramePr>
        <p:xfrm>
          <a:off x="1700463" y="2814665"/>
          <a:ext cx="9962148" cy="1453833"/>
        </p:xfrm>
        <a:graphic>
          <a:graphicData uri="http://schemas.openxmlformats.org/drawingml/2006/table">
            <a:tbl>
              <a:tblPr firstRow="1" bandRow="1">
                <a:tableStyleId>{5C22544A-7EE6-4342-B048-85BDC9FD1C3A}</a:tableStyleId>
              </a:tblPr>
              <a:tblGrid>
                <a:gridCol w="1257020"/>
                <a:gridCol w="1135947"/>
                <a:gridCol w="1200757"/>
                <a:gridCol w="3199880"/>
                <a:gridCol w="3168544"/>
              </a:tblGrid>
              <a:tr h="620395">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Bölüm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İktisat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İşletme</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Çalışma Ekonomisi </a:t>
                      </a:r>
                      <a:endParaRPr lang="tr-TR" sz="1100" dirty="0">
                        <a:effectLst/>
                      </a:endParaRPr>
                    </a:p>
                    <a:p>
                      <a:pPr algn="ctr">
                        <a:lnSpc>
                          <a:spcPct val="106000"/>
                        </a:lnSpc>
                        <a:spcAft>
                          <a:spcPts val="0"/>
                        </a:spcAft>
                      </a:pPr>
                      <a:r>
                        <a:rPr lang="tr-TR" sz="1800" kern="1200" dirty="0">
                          <a:effectLst>
                            <a:outerShdw blurRad="38100" dist="38100" dir="2700000" algn="tl">
                              <a:srgbClr val="000000">
                                <a:alpha val="43000"/>
                              </a:srgbClr>
                            </a:outerShdw>
                          </a:effectLst>
                        </a:rPr>
                        <a:t>ve</a:t>
                      </a:r>
                      <a:endParaRPr lang="tr-TR" sz="1100" dirty="0">
                        <a:effectLst/>
                      </a:endParaRPr>
                    </a:p>
                    <a:p>
                      <a:pPr algn="ctr">
                        <a:lnSpc>
                          <a:spcPct val="106000"/>
                        </a:lnSpc>
                        <a:spcAft>
                          <a:spcPts val="0"/>
                        </a:spcAft>
                      </a:pPr>
                      <a:r>
                        <a:rPr lang="tr-TR" sz="1800" kern="1200" dirty="0">
                          <a:effectLst>
                            <a:outerShdw blurRad="38100" dist="38100" dir="2700000" algn="tl">
                              <a:srgbClr val="000000">
                                <a:alpha val="43000"/>
                              </a:srgbClr>
                            </a:outerShdw>
                          </a:effectLst>
                        </a:rPr>
                        <a:t> Endüstri İlişkileri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Maliye</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354330">
                <a:tc>
                  <a:txBody>
                    <a:bodyPr/>
                    <a:lstStyle/>
                    <a:p>
                      <a:pPr algn="ctr">
                        <a:lnSpc>
                          <a:spcPct val="106000"/>
                        </a:lnSpc>
                        <a:spcAft>
                          <a:spcPts val="0"/>
                        </a:spcAft>
                      </a:pPr>
                      <a:r>
                        <a:rPr lang="tr-TR" sz="1800" kern="1200">
                          <a:effectLst>
                            <a:outerShdw blurRad="38100" dist="38100" dir="2700000" algn="tl">
                              <a:srgbClr val="000000">
                                <a:alpha val="43000"/>
                              </a:srgbClr>
                            </a:outerShdw>
                          </a:effectLst>
                        </a:rPr>
                        <a:t>ÖYP Ar. Gör.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 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tr-TR" sz="1800" kern="1200" dirty="0">
                          <a:effectLst>
                            <a:outerShdw blurRad="38100" dist="38100" dir="2700000" algn="tl">
                              <a:srgbClr val="000000">
                                <a:alpha val="43000"/>
                              </a:srgbClr>
                            </a:outerShdw>
                          </a:effectLst>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1932420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 (Şubat 2016)</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İdari Personel Sayısı</a:t>
            </a:r>
            <a:endParaRPr lang="tr-TR" sz="2400" dirty="0">
              <a:effectLst>
                <a:outerShdw blurRad="38100" dist="38100" dir="2700000" algn="tl">
                  <a:srgbClr val="000000">
                    <a:alpha val="43137"/>
                  </a:srgbClr>
                </a:outerShdw>
              </a:effectLst>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772583297"/>
              </p:ext>
            </p:extLst>
          </p:nvPr>
        </p:nvGraphicFramePr>
        <p:xfrm>
          <a:off x="2133600" y="2245895"/>
          <a:ext cx="9063789" cy="4026568"/>
        </p:xfrm>
        <a:graphic>
          <a:graphicData uri="http://schemas.openxmlformats.org/drawingml/2006/table">
            <a:tbl>
              <a:tblPr firstRow="1" bandRow="1">
                <a:tableStyleId>{D113A9D2-9D6B-4929-AA2D-F23B5EE8CBE7}</a:tableStyleId>
              </a:tblPr>
              <a:tblGrid>
                <a:gridCol w="4251642"/>
                <a:gridCol w="4812147"/>
              </a:tblGrid>
              <a:tr h="575224">
                <a:tc>
                  <a:txBody>
                    <a:bodyPr/>
                    <a:lstStyle/>
                    <a:p>
                      <a:pPr algn="ctr"/>
                      <a:r>
                        <a:rPr lang="tr-TR" sz="1800" b="1" dirty="0" smtClean="0">
                          <a:solidFill>
                            <a:sysClr val="windowText" lastClr="000000"/>
                          </a:solidFill>
                          <a:effectLst>
                            <a:outerShdw blurRad="38100" dist="38100" dir="2700000" algn="tl">
                              <a:srgbClr val="000000">
                                <a:alpha val="43137"/>
                              </a:srgbClr>
                            </a:outerShdw>
                          </a:effectLst>
                        </a:rPr>
                        <a:t>Kadro Unvanı</a:t>
                      </a:r>
                      <a:endParaRPr lang="tr-TR" sz="1800" b="1" dirty="0">
                        <a:solidFill>
                          <a:sysClr val="windowText" lastClr="000000"/>
                        </a:solidFill>
                        <a:effectLst>
                          <a:outerShdw blurRad="38100" dist="38100" dir="2700000" algn="tl">
                            <a:srgbClr val="000000">
                              <a:alpha val="43137"/>
                            </a:srgbClr>
                          </a:outerShdw>
                        </a:effectLst>
                        <a:latin typeface="+mn-lt"/>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 Şubat </a:t>
                      </a:r>
                      <a:r>
                        <a:rPr lang="tr-TR" sz="1800" b="1" kern="1200" dirty="0" smtClean="0">
                          <a:solidFill>
                            <a:sysClr val="windowText" lastClr="000000"/>
                          </a:solidFill>
                          <a:effectLst>
                            <a:outerShdw blurRad="38100" dist="38100" dir="2700000" algn="tl">
                              <a:srgbClr val="000000">
                                <a:alpha val="43000"/>
                              </a:srgbClr>
                            </a:outerShdw>
                          </a:effectLst>
                        </a:rPr>
                        <a:t>2016</a:t>
                      </a:r>
                      <a:r>
                        <a:rPr lang="tr-TR" sz="1800" b="1" kern="1200" baseline="0" dirty="0" smtClean="0">
                          <a:solidFill>
                            <a:sysClr val="windowText" lastClr="000000"/>
                          </a:solidFill>
                          <a:effectLst>
                            <a:outerShdw blurRad="38100" dist="38100" dir="2700000" algn="tl">
                              <a:srgbClr val="000000">
                                <a:alpha val="43000"/>
                              </a:srgbClr>
                            </a:outerShdw>
                          </a:effectLst>
                        </a:rPr>
                        <a:t> </a:t>
                      </a:r>
                      <a:r>
                        <a:rPr lang="tr-TR" sz="1800" b="1" kern="1200" dirty="0" smtClean="0">
                          <a:solidFill>
                            <a:sysClr val="windowText" lastClr="000000"/>
                          </a:solidFill>
                          <a:effectLst>
                            <a:outerShdw blurRad="38100" dist="38100" dir="2700000" algn="tl">
                              <a:srgbClr val="000000">
                                <a:alpha val="43000"/>
                              </a:srgbClr>
                            </a:outerShdw>
                          </a:effectLst>
                        </a:rPr>
                        <a:t>İtibariyle</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Fakülte Sekreteri</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1</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Dekan Sekreteri</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1</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Memur</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latin typeface="+mn-lt"/>
                          <a:ea typeface="+mn-ea"/>
                          <a:cs typeface="+mn-cs"/>
                        </a:rPr>
                        <a:t>1</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Bilgisayar İşletmeni</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1</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Teknisyen</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1</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TOPLAM</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latin typeface="+mn-lt"/>
                          <a:ea typeface="+mn-ea"/>
                          <a:cs typeface="+mn-cs"/>
                        </a:rPr>
                        <a:t>5</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bl>
          </a:graphicData>
        </a:graphic>
      </p:graphicFrame>
    </p:spTree>
    <p:extLst>
      <p:ext uri="{BB962C8B-B14F-4D97-AF65-F5344CB8AC3E}">
        <p14:creationId xmlns:p14="http://schemas.microsoft.com/office/powerpoint/2010/main" val="10148605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Fiziksel Olanaklar</a:t>
            </a:r>
          </a:p>
          <a:p>
            <a:pPr marL="0" indent="0" algn="ctr">
              <a:buNone/>
            </a:pPr>
            <a:r>
              <a:rPr lang="tr-TR" sz="2000" dirty="0" smtClean="0">
                <a:effectLst>
                  <a:outerShdw blurRad="38100" dist="38100" dir="2700000" algn="tl">
                    <a:srgbClr val="000000">
                      <a:alpha val="43137"/>
                    </a:srgbClr>
                  </a:outerShdw>
                </a:effectLst>
              </a:rPr>
              <a:t>Eğitim &amp; Sosyal &amp; Hizmet Alanları &amp; Taşınır Malzemeler</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7584689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Eğitim Alanları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876200712"/>
              </p:ext>
            </p:extLst>
          </p:nvPr>
        </p:nvGraphicFramePr>
        <p:xfrm>
          <a:off x="1280160" y="2438399"/>
          <a:ext cx="10719333" cy="2983834"/>
        </p:xfrm>
        <a:graphic>
          <a:graphicData uri="http://schemas.openxmlformats.org/drawingml/2006/table">
            <a:tbl>
              <a:tblPr>
                <a:effectLst>
                  <a:outerShdw blurRad="50800" dist="38100" dir="8100000" algn="tr" rotWithShape="0">
                    <a:prstClr val="black">
                      <a:alpha val="40000"/>
                    </a:prstClr>
                  </a:outerShdw>
                </a:effectLst>
                <a:tableStyleId>{5DA37D80-6434-44D0-A028-1B22A696006F}</a:tableStyleId>
              </a:tblPr>
              <a:tblGrid>
                <a:gridCol w="321991"/>
                <a:gridCol w="510033"/>
                <a:gridCol w="330299"/>
                <a:gridCol w="522267"/>
                <a:gridCol w="569316"/>
                <a:gridCol w="522267"/>
                <a:gridCol w="396170"/>
                <a:gridCol w="510033"/>
                <a:gridCol w="425341"/>
                <a:gridCol w="522267"/>
                <a:gridCol w="648364"/>
                <a:gridCol w="521325"/>
                <a:gridCol w="522267"/>
                <a:gridCol w="588138"/>
                <a:gridCol w="522267"/>
                <a:gridCol w="521325"/>
                <a:gridCol w="600373"/>
                <a:gridCol w="522267"/>
                <a:gridCol w="521325"/>
                <a:gridCol w="600373"/>
                <a:gridCol w="521325"/>
              </a:tblGrid>
              <a:tr h="645228">
                <a:tc gridSpan="9">
                  <a:txBody>
                    <a:bodyPr/>
                    <a:lstStyle/>
                    <a:p>
                      <a:pPr marL="925195" marR="923290" algn="ctr">
                        <a:lnSpc>
                          <a:spcPct val="107000"/>
                        </a:lnSpc>
                        <a:spcBef>
                          <a:spcPts val="270"/>
                        </a:spcBef>
                        <a:spcAft>
                          <a:spcPts val="0"/>
                        </a:spcAft>
                      </a:pPr>
                      <a:r>
                        <a:rPr lang="tr-TR" sz="1500" b="1" spc="-10" dirty="0">
                          <a:effectLst>
                            <a:outerShdw blurRad="38100" dist="38100" dir="2700000" algn="tl">
                              <a:srgbClr val="000000">
                                <a:alpha val="43137"/>
                              </a:srgbClr>
                            </a:outerShdw>
                          </a:effectLst>
                        </a:rPr>
                        <a:t>D</a:t>
                      </a:r>
                      <a:r>
                        <a:rPr lang="tr-TR" sz="1500" b="1" spc="25" dirty="0">
                          <a:effectLst>
                            <a:outerShdw blurRad="38100" dist="38100" dir="2700000" algn="tl">
                              <a:srgbClr val="000000">
                                <a:alpha val="43137"/>
                              </a:srgbClr>
                            </a:outerShdw>
                          </a:effectLst>
                        </a:rPr>
                        <a:t>e</a:t>
                      </a:r>
                      <a:r>
                        <a:rPr lang="tr-TR" sz="1500" b="1" spc="-20" dirty="0">
                          <a:effectLst>
                            <a:outerShdw blurRad="38100" dist="38100" dir="2700000" algn="tl">
                              <a:srgbClr val="000000">
                                <a:alpha val="43137"/>
                              </a:srgbClr>
                            </a:outerShdw>
                          </a:effectLst>
                        </a:rPr>
                        <a:t>r</a:t>
                      </a:r>
                      <a:r>
                        <a:rPr lang="tr-TR" sz="1500" b="1" spc="5" dirty="0">
                          <a:effectLst>
                            <a:outerShdw blurRad="38100" dist="38100" dir="2700000" algn="tl">
                              <a:srgbClr val="000000">
                                <a:alpha val="43137"/>
                              </a:srgbClr>
                            </a:outerShdw>
                          </a:effectLst>
                        </a:rPr>
                        <a:t>s</a:t>
                      </a:r>
                      <a:r>
                        <a:rPr lang="tr-TR" sz="1500" b="1" spc="-15" dirty="0">
                          <a:effectLst>
                            <a:outerShdw blurRad="38100" dist="38100" dir="2700000" algn="tl">
                              <a:srgbClr val="000000">
                                <a:alpha val="43137"/>
                              </a:srgbClr>
                            </a:outerShdw>
                          </a:effectLst>
                        </a:rPr>
                        <a:t>li</a:t>
                      </a:r>
                      <a:r>
                        <a:rPr lang="tr-TR" sz="1500" b="1" dirty="0">
                          <a:effectLst>
                            <a:outerShdw blurRad="38100" dist="38100" dir="2700000" algn="tl">
                              <a:srgbClr val="000000">
                                <a:alpha val="43137"/>
                              </a:srgbClr>
                            </a:outerShdw>
                          </a:effectLst>
                        </a:rPr>
                        <a:t>k</a:t>
                      </a:r>
                      <a:r>
                        <a:rPr lang="tr-TR" sz="1500" b="1" spc="15" dirty="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a:t>
                      </a:r>
                      <a:r>
                        <a:rPr lang="tr-TR" sz="1500" b="1" spc="-5" dirty="0">
                          <a:effectLst>
                            <a:outerShdw blurRad="38100" dist="38100" dir="2700000" algn="tl">
                              <a:srgbClr val="000000">
                                <a:alpha val="43137"/>
                              </a:srgbClr>
                            </a:outerShdw>
                          </a:effectLst>
                        </a:rPr>
                        <a:t>S</a:t>
                      </a:r>
                      <a:r>
                        <a:rPr lang="tr-TR" sz="1500" b="1" dirty="0">
                          <a:effectLst>
                            <a:outerShdw blurRad="38100" dist="38100" dir="2700000" algn="tl">
                              <a:srgbClr val="000000">
                                <a:alpha val="43137"/>
                              </a:srgbClr>
                            </a:outerShdw>
                          </a:effectLst>
                        </a:rPr>
                        <a:t>ay</a:t>
                      </a:r>
                      <a:r>
                        <a:rPr lang="tr-TR" sz="1500" b="1" spc="-20" dirty="0">
                          <a:effectLst>
                            <a:outerShdw blurRad="38100" dist="38100" dir="2700000" algn="tl">
                              <a:srgbClr val="000000">
                                <a:alpha val="43137"/>
                              </a:srgbClr>
                            </a:outerShdw>
                          </a:effectLst>
                        </a:rPr>
                        <a:t>ı</a:t>
                      </a:r>
                      <a:r>
                        <a:rPr lang="tr-TR" sz="1500" b="1" spc="10" dirty="0">
                          <a:effectLst>
                            <a:outerShdw blurRad="38100" dist="38100" dir="2700000" algn="tl">
                              <a:srgbClr val="000000">
                                <a:alpha val="43137"/>
                              </a:srgbClr>
                            </a:outerShdw>
                          </a:effectLst>
                        </a:rPr>
                        <a:t>-</a:t>
                      </a:r>
                      <a:r>
                        <a:rPr lang="tr-TR" sz="1500" b="1" spc="-50" dirty="0">
                          <a:effectLst>
                            <a:outerShdw blurRad="38100" dist="38100" dir="2700000" algn="tl">
                              <a:srgbClr val="000000">
                                <a:alpha val="43137"/>
                              </a:srgbClr>
                            </a:outerShdw>
                          </a:effectLst>
                        </a:rPr>
                        <a:t>K</a:t>
                      </a:r>
                      <a:r>
                        <a:rPr lang="tr-TR" sz="1500" b="1" dirty="0">
                          <a:effectLst>
                            <a:outerShdw blurRad="38100" dist="38100" dir="2700000" algn="tl">
                              <a:srgbClr val="000000">
                                <a:alpha val="43137"/>
                              </a:srgbClr>
                            </a:outerShdw>
                          </a:effectLst>
                        </a:rPr>
                        <a:t>a</a:t>
                      </a:r>
                      <a:r>
                        <a:rPr lang="tr-TR" sz="1500" b="1" spc="-35" dirty="0">
                          <a:effectLst>
                            <a:outerShdw blurRad="38100" dist="38100" dir="2700000" algn="tl">
                              <a:srgbClr val="000000">
                                <a:alpha val="43137"/>
                              </a:srgbClr>
                            </a:outerShdw>
                          </a:effectLst>
                        </a:rPr>
                        <a:t>p</a:t>
                      </a:r>
                      <a:r>
                        <a:rPr lang="tr-TR" sz="1500" b="1" dirty="0">
                          <a:effectLst>
                            <a:outerShdw blurRad="38100" dist="38100" dir="2700000" algn="tl">
                              <a:srgbClr val="000000">
                                <a:alpha val="43137"/>
                              </a:srgbClr>
                            </a:outerShdw>
                          </a:effectLst>
                        </a:rPr>
                        <a:t>a</a:t>
                      </a:r>
                      <a:r>
                        <a:rPr lang="tr-TR" sz="1500" b="1" spc="5" dirty="0">
                          <a:effectLst>
                            <a:outerShdw blurRad="38100" dist="38100" dir="2700000" algn="tl">
                              <a:srgbClr val="000000">
                                <a:alpha val="43137"/>
                              </a:srgbClr>
                            </a:outerShdw>
                          </a:effectLst>
                        </a:rPr>
                        <a:t>s</a:t>
                      </a:r>
                      <a:r>
                        <a:rPr lang="tr-TR" sz="1500" b="1" spc="-20" dirty="0">
                          <a:effectLst>
                            <a:outerShdw blurRad="38100" dist="38100" dir="2700000" algn="tl">
                              <a:srgbClr val="000000">
                                <a:alpha val="43137"/>
                              </a:srgbClr>
                            </a:outerShdw>
                          </a:effectLst>
                        </a:rPr>
                        <a:t>i</a:t>
                      </a:r>
                      <a:r>
                        <a:rPr lang="tr-TR" sz="1500" b="1" spc="10" dirty="0">
                          <a:effectLst>
                            <a:outerShdw blurRad="38100" dist="38100" dir="2700000" algn="tl">
                              <a:srgbClr val="000000">
                                <a:alpha val="43137"/>
                              </a:srgbClr>
                            </a:outerShdw>
                          </a:effectLst>
                        </a:rPr>
                        <a:t>t</a:t>
                      </a:r>
                      <a:r>
                        <a:rPr lang="tr-TR" sz="1500" b="1" spc="35" dirty="0">
                          <a:effectLst>
                            <a:outerShdw blurRad="38100" dist="38100" dir="2700000" algn="tl">
                              <a:srgbClr val="000000">
                                <a:alpha val="43137"/>
                              </a:srgbClr>
                            </a:outerShdw>
                          </a:effectLst>
                        </a:rPr>
                        <a:t>e</a:t>
                      </a:r>
                      <a:r>
                        <a:rPr lang="tr-TR" sz="1500" b="1" spc="10" dirty="0">
                          <a:effectLst>
                            <a:outerShdw blurRad="38100" dist="38100" dir="2700000" algn="tl">
                              <a:srgbClr val="000000">
                                <a:alpha val="43137"/>
                              </a:srgbClr>
                            </a:outerShdw>
                          </a:effectLst>
                        </a:rPr>
                        <a:t>-</a:t>
                      </a:r>
                      <a:r>
                        <a:rPr lang="tr-TR" sz="1500" b="1" spc="-55" dirty="0">
                          <a:effectLst>
                            <a:outerShdw blurRad="38100" dist="38100" dir="2700000" algn="tl">
                              <a:srgbClr val="000000">
                                <a:alpha val="43137"/>
                              </a:srgbClr>
                            </a:outerShdw>
                          </a:effectLst>
                        </a:rPr>
                        <a:t>m</a:t>
                      </a:r>
                      <a:r>
                        <a:rPr lang="tr-TR" sz="1500" b="1" dirty="0">
                          <a:effectLst>
                            <a:outerShdw blurRad="38100" dist="38100" dir="2700000" algn="tl">
                              <a:srgbClr val="000000">
                                <a:alpha val="43137"/>
                              </a:srgbClr>
                            </a:outerShdw>
                          </a:effectLst>
                        </a:rPr>
                        <a:t>2)</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9">
                  <a:txBody>
                    <a:bodyPr/>
                    <a:lstStyle/>
                    <a:p>
                      <a:pPr marL="1099185" marR="1097280" algn="ctr">
                        <a:lnSpc>
                          <a:spcPct val="107000"/>
                        </a:lnSpc>
                        <a:spcBef>
                          <a:spcPts val="270"/>
                        </a:spcBef>
                        <a:spcAft>
                          <a:spcPts val="0"/>
                        </a:spcAft>
                      </a:pPr>
                      <a:r>
                        <a:rPr lang="tr-TR" sz="1500" b="1" spc="-5" dirty="0">
                          <a:effectLst>
                            <a:outerShdw blurRad="38100" dist="38100" dir="2700000" algn="tl">
                              <a:srgbClr val="000000">
                                <a:alpha val="43137"/>
                              </a:srgbClr>
                            </a:outerShdw>
                          </a:effectLst>
                        </a:rPr>
                        <a:t>L</a:t>
                      </a:r>
                      <a:r>
                        <a:rPr lang="tr-TR" sz="1500" b="1" dirty="0">
                          <a:effectLst>
                            <a:outerShdw blurRad="38100" dist="38100" dir="2700000" algn="tl">
                              <a:srgbClr val="000000">
                                <a:alpha val="43137"/>
                              </a:srgbClr>
                            </a:outerShdw>
                          </a:effectLst>
                        </a:rPr>
                        <a:t>a</a:t>
                      </a:r>
                      <a:r>
                        <a:rPr lang="tr-TR" sz="1500" b="1" spc="-25" dirty="0">
                          <a:effectLst>
                            <a:outerShdw blurRad="38100" dist="38100" dir="2700000" algn="tl">
                              <a:srgbClr val="000000">
                                <a:alpha val="43137"/>
                              </a:srgbClr>
                            </a:outerShdw>
                          </a:effectLst>
                        </a:rPr>
                        <a:t>b</a:t>
                      </a:r>
                      <a:r>
                        <a:rPr lang="tr-TR" sz="1500" b="1" dirty="0">
                          <a:effectLst>
                            <a:outerShdw blurRad="38100" dist="38100" dir="2700000" algn="tl">
                              <a:srgbClr val="000000">
                                <a:alpha val="43137"/>
                              </a:srgbClr>
                            </a:outerShdw>
                          </a:effectLst>
                        </a:rPr>
                        <a:t>o</a:t>
                      </a:r>
                      <a:r>
                        <a:rPr lang="tr-TR" sz="1500" b="1" spc="-20" dirty="0">
                          <a:effectLst>
                            <a:outerShdw blurRad="38100" dist="38100" dir="2700000" algn="tl">
                              <a:srgbClr val="000000">
                                <a:alpha val="43137"/>
                              </a:srgbClr>
                            </a:outerShdw>
                          </a:effectLst>
                        </a:rPr>
                        <a:t>r</a:t>
                      </a:r>
                      <a:r>
                        <a:rPr lang="tr-TR" sz="1500" b="1" dirty="0">
                          <a:effectLst>
                            <a:outerShdw blurRad="38100" dist="38100" dir="2700000" algn="tl">
                              <a:srgbClr val="000000">
                                <a:alpha val="43137"/>
                              </a:srgbClr>
                            </a:outerShdw>
                          </a:effectLst>
                        </a:rPr>
                        <a:t>a</a:t>
                      </a:r>
                      <a:r>
                        <a:rPr lang="tr-TR" sz="1500" b="1" spc="5" dirty="0">
                          <a:effectLst>
                            <a:outerShdw blurRad="38100" dist="38100" dir="2700000" algn="tl">
                              <a:srgbClr val="000000">
                                <a:alpha val="43137"/>
                              </a:srgbClr>
                            </a:outerShdw>
                          </a:effectLst>
                        </a:rPr>
                        <a:t>t</a:t>
                      </a:r>
                      <a:r>
                        <a:rPr lang="tr-TR" sz="1500" b="1" spc="-25" dirty="0">
                          <a:effectLst>
                            <a:outerShdw blurRad="38100" dist="38100" dir="2700000" algn="tl">
                              <a:srgbClr val="000000">
                                <a:alpha val="43137"/>
                              </a:srgbClr>
                            </a:outerShdw>
                          </a:effectLst>
                        </a:rPr>
                        <a:t>u</a:t>
                      </a:r>
                      <a:r>
                        <a:rPr lang="tr-TR" sz="1500" b="1" dirty="0">
                          <a:effectLst>
                            <a:outerShdw blurRad="38100" dist="38100" dir="2700000" algn="tl">
                              <a:srgbClr val="000000">
                                <a:alpha val="43137"/>
                              </a:srgbClr>
                            </a:outerShdw>
                          </a:effectLst>
                        </a:rPr>
                        <a:t>var</a:t>
                      </a:r>
                      <a:r>
                        <a:rPr lang="tr-TR" sz="1500" b="1" spc="-10" dirty="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a:t>
                      </a:r>
                      <a:r>
                        <a:rPr lang="tr-TR" sz="1500" b="1" spc="-5" dirty="0" smtClean="0">
                          <a:effectLst>
                            <a:outerShdw blurRad="38100" dist="38100" dir="2700000" algn="tl">
                              <a:srgbClr val="000000">
                                <a:alpha val="43137"/>
                              </a:srgbClr>
                            </a:outerShdw>
                          </a:effectLst>
                        </a:rPr>
                        <a:t>S</a:t>
                      </a:r>
                      <a:r>
                        <a:rPr lang="tr-TR" sz="1500" b="1" dirty="0" smtClean="0">
                          <a:effectLst>
                            <a:outerShdw blurRad="38100" dist="38100" dir="2700000" algn="tl">
                              <a:srgbClr val="000000">
                                <a:alpha val="43137"/>
                              </a:srgbClr>
                            </a:outerShdw>
                          </a:effectLst>
                        </a:rPr>
                        <a:t>ay</a:t>
                      </a:r>
                      <a:r>
                        <a:rPr lang="tr-TR" sz="1500" b="1" spc="-20" dirty="0" smtClean="0">
                          <a:effectLst>
                            <a:outerShdw blurRad="38100" dist="38100" dir="2700000" algn="tl">
                              <a:srgbClr val="000000">
                                <a:alpha val="43137"/>
                              </a:srgbClr>
                            </a:outerShdw>
                          </a:effectLst>
                        </a:rPr>
                        <a:t>ı</a:t>
                      </a:r>
                      <a:r>
                        <a:rPr lang="tr-TR" sz="1500" b="1" spc="10" dirty="0" smtClean="0">
                          <a:effectLst>
                            <a:outerShdw blurRad="38100" dist="38100" dir="2700000" algn="tl">
                              <a:srgbClr val="000000">
                                <a:alpha val="43137"/>
                              </a:srgbClr>
                            </a:outerShdw>
                          </a:effectLst>
                        </a:rPr>
                        <a:t>-</a:t>
                      </a:r>
                      <a:r>
                        <a:rPr lang="tr-TR" sz="1500" b="1" spc="-50" dirty="0" smtClean="0">
                          <a:effectLst>
                            <a:outerShdw blurRad="38100" dist="38100" dir="2700000" algn="tl">
                              <a:srgbClr val="000000">
                                <a:alpha val="43137"/>
                              </a:srgbClr>
                            </a:outerShdw>
                          </a:effectLst>
                        </a:rPr>
                        <a:t>K</a:t>
                      </a:r>
                      <a:r>
                        <a:rPr lang="tr-TR" sz="1500" b="1" dirty="0" smtClean="0">
                          <a:effectLst>
                            <a:outerShdw blurRad="38100" dist="38100" dir="2700000" algn="tl">
                              <a:srgbClr val="000000">
                                <a:alpha val="43137"/>
                              </a:srgbClr>
                            </a:outerShdw>
                          </a:effectLst>
                        </a:rPr>
                        <a:t>a</a:t>
                      </a:r>
                      <a:r>
                        <a:rPr lang="tr-TR" sz="1500" b="1" spc="-35" dirty="0" smtClean="0">
                          <a:effectLst>
                            <a:outerShdw blurRad="38100" dist="38100" dir="2700000" algn="tl">
                              <a:srgbClr val="000000">
                                <a:alpha val="43137"/>
                              </a:srgbClr>
                            </a:outerShdw>
                          </a:effectLst>
                        </a:rPr>
                        <a:t>p</a:t>
                      </a:r>
                      <a:r>
                        <a:rPr lang="tr-TR" sz="1500" b="1" dirty="0" smtClean="0">
                          <a:effectLst>
                            <a:outerShdw blurRad="38100" dist="38100" dir="2700000" algn="tl">
                              <a:srgbClr val="000000">
                                <a:alpha val="43137"/>
                              </a:srgbClr>
                            </a:outerShdw>
                          </a:effectLst>
                        </a:rPr>
                        <a:t>a</a:t>
                      </a:r>
                      <a:r>
                        <a:rPr lang="tr-TR" sz="1500" b="1" spc="5" dirty="0" smtClean="0">
                          <a:effectLst>
                            <a:outerShdw blurRad="38100" dist="38100" dir="2700000" algn="tl">
                              <a:srgbClr val="000000">
                                <a:alpha val="43137"/>
                              </a:srgbClr>
                            </a:outerShdw>
                          </a:effectLst>
                        </a:rPr>
                        <a:t>s</a:t>
                      </a:r>
                      <a:r>
                        <a:rPr lang="tr-TR" sz="1500" b="1" spc="-20" dirty="0" smtClean="0">
                          <a:effectLst>
                            <a:outerShdw blurRad="38100" dist="38100" dir="2700000" algn="tl">
                              <a:srgbClr val="000000">
                                <a:alpha val="43137"/>
                              </a:srgbClr>
                            </a:outerShdw>
                          </a:effectLst>
                        </a:rPr>
                        <a:t>i</a:t>
                      </a:r>
                      <a:r>
                        <a:rPr lang="tr-TR" sz="1500" b="1" spc="10" dirty="0" smtClean="0">
                          <a:effectLst>
                            <a:outerShdw blurRad="38100" dist="38100" dir="2700000" algn="tl">
                              <a:srgbClr val="000000">
                                <a:alpha val="43137"/>
                              </a:srgbClr>
                            </a:outerShdw>
                          </a:effectLst>
                        </a:rPr>
                        <a:t>t</a:t>
                      </a:r>
                      <a:r>
                        <a:rPr lang="tr-TR" sz="1500" b="1" spc="35" dirty="0" smtClean="0">
                          <a:effectLst>
                            <a:outerShdw blurRad="38100" dist="38100" dir="2700000" algn="tl">
                              <a:srgbClr val="000000">
                                <a:alpha val="43137"/>
                              </a:srgbClr>
                            </a:outerShdw>
                          </a:effectLst>
                        </a:rPr>
                        <a:t>e</a:t>
                      </a:r>
                      <a:r>
                        <a:rPr lang="tr-TR" sz="1500" b="1" spc="10" dirty="0" smtClean="0">
                          <a:effectLst>
                            <a:outerShdw blurRad="38100" dist="38100" dir="2700000" algn="tl">
                              <a:srgbClr val="000000">
                                <a:alpha val="43137"/>
                              </a:srgbClr>
                            </a:outerShdw>
                          </a:effectLst>
                        </a:rPr>
                        <a:t>-</a:t>
                      </a:r>
                      <a:r>
                        <a:rPr lang="tr-TR" sz="1500" b="1" spc="-55" dirty="0" smtClean="0">
                          <a:effectLst>
                            <a:outerShdw blurRad="38100" dist="38100" dir="2700000" algn="tl">
                              <a:srgbClr val="000000">
                                <a:alpha val="43137"/>
                              </a:srgbClr>
                            </a:outerShdw>
                          </a:effectLst>
                        </a:rPr>
                        <a:t>m</a:t>
                      </a:r>
                      <a:r>
                        <a:rPr lang="tr-TR" sz="1500" b="1" dirty="0" smtClean="0">
                          <a:effectLst>
                            <a:outerShdw blurRad="38100" dist="38100" dir="2700000" algn="tl">
                              <a:srgbClr val="000000">
                                <a:alpha val="43137"/>
                              </a:srgbClr>
                            </a:outerShdw>
                          </a:effectLst>
                        </a:rPr>
                        <a:t>2</a:t>
                      </a:r>
                      <a:r>
                        <a:rPr lang="tr-TR" sz="1500" b="1" dirty="0">
                          <a:effectLst>
                            <a:outerShdw blurRad="38100" dist="38100" dir="2700000" algn="tl">
                              <a:srgbClr val="000000">
                                <a:alpha val="43137"/>
                              </a:srgbClr>
                            </a:outerShdw>
                          </a:effectLst>
                        </a:rPr>
                        <a:t>)</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3">
                  <a:txBody>
                    <a:bodyPr/>
                    <a:lstStyle/>
                    <a:p>
                      <a:pPr marL="193675" algn="ctr">
                        <a:lnSpc>
                          <a:spcPct val="107000"/>
                        </a:lnSpc>
                        <a:spcBef>
                          <a:spcPts val="295"/>
                        </a:spcBef>
                        <a:spcAft>
                          <a:spcPts val="0"/>
                        </a:spcAft>
                      </a:pPr>
                      <a:r>
                        <a:rPr lang="tr-TR" sz="1500" b="1" spc="-10" dirty="0" smtClean="0">
                          <a:effectLst>
                            <a:outerShdw blurRad="38100" dist="38100" dir="2700000" algn="tl">
                              <a:srgbClr val="000000">
                                <a:alpha val="43137"/>
                              </a:srgbClr>
                            </a:outerShdw>
                          </a:effectLst>
                        </a:rPr>
                        <a:t>E</a:t>
                      </a:r>
                      <a:r>
                        <a:rPr lang="tr-TR" sz="1500" b="1" dirty="0" smtClean="0">
                          <a:effectLst>
                            <a:outerShdw blurRad="38100" dist="38100" dir="2700000" algn="tl">
                              <a:srgbClr val="000000">
                                <a:alpha val="43137"/>
                              </a:srgbClr>
                            </a:outerShdw>
                          </a:effectLst>
                        </a:rPr>
                        <a:t>ğ</a:t>
                      </a:r>
                      <a:r>
                        <a:rPr lang="tr-TR" sz="1500" b="1" spc="-20" dirty="0" smtClean="0">
                          <a:effectLst>
                            <a:outerShdw blurRad="38100" dist="38100" dir="2700000" algn="tl">
                              <a:srgbClr val="000000">
                                <a:alpha val="43137"/>
                              </a:srgbClr>
                            </a:outerShdw>
                          </a:effectLst>
                        </a:rPr>
                        <a:t>i</a:t>
                      </a:r>
                      <a:r>
                        <a:rPr lang="tr-TR" sz="1500" b="1" spc="10" dirty="0" smtClean="0">
                          <a:effectLst>
                            <a:outerShdw blurRad="38100" dist="38100" dir="2700000" algn="tl">
                              <a:srgbClr val="000000">
                                <a:alpha val="43137"/>
                              </a:srgbClr>
                            </a:outerShdw>
                          </a:effectLst>
                        </a:rPr>
                        <a:t>t</a:t>
                      </a:r>
                      <a:r>
                        <a:rPr lang="tr-TR" sz="1500" b="1" spc="-20" dirty="0" smtClean="0">
                          <a:effectLst>
                            <a:outerShdw blurRad="38100" dist="38100" dir="2700000" algn="tl">
                              <a:srgbClr val="000000">
                                <a:alpha val="43137"/>
                              </a:srgbClr>
                            </a:outerShdw>
                          </a:effectLst>
                        </a:rPr>
                        <a:t>i</a:t>
                      </a:r>
                      <a:r>
                        <a:rPr lang="tr-TR" sz="1500" b="1" dirty="0" smtClean="0">
                          <a:effectLst>
                            <a:outerShdw blurRad="38100" dist="38100" dir="2700000" algn="tl">
                              <a:srgbClr val="000000">
                                <a:alpha val="43137"/>
                              </a:srgbClr>
                            </a:outerShdw>
                          </a:effectLst>
                        </a:rPr>
                        <a:t>m </a:t>
                      </a:r>
                      <a:r>
                        <a:rPr lang="tr-TR" sz="1500" b="1" spc="-130" dirty="0" smtClean="0">
                          <a:effectLst>
                            <a:outerShdw blurRad="38100" dist="38100" dir="2700000" algn="tl">
                              <a:srgbClr val="000000">
                                <a:alpha val="43137"/>
                              </a:srgbClr>
                            </a:outerShdw>
                          </a:effectLst>
                        </a:rPr>
                        <a:t> </a:t>
                      </a:r>
                      <a:r>
                        <a:rPr lang="tr-TR" sz="1500" b="1" spc="-15" dirty="0" smtClean="0">
                          <a:effectLst>
                            <a:outerShdw blurRad="38100" dist="38100" dir="2700000" algn="tl">
                              <a:srgbClr val="000000">
                                <a:alpha val="43137"/>
                              </a:srgbClr>
                            </a:outerShdw>
                          </a:effectLst>
                        </a:rPr>
                        <a:t>A</a:t>
                      </a:r>
                      <a:r>
                        <a:rPr lang="tr-TR" sz="1500" b="1" spc="-20" dirty="0" smtClean="0">
                          <a:effectLst>
                            <a:outerShdw blurRad="38100" dist="38100" dir="2700000" algn="tl">
                              <a:srgbClr val="000000">
                                <a:alpha val="43137"/>
                              </a:srgbClr>
                            </a:outerShdw>
                          </a:effectLst>
                        </a:rPr>
                        <a:t>l</a:t>
                      </a:r>
                      <a:r>
                        <a:rPr lang="tr-TR" sz="1500" b="1" dirty="0" smtClean="0">
                          <a:effectLst>
                            <a:outerShdw blurRad="38100" dist="38100" dir="2700000" algn="tl">
                              <a:srgbClr val="000000">
                                <a:alpha val="43137"/>
                              </a:srgbClr>
                            </a:outerShdw>
                          </a:effectLst>
                        </a:rPr>
                        <a:t>anı</a:t>
                      </a:r>
                      <a:r>
                        <a:rPr lang="tr-TR" sz="1500" b="1" spc="-135" dirty="0" smtClean="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T</a:t>
                      </a:r>
                      <a:r>
                        <a:rPr lang="tr-TR" sz="1500" b="1" dirty="0">
                          <a:effectLst>
                            <a:outerShdw blurRad="38100" dist="38100" dir="2700000" algn="tl">
                              <a:srgbClr val="000000">
                                <a:alpha val="43137"/>
                              </a:srgbClr>
                            </a:outerShdw>
                          </a:effectLst>
                        </a:rPr>
                        <a:t>o</a:t>
                      </a:r>
                      <a:r>
                        <a:rPr lang="tr-TR" sz="1500" b="1" spc="-35" dirty="0">
                          <a:effectLst>
                            <a:outerShdw blurRad="38100" dist="38100" dir="2700000" algn="tl">
                              <a:srgbClr val="000000">
                                <a:alpha val="43137"/>
                              </a:srgbClr>
                            </a:outerShdw>
                          </a:effectLst>
                        </a:rPr>
                        <a:t>p</a:t>
                      </a:r>
                      <a:r>
                        <a:rPr lang="tr-TR" sz="1500" b="1" spc="-20" dirty="0">
                          <a:effectLst>
                            <a:outerShdw blurRad="38100" dist="38100" dir="2700000" algn="tl">
                              <a:srgbClr val="000000">
                                <a:alpha val="43137"/>
                              </a:srgbClr>
                            </a:outerShdw>
                          </a:effectLst>
                        </a:rPr>
                        <a:t>l</a:t>
                      </a:r>
                      <a:r>
                        <a:rPr lang="tr-TR" sz="1500" b="1" dirty="0">
                          <a:effectLst>
                            <a:outerShdw blurRad="38100" dist="38100" dir="2700000" algn="tl">
                              <a:srgbClr val="000000">
                                <a:alpha val="43137"/>
                              </a:srgbClr>
                            </a:outerShdw>
                          </a:effectLst>
                        </a:rPr>
                        <a:t>a</a:t>
                      </a:r>
                      <a:r>
                        <a:rPr lang="tr-TR" sz="1500" b="1" spc="-55" dirty="0">
                          <a:effectLst>
                            <a:outerShdw blurRad="38100" dist="38100" dir="2700000" algn="tl">
                              <a:srgbClr val="000000">
                                <a:alpha val="43137"/>
                              </a:srgbClr>
                            </a:outerShdw>
                          </a:effectLst>
                        </a:rPr>
                        <a:t>m</a:t>
                      </a:r>
                      <a:r>
                        <a:rPr lang="tr-TR" sz="1500" b="1" dirty="0">
                          <a:effectLst>
                            <a:outerShdw blurRad="38100" dist="38100" dir="2700000" algn="tl">
                              <a:srgbClr val="000000">
                                <a:alpha val="43137"/>
                              </a:srgbClr>
                            </a:outerShdw>
                          </a:effectLst>
                        </a:rPr>
                        <a:t>ı</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r>
              <a:tr h="1170112">
                <a:tc gridSpan="3">
                  <a:txBody>
                    <a:bodyPr/>
                    <a:lstStyle/>
                    <a:p>
                      <a:pPr marL="317500" marR="319405" algn="ctr">
                        <a:lnSpc>
                          <a:spcPct val="107000"/>
                        </a:lnSpc>
                        <a:spcBef>
                          <a:spcPts val="395"/>
                        </a:spcBef>
                        <a:spcAft>
                          <a:spcPts val="0"/>
                        </a:spcAft>
                      </a:pPr>
                      <a:r>
                        <a:rPr lang="tr-TR" sz="1800" spc="-15" dirty="0" err="1">
                          <a:effectLst>
                            <a:outerShdw blurRad="38100" dist="38100" dir="2700000" algn="tl">
                              <a:srgbClr val="000000">
                                <a:alpha val="43137"/>
                              </a:srgbClr>
                            </a:outerShdw>
                          </a:effectLst>
                        </a:rPr>
                        <a:t>A</a:t>
                      </a:r>
                      <a:r>
                        <a:rPr lang="tr-TR" sz="1800" spc="-35" dirty="0" err="1">
                          <a:effectLst>
                            <a:outerShdw blurRad="38100" dist="38100" dir="2700000" algn="tl">
                              <a:srgbClr val="000000">
                                <a:alpha val="43137"/>
                              </a:srgbClr>
                            </a:outerShdw>
                          </a:effectLst>
                        </a:rPr>
                        <a:t>n</a:t>
                      </a:r>
                      <a:r>
                        <a:rPr lang="tr-TR" sz="1800" spc="10" dirty="0" err="1">
                          <a:effectLst>
                            <a:outerShdw blurRad="38100" dist="38100" dir="2700000" algn="tl">
                              <a:srgbClr val="000000">
                                <a:alpha val="43137"/>
                              </a:srgbClr>
                            </a:outerShdw>
                          </a:effectLst>
                        </a:rPr>
                        <a:t>f</a:t>
                      </a:r>
                      <a:r>
                        <a:rPr lang="tr-TR" sz="1800" dirty="0" err="1">
                          <a:effectLst>
                            <a:outerShdw blurRad="38100" dist="38100" dir="2700000" algn="tl">
                              <a:srgbClr val="000000">
                                <a:alpha val="43137"/>
                              </a:srgbClr>
                            </a:outerShdw>
                          </a:effectLst>
                        </a:rPr>
                        <a:t>i</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443230" marR="444500" algn="ctr">
                        <a:lnSpc>
                          <a:spcPct val="107000"/>
                        </a:lnSpc>
                        <a:spcBef>
                          <a:spcPts val="395"/>
                        </a:spcBef>
                        <a:spcAft>
                          <a:spcPts val="0"/>
                        </a:spcAft>
                      </a:pPr>
                      <a:r>
                        <a:rPr lang="tr-TR" sz="1800" spc="-5" dirty="0">
                          <a:effectLst>
                            <a:outerShdw blurRad="38100" dist="38100" dir="2700000" algn="tl">
                              <a:srgbClr val="000000">
                                <a:alpha val="43137"/>
                              </a:srgbClr>
                            </a:outerShdw>
                          </a:effectLst>
                        </a:rPr>
                        <a:t>S</a:t>
                      </a:r>
                      <a:r>
                        <a:rPr lang="tr-TR" sz="1800" spc="-20" dirty="0">
                          <a:effectLst>
                            <a:outerShdw blurRad="38100" dist="38100" dir="2700000" algn="tl">
                              <a:srgbClr val="000000">
                                <a:alpha val="43137"/>
                              </a:srgbClr>
                            </a:outerShdw>
                          </a:effectLst>
                        </a:rPr>
                        <a:t>ı</a:t>
                      </a:r>
                      <a:r>
                        <a:rPr lang="tr-TR" sz="1800" spc="-35" dirty="0">
                          <a:effectLst>
                            <a:outerShdw blurRad="38100" dist="38100" dir="2700000" algn="tl">
                              <a:srgbClr val="000000">
                                <a:alpha val="43137"/>
                              </a:srgbClr>
                            </a:outerShdw>
                          </a:effectLst>
                        </a:rPr>
                        <a:t>n</a:t>
                      </a:r>
                      <a:r>
                        <a:rPr lang="tr-TR" sz="1800" spc="-20" dirty="0">
                          <a:effectLst>
                            <a:outerShdw blurRad="38100" dist="38100" dir="2700000" algn="tl">
                              <a:srgbClr val="000000">
                                <a:alpha val="43137"/>
                              </a:srgbClr>
                            </a:outerShdw>
                          </a:effectLst>
                        </a:rPr>
                        <a:t>ı</a:t>
                      </a:r>
                      <a:r>
                        <a:rPr lang="tr-TR" sz="1800" dirty="0">
                          <a:effectLst>
                            <a:outerShdw blurRad="38100" dist="38100" dir="2700000" algn="tl">
                              <a:srgbClr val="000000">
                                <a:alpha val="43137"/>
                              </a:srgbClr>
                            </a:outerShdw>
                          </a:effectLst>
                        </a:rPr>
                        <a:t>f</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40005" algn="ctr">
                        <a:lnSpc>
                          <a:spcPct val="107000"/>
                        </a:lnSpc>
                        <a:spcBef>
                          <a:spcPts val="485"/>
                        </a:spcBef>
                        <a:spcAft>
                          <a:spcPts val="0"/>
                        </a:spcAft>
                      </a:pPr>
                      <a:r>
                        <a:rPr lang="tr-TR" sz="1800" spc="-5" dirty="0">
                          <a:effectLst>
                            <a:outerShdw blurRad="38100" dist="38100" dir="2700000" algn="tl">
                              <a:srgbClr val="000000">
                                <a:alpha val="43137"/>
                              </a:srgbClr>
                            </a:outerShdw>
                          </a:effectLst>
                        </a:rPr>
                        <a:t>D</a:t>
                      </a:r>
                      <a:r>
                        <a:rPr lang="tr-TR" sz="1800" spc="10" dirty="0">
                          <a:effectLst>
                            <a:outerShdw blurRad="38100" dist="38100" dir="2700000" algn="tl">
                              <a:srgbClr val="000000">
                                <a:alpha val="43137"/>
                              </a:srgbClr>
                            </a:outerShdw>
                          </a:effectLst>
                        </a:rPr>
                        <a:t>e</a:t>
                      </a:r>
                      <a:r>
                        <a:rPr lang="tr-TR" sz="1800" spc="5" dirty="0">
                          <a:effectLst>
                            <a:outerShdw blurRad="38100" dist="38100" dir="2700000" algn="tl">
                              <a:srgbClr val="000000">
                                <a:alpha val="43137"/>
                              </a:srgbClr>
                            </a:outerShdw>
                          </a:effectLst>
                        </a:rPr>
                        <a:t>rsli</a:t>
                      </a:r>
                      <a:r>
                        <a:rPr lang="tr-TR" sz="1800" dirty="0">
                          <a:effectLst>
                            <a:outerShdw blurRad="38100" dist="38100" dir="2700000" algn="tl">
                              <a:srgbClr val="000000">
                                <a:alpha val="43137"/>
                              </a:srgbClr>
                            </a:outerShdw>
                          </a:effectLst>
                        </a:rPr>
                        <a:t>k </a:t>
                      </a:r>
                      <a:r>
                        <a:rPr lang="tr-TR" sz="1800" spc="5" dirty="0">
                          <a:effectLst>
                            <a:outerShdw blurRad="38100" dist="38100" dir="2700000" algn="tl">
                              <a:srgbClr val="000000">
                                <a:alpha val="43137"/>
                              </a:srgbClr>
                            </a:outerShdw>
                          </a:effectLst>
                        </a:rPr>
                        <a:t>(</a:t>
                      </a:r>
                      <a:r>
                        <a:rPr lang="tr-TR" sz="1800" spc="-25" dirty="0" err="1">
                          <a:effectLst>
                            <a:outerShdw blurRad="38100" dist="38100" dir="2700000" algn="tl">
                              <a:srgbClr val="000000">
                                <a:alpha val="43137"/>
                              </a:srgbClr>
                            </a:outerShdw>
                          </a:effectLst>
                        </a:rPr>
                        <a:t>A</a:t>
                      </a:r>
                      <a:r>
                        <a:rPr lang="tr-TR" sz="1800" spc="-10" dirty="0" err="1">
                          <a:effectLst>
                            <a:outerShdw blurRad="38100" dist="38100" dir="2700000" algn="tl">
                              <a:srgbClr val="000000">
                                <a:alpha val="43137"/>
                              </a:srgbClr>
                            </a:outerShdw>
                          </a:effectLst>
                        </a:rPr>
                        <a:t>n</a:t>
                      </a:r>
                      <a:r>
                        <a:rPr lang="tr-TR" sz="1800" spc="5" dirty="0" err="1">
                          <a:effectLst>
                            <a:outerShdw blurRad="38100" dist="38100" dir="2700000" algn="tl">
                              <a:srgbClr val="000000">
                                <a:alpha val="43137"/>
                              </a:srgbClr>
                            </a:outerShdw>
                          </a:effectLst>
                        </a:rPr>
                        <a:t>fi+</a:t>
                      </a:r>
                      <a:r>
                        <a:rPr lang="tr-TR" sz="1800" spc="-10" dirty="0" err="1">
                          <a:effectLst>
                            <a:outerShdw blurRad="38100" dist="38100" dir="2700000" algn="tl">
                              <a:srgbClr val="000000">
                                <a:alpha val="43137"/>
                              </a:srgbClr>
                            </a:outerShdw>
                          </a:effectLst>
                        </a:rPr>
                        <a:t>S</a:t>
                      </a:r>
                      <a:r>
                        <a:rPr lang="tr-TR" sz="1800" spc="5" dirty="0" err="1">
                          <a:effectLst>
                            <a:outerShdw blurRad="38100" dist="38100" dir="2700000" algn="tl">
                              <a:srgbClr val="000000">
                                <a:alpha val="43137"/>
                              </a:srgbClr>
                            </a:outerShdw>
                          </a:effectLst>
                        </a:rPr>
                        <a:t>ı</a:t>
                      </a:r>
                      <a:r>
                        <a:rPr lang="tr-TR" sz="1800" spc="-10" dirty="0" err="1">
                          <a:effectLst>
                            <a:outerShdw blurRad="38100" dist="38100" dir="2700000" algn="tl">
                              <a:srgbClr val="000000">
                                <a:alpha val="43137"/>
                              </a:srgbClr>
                            </a:outerShdw>
                          </a:effectLst>
                        </a:rPr>
                        <a:t>n</a:t>
                      </a:r>
                      <a:r>
                        <a:rPr lang="tr-TR" sz="1800" spc="5" dirty="0" err="1">
                          <a:effectLst>
                            <a:outerShdw blurRad="38100" dist="38100" dir="2700000" algn="tl">
                              <a:srgbClr val="000000">
                                <a:alpha val="43137"/>
                              </a:srgbClr>
                            </a:outerShdw>
                          </a:effectLst>
                        </a:rPr>
                        <a:t>ıf</a:t>
                      </a:r>
                      <a:r>
                        <a:rPr lang="tr-TR" sz="1800" dirty="0">
                          <a:effectLst>
                            <a:outerShdw blurRad="38100" dist="38100" dir="2700000" algn="tl">
                              <a:srgbClr val="000000">
                                <a:alpha val="43137"/>
                              </a:srgbClr>
                            </a:outerShdw>
                          </a:effectLst>
                        </a:rPr>
                        <a:t>)</a:t>
                      </a:r>
                      <a:r>
                        <a:rPr lang="tr-TR" sz="1800" spc="5" dirty="0">
                          <a:effectLst>
                            <a:outerShdw blurRad="38100" dist="38100" dir="2700000" algn="tl">
                              <a:srgbClr val="000000">
                                <a:alpha val="43137"/>
                              </a:srgbClr>
                            </a:outerShdw>
                          </a:effectLst>
                        </a:rPr>
                        <a:t> </a:t>
                      </a:r>
                      <a:r>
                        <a:rPr lang="tr-TR" sz="1800" spc="-45" dirty="0">
                          <a:effectLst>
                            <a:outerShdw blurRad="38100" dist="38100" dir="2700000" algn="tl">
                              <a:srgbClr val="000000">
                                <a:alpha val="43137"/>
                              </a:srgbClr>
                            </a:outerShdw>
                          </a:effectLst>
                        </a:rPr>
                        <a:t>T</a:t>
                      </a:r>
                      <a:r>
                        <a:rPr lang="tr-TR" sz="1800" spc="15" dirty="0">
                          <a:effectLst>
                            <a:outerShdw blurRad="38100" dist="38100" dir="2700000" algn="tl">
                              <a:srgbClr val="000000">
                                <a:alpha val="43137"/>
                              </a:srgbClr>
                            </a:outerShdw>
                          </a:effectLst>
                        </a:rPr>
                        <a:t>o</a:t>
                      </a:r>
                      <a:r>
                        <a:rPr lang="tr-TR" sz="1800" spc="-15" dirty="0">
                          <a:effectLst>
                            <a:outerShdw blurRad="38100" dist="38100" dir="2700000" algn="tl">
                              <a:srgbClr val="000000">
                                <a:alpha val="43137"/>
                              </a:srgbClr>
                            </a:outerShdw>
                          </a:effectLst>
                        </a:rPr>
                        <a:t>p</a:t>
                      </a:r>
                      <a:r>
                        <a:rPr lang="tr-TR" sz="1800" spc="10" dirty="0">
                          <a:effectLst>
                            <a:outerShdw blurRad="38100" dist="38100" dir="2700000" algn="tl">
                              <a:srgbClr val="000000">
                                <a:alpha val="43137"/>
                              </a:srgbClr>
                            </a:outerShdw>
                          </a:effectLst>
                        </a:rPr>
                        <a:t>l</a:t>
                      </a:r>
                      <a:r>
                        <a:rPr lang="tr-TR" sz="1800" spc="-2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m</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161290" algn="ctr">
                        <a:lnSpc>
                          <a:spcPct val="107000"/>
                        </a:lnSpc>
                        <a:spcBef>
                          <a:spcPts val="395"/>
                        </a:spcBef>
                        <a:spcAft>
                          <a:spcPts val="0"/>
                        </a:spcAft>
                      </a:pPr>
                      <a:r>
                        <a:rPr lang="tr-TR" sz="1800" spc="-5" dirty="0">
                          <a:effectLst>
                            <a:outerShdw blurRad="38100" dist="38100" dir="2700000" algn="tl">
                              <a:srgbClr val="000000">
                                <a:alpha val="43137"/>
                              </a:srgbClr>
                            </a:outerShdw>
                          </a:effectLst>
                        </a:rPr>
                        <a:t>B</a:t>
                      </a:r>
                      <a:r>
                        <a:rPr lang="tr-TR" sz="1800" spc="-15" dirty="0">
                          <a:effectLst>
                            <a:outerShdw blurRad="38100" dist="38100" dir="2700000" algn="tl">
                              <a:srgbClr val="000000">
                                <a:alpha val="43137"/>
                              </a:srgbClr>
                            </a:outerShdw>
                          </a:effectLst>
                        </a:rPr>
                        <a:t>il</a:t>
                      </a:r>
                      <a:r>
                        <a:rPr lang="tr-TR" sz="1800" dirty="0">
                          <a:effectLst>
                            <a:outerShdw blurRad="38100" dist="38100" dir="2700000" algn="tl">
                              <a:srgbClr val="000000">
                                <a:alpha val="43137"/>
                              </a:srgbClr>
                            </a:outerShdw>
                          </a:effectLst>
                        </a:rPr>
                        <a:t>g</a:t>
                      </a:r>
                      <a:r>
                        <a:rPr lang="tr-TR" sz="1800" spc="-15" dirty="0">
                          <a:effectLst>
                            <a:outerShdw blurRad="38100" dist="38100" dir="2700000" algn="tl">
                              <a:srgbClr val="000000">
                                <a:alpha val="43137"/>
                              </a:srgbClr>
                            </a:outerShdw>
                          </a:effectLst>
                        </a:rPr>
                        <a:t>i</a:t>
                      </a:r>
                      <a:r>
                        <a:rPr lang="tr-TR" sz="1800" spc="5" dirty="0">
                          <a:effectLst>
                            <a:outerShdw blurRad="38100" dist="38100" dir="2700000" algn="tl">
                              <a:srgbClr val="000000">
                                <a:alpha val="43137"/>
                              </a:srgbClr>
                            </a:outerShdw>
                          </a:effectLst>
                        </a:rPr>
                        <a:t>s</a:t>
                      </a:r>
                      <a:r>
                        <a:rPr lang="tr-TR" sz="1800" dirty="0">
                          <a:effectLst>
                            <a:outerShdw blurRad="38100" dist="38100" dir="2700000" algn="tl">
                              <a:srgbClr val="000000">
                                <a:alpha val="43137"/>
                              </a:srgbClr>
                            </a:outerShdw>
                          </a:effectLst>
                        </a:rPr>
                        <a:t>ayar</a:t>
                      </a:r>
                      <a:r>
                        <a:rPr lang="tr-TR" sz="1800" spc="-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3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t</a:t>
                      </a:r>
                      <a:r>
                        <a:rPr lang="tr-TR" sz="1800" spc="-3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226060" algn="ctr">
                        <a:lnSpc>
                          <a:spcPct val="107000"/>
                        </a:lnSpc>
                        <a:spcBef>
                          <a:spcPts val="395"/>
                        </a:spcBef>
                        <a:spcAft>
                          <a:spcPts val="0"/>
                        </a:spcAft>
                      </a:pPr>
                      <a:r>
                        <a:rPr lang="tr-TR" sz="1800" spc="-15" dirty="0">
                          <a:effectLst>
                            <a:outerShdw blurRad="38100" dist="38100" dir="2700000" algn="tl">
                              <a:srgbClr val="000000">
                                <a:alpha val="43137"/>
                              </a:srgbClr>
                            </a:outerShdw>
                          </a:effectLst>
                        </a:rPr>
                        <a:t>D</a:t>
                      </a:r>
                      <a:r>
                        <a:rPr lang="tr-TR" sz="1800" spc="-20" dirty="0">
                          <a:effectLst>
                            <a:outerShdw blurRad="38100" dist="38100" dir="2700000" algn="tl">
                              <a:srgbClr val="000000">
                                <a:alpha val="43137"/>
                              </a:srgbClr>
                            </a:outerShdw>
                          </a:effectLst>
                        </a:rPr>
                        <a:t>i</a:t>
                      </a:r>
                      <a:r>
                        <a:rPr lang="tr-TR" sz="1800" dirty="0">
                          <a:effectLst>
                            <a:outerShdw blurRad="38100" dist="38100" dir="2700000" algn="tl">
                              <a:srgbClr val="000000">
                                <a:alpha val="43137"/>
                              </a:srgbClr>
                            </a:outerShdw>
                          </a:effectLst>
                        </a:rPr>
                        <a:t>ğ</a:t>
                      </a:r>
                      <a:r>
                        <a:rPr lang="tr-TR" sz="1800" spc="35" dirty="0">
                          <a:effectLst>
                            <a:outerShdw blurRad="38100" dist="38100" dir="2700000" algn="tl">
                              <a:srgbClr val="000000">
                                <a:alpha val="43137"/>
                              </a:srgbClr>
                            </a:outerShdw>
                          </a:effectLst>
                        </a:rPr>
                        <a:t>e</a:t>
                      </a:r>
                      <a:r>
                        <a:rPr lang="tr-TR" sz="1800" dirty="0">
                          <a:effectLst>
                            <a:outerShdw blurRad="38100" dist="38100" dir="2700000" algn="tl">
                              <a:srgbClr val="000000">
                                <a:alpha val="43137"/>
                              </a:srgbClr>
                            </a:outerShdw>
                          </a:effectLst>
                        </a:rPr>
                        <a:t>r</a:t>
                      </a:r>
                      <a:r>
                        <a:rPr lang="tr-TR" sz="1800" spc="-10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3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t</a:t>
                      </a:r>
                      <a:r>
                        <a:rPr lang="tr-TR" sz="1800" spc="-3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var</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201930" algn="ctr">
                        <a:lnSpc>
                          <a:spcPct val="107000"/>
                        </a:lnSpc>
                        <a:spcBef>
                          <a:spcPts val="395"/>
                        </a:spcBef>
                        <a:spcAft>
                          <a:spcPts val="0"/>
                        </a:spcAft>
                      </a:pPr>
                      <a:r>
                        <a:rPr lang="tr-TR" sz="1800" spc="-5"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2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2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5" dirty="0">
                          <a:effectLst>
                            <a:outerShdw blurRad="38100" dist="38100" dir="2700000" algn="tl">
                              <a:srgbClr val="000000">
                                <a:alpha val="43137"/>
                              </a:srgbClr>
                            </a:outerShdw>
                          </a:effectLst>
                        </a:rPr>
                        <a:t>t</a:t>
                      </a:r>
                      <a:r>
                        <a:rPr lang="tr-TR" sz="1800" spc="-2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var</a:t>
                      </a:r>
                      <a:r>
                        <a:rPr lang="tr-TR" sz="1800" spc="-10"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t</a:t>
                      </a:r>
                      <a:r>
                        <a:rPr lang="tr-TR" sz="1800" dirty="0">
                          <a:effectLst>
                            <a:outerShdw blurRad="38100" dist="38100" dir="2700000" algn="tl">
                              <a:srgbClr val="000000">
                                <a:alpha val="43137"/>
                              </a:srgbClr>
                            </a:outerShdw>
                          </a:effectLst>
                        </a:rPr>
                        <a:t>o</a:t>
                      </a:r>
                      <a:r>
                        <a:rPr lang="tr-TR" sz="1800" spc="-35" dirty="0">
                          <a:effectLst>
                            <a:outerShdw blurRad="38100" dist="38100" dir="2700000" algn="tl">
                              <a:srgbClr val="000000">
                                <a:alpha val="43137"/>
                              </a:srgbClr>
                            </a:outerShdw>
                          </a:effectLst>
                        </a:rPr>
                        <a:t>p</a:t>
                      </a:r>
                      <a:r>
                        <a:rPr lang="tr-TR" sz="1800" spc="-2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55" dirty="0">
                          <a:effectLst>
                            <a:outerShdw blurRad="38100" dist="38100" dir="2700000" algn="tl">
                              <a:srgbClr val="000000">
                                <a:alpha val="43137"/>
                              </a:srgbClr>
                            </a:outerShdw>
                          </a:effectLst>
                        </a:rPr>
                        <a:t>m</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169545" algn="ctr">
                        <a:lnSpc>
                          <a:spcPct val="107000"/>
                        </a:lnSpc>
                        <a:spcBef>
                          <a:spcPts val="395"/>
                        </a:spcBef>
                        <a:spcAft>
                          <a:spcPts val="0"/>
                        </a:spcAft>
                      </a:pPr>
                      <a:r>
                        <a:rPr lang="tr-TR" sz="1800" spc="-5" dirty="0">
                          <a:effectLst>
                            <a:outerShdw blurRad="38100" dist="38100" dir="2700000" algn="tl">
                              <a:srgbClr val="000000">
                                <a:alpha val="43137"/>
                              </a:srgbClr>
                            </a:outerShdw>
                          </a:effectLst>
                        </a:rPr>
                        <a:t>T</a:t>
                      </a:r>
                      <a:r>
                        <a:rPr lang="tr-TR" sz="1800" spc="5" dirty="0">
                          <a:effectLst>
                            <a:outerShdw blurRad="38100" dist="38100" dir="2700000" algn="tl">
                              <a:srgbClr val="000000">
                                <a:alpha val="43137"/>
                              </a:srgbClr>
                            </a:outerShdw>
                          </a:effectLst>
                        </a:rPr>
                        <a:t>O</a:t>
                      </a:r>
                      <a:r>
                        <a:rPr lang="tr-TR" sz="1800" spc="-5" dirty="0">
                          <a:effectLst>
                            <a:outerShdw blurRad="38100" dist="38100" dir="2700000" algn="tl">
                              <a:srgbClr val="000000">
                                <a:alpha val="43137"/>
                              </a:srgbClr>
                            </a:outerShdw>
                          </a:effectLst>
                        </a:rPr>
                        <a:t>PL</a:t>
                      </a:r>
                      <a:r>
                        <a:rPr lang="tr-TR" sz="1800" spc="-10" dirty="0">
                          <a:effectLst>
                            <a:outerShdw blurRad="38100" dist="38100" dir="2700000" algn="tl">
                              <a:srgbClr val="000000">
                                <a:alpha val="43137"/>
                              </a:srgbClr>
                            </a:outerShdw>
                          </a:effectLst>
                        </a:rPr>
                        <a:t>A</a:t>
                      </a:r>
                      <a:r>
                        <a:rPr lang="tr-TR" sz="1800" dirty="0">
                          <a:effectLst>
                            <a:outerShdw blurRad="38100" dist="38100" dir="2700000" algn="tl">
                              <a:srgbClr val="000000">
                                <a:alpha val="43137"/>
                              </a:srgbClr>
                            </a:outerShdw>
                          </a:effectLst>
                        </a:rPr>
                        <a:t>M</a:t>
                      </a:r>
                      <a:r>
                        <a:rPr lang="tr-TR" sz="1800" spc="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a:t>
                      </a:r>
                      <a:r>
                        <a:rPr lang="tr-TR" sz="1800" spc="-15" dirty="0" err="1">
                          <a:effectLst>
                            <a:outerShdw blurRad="38100" dist="38100" dir="2700000" algn="tl">
                              <a:srgbClr val="000000">
                                <a:alpha val="43137"/>
                              </a:srgbClr>
                            </a:outerShdw>
                          </a:effectLst>
                        </a:rPr>
                        <a:t>D</a:t>
                      </a:r>
                      <a:r>
                        <a:rPr lang="tr-TR" sz="1800" spc="35" dirty="0" err="1">
                          <a:effectLst>
                            <a:outerShdw blurRad="38100" dist="38100" dir="2700000" algn="tl">
                              <a:srgbClr val="000000">
                                <a:alpha val="43137"/>
                              </a:srgbClr>
                            </a:outerShdw>
                          </a:effectLst>
                        </a:rPr>
                        <a:t>e</a:t>
                      </a:r>
                      <a:r>
                        <a:rPr lang="tr-TR" sz="1800" spc="-30" dirty="0" err="1">
                          <a:effectLst>
                            <a:outerShdw blurRad="38100" dist="38100" dir="2700000" algn="tl">
                              <a:srgbClr val="000000">
                                <a:alpha val="43137"/>
                              </a:srgbClr>
                            </a:outerShdw>
                          </a:effectLst>
                        </a:rPr>
                        <a:t>r</a:t>
                      </a:r>
                      <a:r>
                        <a:rPr lang="tr-TR" sz="1800" spc="5" dirty="0" err="1">
                          <a:effectLst>
                            <a:outerShdw blurRad="38100" dist="38100" dir="2700000" algn="tl">
                              <a:srgbClr val="000000">
                                <a:alpha val="43137"/>
                              </a:srgbClr>
                            </a:outerShdw>
                          </a:effectLst>
                        </a:rPr>
                        <a:t>s</a:t>
                      </a:r>
                      <a:r>
                        <a:rPr lang="tr-TR" sz="1800" spc="-15" dirty="0" err="1">
                          <a:effectLst>
                            <a:outerShdw blurRad="38100" dist="38100" dir="2700000" algn="tl">
                              <a:srgbClr val="000000">
                                <a:alpha val="43137"/>
                              </a:srgbClr>
                            </a:outerShdw>
                          </a:effectLst>
                        </a:rPr>
                        <a:t>+</a:t>
                      </a:r>
                      <a:r>
                        <a:rPr lang="tr-TR" sz="1800" spc="-10" dirty="0" err="1">
                          <a:effectLst>
                            <a:outerShdw blurRad="38100" dist="38100" dir="2700000" algn="tl">
                              <a:srgbClr val="000000">
                                <a:alpha val="43137"/>
                              </a:srgbClr>
                            </a:outerShdw>
                          </a:effectLst>
                        </a:rPr>
                        <a:t>L</a:t>
                      </a:r>
                      <a:r>
                        <a:rPr lang="tr-TR" sz="1800" dirty="0" err="1">
                          <a:effectLst>
                            <a:outerShdw blurRad="38100" dist="38100" dir="2700000" algn="tl">
                              <a:srgbClr val="000000">
                                <a:alpha val="43137"/>
                              </a:srgbClr>
                            </a:outerShdw>
                          </a:effectLst>
                        </a:rPr>
                        <a:t>a</a:t>
                      </a:r>
                      <a:r>
                        <a:rPr lang="tr-TR" sz="1800" spc="-35" dirty="0" err="1">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r>
              <a:tr h="584247">
                <a:tc>
                  <a:txBody>
                    <a:bodyPr/>
                    <a:lstStyle/>
                    <a:p>
                      <a:pPr marL="55880">
                        <a:lnSpc>
                          <a:spcPct val="107000"/>
                        </a:lnSpc>
                        <a:spcBef>
                          <a:spcPts val="395"/>
                        </a:spcBef>
                        <a:spcAft>
                          <a:spcPts val="0"/>
                        </a:spcAft>
                      </a:pPr>
                      <a:r>
                        <a:rPr lang="tr-TR" sz="1050" spc="-5">
                          <a:effectLst/>
                        </a:rPr>
                        <a:t>S</a:t>
                      </a:r>
                      <a:r>
                        <a:rPr lang="tr-TR" sz="1050">
                          <a:effectLst/>
                        </a:rPr>
                        <a:t>ayı</a:t>
                      </a:r>
                      <a:endParaRPr lang="tr-TR" sz="105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9685">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55880"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dirty="0">
                          <a:effectLst>
                            <a:outerShdw blurRad="38100" dist="38100" dir="2700000" algn="tl">
                              <a:srgbClr val="000000">
                                <a:alpha val="43137"/>
                              </a:srgbClr>
                            </a:outerShdw>
                          </a:effectLst>
                        </a:rPr>
                        <a:t>S</a:t>
                      </a:r>
                      <a:r>
                        <a:rPr lang="tr-TR" sz="1050" dirty="0">
                          <a:effectLst>
                            <a:outerShdw blurRad="38100" dist="38100" dir="2700000" algn="tl">
                              <a:srgbClr val="000000">
                                <a:alpha val="43137"/>
                              </a:srgbClr>
                            </a:outerShdw>
                          </a:effectLst>
                        </a:rPr>
                        <a:t>ayı</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0005" algn="ctr">
                        <a:lnSpc>
                          <a:spcPct val="107000"/>
                        </a:lnSpc>
                        <a:spcBef>
                          <a:spcPts val="395"/>
                        </a:spcBef>
                        <a:spcAft>
                          <a:spcPts val="0"/>
                        </a:spcAft>
                      </a:pPr>
                      <a:r>
                        <a:rPr lang="tr-TR" sz="1050" spc="-50" dirty="0">
                          <a:effectLst>
                            <a:outerShdw blurRad="38100" dist="38100" dir="2700000" algn="tl">
                              <a:srgbClr val="000000">
                                <a:alpha val="43137"/>
                              </a:srgbClr>
                            </a:outerShdw>
                          </a:effectLst>
                        </a:rPr>
                        <a:t>K</a:t>
                      </a:r>
                      <a:r>
                        <a:rPr lang="tr-TR" sz="1050" dirty="0">
                          <a:effectLst>
                            <a:outerShdw blurRad="38100" dist="38100" dir="2700000" algn="tl">
                              <a:srgbClr val="000000">
                                <a:alpha val="43137"/>
                              </a:srgbClr>
                            </a:outerShdw>
                          </a:effectLst>
                        </a:rPr>
                        <a:t>a</a:t>
                      </a:r>
                      <a:r>
                        <a:rPr lang="tr-TR" sz="1050" spc="-35" dirty="0">
                          <a:effectLst>
                            <a:outerShdw blurRad="38100" dist="38100" dir="2700000" algn="tl">
                              <a:srgbClr val="000000">
                                <a:alpha val="43137"/>
                              </a:srgbClr>
                            </a:outerShdw>
                          </a:effectLst>
                        </a:rPr>
                        <a:t>p</a:t>
                      </a:r>
                      <a:r>
                        <a:rPr lang="tr-TR" sz="1050" dirty="0">
                          <a:effectLst>
                            <a:outerShdw blurRad="38100" dist="38100" dir="2700000" algn="tl">
                              <a:srgbClr val="000000">
                                <a:alpha val="43137"/>
                              </a:srgbClr>
                            </a:outerShdw>
                          </a:effectLst>
                        </a:rPr>
                        <a:t>a</a:t>
                      </a:r>
                      <a:r>
                        <a:rPr lang="tr-TR" sz="1050" spc="5" dirty="0">
                          <a:effectLst>
                            <a:outerShdw blurRad="38100" dist="38100" dir="2700000" algn="tl">
                              <a:srgbClr val="000000">
                                <a:alpha val="43137"/>
                              </a:srgbClr>
                            </a:outerShdw>
                          </a:effectLst>
                        </a:rPr>
                        <a:t>s</a:t>
                      </a:r>
                      <a:r>
                        <a:rPr lang="tr-TR" sz="1050" spc="-20" dirty="0">
                          <a:effectLst>
                            <a:outerShdw blurRad="38100" dist="38100" dir="2700000" algn="tl">
                              <a:srgbClr val="000000">
                                <a:alpha val="43137"/>
                              </a:srgbClr>
                            </a:outerShdw>
                          </a:effectLst>
                        </a:rPr>
                        <a:t>i</a:t>
                      </a:r>
                      <a:r>
                        <a:rPr lang="tr-TR" sz="1050" spc="10" dirty="0">
                          <a:effectLst>
                            <a:outerShdw blurRad="38100" dist="38100" dir="2700000" algn="tl">
                              <a:srgbClr val="000000">
                                <a:alpha val="43137"/>
                              </a:srgbClr>
                            </a:outerShdw>
                          </a:effectLst>
                        </a:rPr>
                        <a:t>t</a:t>
                      </a:r>
                      <a:r>
                        <a:rPr lang="tr-TR" sz="1050" dirty="0">
                          <a:effectLst>
                            <a:outerShdw blurRad="38100" dist="38100" dir="2700000" algn="tl">
                              <a:srgbClr val="000000">
                                <a:alpha val="43137"/>
                              </a:srgbClr>
                            </a:outerShdw>
                          </a:effectLst>
                        </a:rPr>
                        <a:t>e</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5588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968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8826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965"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6413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381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762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7625" algn="ctr">
                        <a:lnSpc>
                          <a:spcPct val="107000"/>
                        </a:lnSpc>
                        <a:spcBef>
                          <a:spcPts val="395"/>
                        </a:spcBef>
                        <a:spcAft>
                          <a:spcPts val="0"/>
                        </a:spcAft>
                      </a:pPr>
                      <a:r>
                        <a:rPr lang="tr-TR" sz="1050" spc="-50" dirty="0">
                          <a:effectLst>
                            <a:outerShdw blurRad="38100" dist="38100" dir="2700000" algn="tl">
                              <a:srgbClr val="000000">
                                <a:alpha val="43137"/>
                              </a:srgbClr>
                            </a:outerShdw>
                          </a:effectLst>
                        </a:rPr>
                        <a:t>K</a:t>
                      </a:r>
                      <a:r>
                        <a:rPr lang="tr-TR" sz="1050" dirty="0">
                          <a:effectLst>
                            <a:outerShdw blurRad="38100" dist="38100" dir="2700000" algn="tl">
                              <a:srgbClr val="000000">
                                <a:alpha val="43137"/>
                              </a:srgbClr>
                            </a:outerShdw>
                          </a:effectLst>
                        </a:rPr>
                        <a:t>a</a:t>
                      </a:r>
                      <a:r>
                        <a:rPr lang="tr-TR" sz="1050" spc="-35" dirty="0">
                          <a:effectLst>
                            <a:outerShdw blurRad="38100" dist="38100" dir="2700000" algn="tl">
                              <a:srgbClr val="000000">
                                <a:alpha val="43137"/>
                              </a:srgbClr>
                            </a:outerShdw>
                          </a:effectLst>
                        </a:rPr>
                        <a:t>p</a:t>
                      </a:r>
                      <a:r>
                        <a:rPr lang="tr-TR" sz="1050" dirty="0">
                          <a:effectLst>
                            <a:outerShdw blurRad="38100" dist="38100" dir="2700000" algn="tl">
                              <a:srgbClr val="000000">
                                <a:alpha val="43137"/>
                              </a:srgbClr>
                            </a:outerShdw>
                          </a:effectLst>
                        </a:rPr>
                        <a:t>a</a:t>
                      </a:r>
                      <a:r>
                        <a:rPr lang="tr-TR" sz="1050" spc="5" dirty="0">
                          <a:effectLst>
                            <a:outerShdw blurRad="38100" dist="38100" dir="2700000" algn="tl">
                              <a:srgbClr val="000000">
                                <a:alpha val="43137"/>
                              </a:srgbClr>
                            </a:outerShdw>
                          </a:effectLst>
                        </a:rPr>
                        <a:t>s</a:t>
                      </a:r>
                      <a:r>
                        <a:rPr lang="tr-TR" sz="1050" spc="-20" dirty="0">
                          <a:effectLst>
                            <a:outerShdw blurRad="38100" dist="38100" dir="2700000" algn="tl">
                              <a:srgbClr val="000000">
                                <a:alpha val="43137"/>
                              </a:srgbClr>
                            </a:outerShdw>
                          </a:effectLst>
                        </a:rPr>
                        <a:t>i</a:t>
                      </a:r>
                      <a:r>
                        <a:rPr lang="tr-TR" sz="1050" spc="10" dirty="0">
                          <a:effectLst>
                            <a:outerShdw blurRad="38100" dist="38100" dir="2700000" algn="tl">
                              <a:srgbClr val="000000">
                                <a:alpha val="43137"/>
                              </a:srgbClr>
                            </a:outerShdw>
                          </a:effectLst>
                        </a:rPr>
                        <a:t>t</a:t>
                      </a:r>
                      <a:r>
                        <a:rPr lang="tr-TR" sz="1050" dirty="0">
                          <a:effectLst>
                            <a:outerShdw blurRad="38100" dist="38100" dir="2700000" algn="tl">
                              <a:srgbClr val="000000">
                                <a:alpha val="43137"/>
                              </a:srgbClr>
                            </a:outerShdw>
                          </a:effectLst>
                        </a:rPr>
                        <a:t>e</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dirty="0">
                          <a:effectLst>
                            <a:outerShdw blurRad="38100" dist="38100" dir="2700000" algn="tl">
                              <a:srgbClr val="000000">
                                <a:alpha val="43137"/>
                              </a:srgbClr>
                            </a:outerShdw>
                          </a:effectLst>
                        </a:rPr>
                        <a:t>m2</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r>
              <a:tr h="584247">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latin typeface="+mn-lt"/>
                          <a:ea typeface="+mn-ea"/>
                          <a:cs typeface="+mn-cs"/>
                        </a:rPr>
                        <a:t>7</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34315"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latin typeface="+mn-lt"/>
                          <a:ea typeface="+mn-ea"/>
                          <a:cs typeface="+mn-cs"/>
                        </a:rPr>
                        <a:t>648</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01930"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latin typeface="+mn-lt"/>
                          <a:ea typeface="+mn-ea"/>
                          <a:cs typeface="+mn-cs"/>
                        </a:rPr>
                        <a:t>408</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latin typeface="+mn-lt"/>
                          <a:ea typeface="+mn-ea"/>
                          <a:cs typeface="+mn-cs"/>
                        </a:rPr>
                        <a:t>7</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93675"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latin typeface="+mn-lt"/>
                          <a:ea typeface="+mn-ea"/>
                          <a:cs typeface="+mn-cs"/>
                        </a:rPr>
                        <a:t>648</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37160"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latin typeface="+mn-lt"/>
                          <a:ea typeface="+mn-ea"/>
                          <a:cs typeface="+mn-cs"/>
                        </a:rPr>
                        <a:t>408</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latin typeface="+mn-lt"/>
                          <a:ea typeface="+mn-ea"/>
                          <a:cs typeface="+mn-cs"/>
                        </a:rPr>
                        <a:t>7</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54635"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latin typeface="+mn-lt"/>
                          <a:ea typeface="+mn-ea"/>
                          <a:cs typeface="+mn-cs"/>
                        </a:rPr>
                        <a:t>648</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01930"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408</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r>
            </a:tbl>
          </a:graphicData>
        </a:graphic>
      </p:graphicFrame>
    </p:spTree>
    <p:extLst>
      <p:ext uri="{BB962C8B-B14F-4D97-AF65-F5344CB8AC3E}">
        <p14:creationId xmlns:p14="http://schemas.microsoft.com/office/powerpoint/2010/main" val="6700971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Sosyal Alanlar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783247186"/>
              </p:ext>
            </p:extLst>
          </p:nvPr>
        </p:nvGraphicFramePr>
        <p:xfrm>
          <a:off x="1743391" y="2598821"/>
          <a:ext cx="9600782" cy="2374233"/>
        </p:xfrm>
        <a:graphic>
          <a:graphicData uri="http://schemas.openxmlformats.org/drawingml/2006/table">
            <a:tbl>
              <a:tblPr>
                <a:effectLst>
                  <a:outerShdw blurRad="50800" dist="38100" dir="8100000" algn="tr" rotWithShape="0">
                    <a:prstClr val="black">
                      <a:alpha val="40000"/>
                    </a:prstClr>
                  </a:outerShdw>
                </a:effectLst>
                <a:tableStyleId>{8A107856-5554-42FB-B03E-39F5DBC370BA}</a:tableStyleId>
              </a:tblPr>
              <a:tblGrid>
                <a:gridCol w="822517"/>
                <a:gridCol w="816040"/>
                <a:gridCol w="1059558"/>
                <a:gridCol w="845833"/>
                <a:gridCol w="845833"/>
                <a:gridCol w="923551"/>
                <a:gridCol w="816040"/>
                <a:gridCol w="817336"/>
                <a:gridCol w="817336"/>
                <a:gridCol w="1020698"/>
                <a:gridCol w="816040"/>
              </a:tblGrid>
              <a:tr h="542584">
                <a:tc gridSpan="3">
                  <a:txBody>
                    <a:bodyPr/>
                    <a:lstStyle/>
                    <a:p>
                      <a:pPr marL="261620" algn="ctr">
                        <a:lnSpc>
                          <a:spcPct val="107000"/>
                        </a:lnSpc>
                        <a:spcBef>
                          <a:spcPts val="310"/>
                        </a:spcBef>
                        <a:spcAft>
                          <a:spcPts val="0"/>
                        </a:spcAft>
                      </a:pPr>
                      <a:r>
                        <a:rPr lang="tr-TR" sz="1400" b="1" spc="-10" dirty="0" smtClean="0">
                          <a:effectLst>
                            <a:outerShdw blurRad="38100" dist="38100" dir="2700000" algn="tl">
                              <a:srgbClr val="000000">
                                <a:alpha val="43137"/>
                              </a:srgbClr>
                            </a:outerShdw>
                          </a:effectLst>
                        </a:rPr>
                        <a:t>K</a:t>
                      </a:r>
                      <a:r>
                        <a:rPr lang="tr-TR" sz="1400" b="1" spc="-50" dirty="0" smtClean="0">
                          <a:effectLst>
                            <a:outerShdw blurRad="38100" dist="38100" dir="2700000" algn="tl">
                              <a:srgbClr val="000000">
                                <a:alpha val="43137"/>
                              </a:srgbClr>
                            </a:outerShdw>
                          </a:effectLst>
                        </a:rPr>
                        <a:t>antin</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4">
                  <a:txBody>
                    <a:bodyPr/>
                    <a:lstStyle/>
                    <a:p>
                      <a:pPr marL="309245" algn="ctr">
                        <a:lnSpc>
                          <a:spcPct val="107000"/>
                        </a:lnSpc>
                        <a:spcBef>
                          <a:spcPts val="310"/>
                        </a:spcBef>
                        <a:spcAft>
                          <a:spcPts val="0"/>
                        </a:spcAft>
                      </a:pPr>
                      <a:r>
                        <a:rPr lang="tr-TR" sz="1400" b="1" spc="-15" dirty="0" smtClean="0">
                          <a:effectLst>
                            <a:outerShdw blurRad="38100" dist="38100" dir="2700000" algn="tl">
                              <a:srgbClr val="000000">
                                <a:alpha val="43137"/>
                              </a:srgbClr>
                            </a:outerShdw>
                          </a:effectLst>
                        </a:rPr>
                        <a:t>T</a:t>
                      </a:r>
                      <a:r>
                        <a:rPr lang="tr-TR" sz="1400" b="1" spc="-10" dirty="0" smtClean="0">
                          <a:effectLst>
                            <a:outerShdw blurRad="38100" dist="38100" dir="2700000" algn="tl">
                              <a:srgbClr val="000000">
                                <a:alpha val="43137"/>
                              </a:srgbClr>
                            </a:outerShdw>
                          </a:effectLst>
                        </a:rPr>
                        <a:t>oplantı</a:t>
                      </a:r>
                      <a:r>
                        <a:rPr lang="tr-TR" sz="1400" b="1" spc="-10" baseline="0" dirty="0" smtClean="0">
                          <a:effectLst>
                            <a:outerShdw blurRad="38100" dist="38100" dir="2700000" algn="tl">
                              <a:srgbClr val="000000">
                                <a:alpha val="43137"/>
                              </a:srgbClr>
                            </a:outerShdw>
                          </a:effectLst>
                        </a:rPr>
                        <a:t> Salonu</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hMerge="1">
                  <a:txBody>
                    <a:bodyPr/>
                    <a:lstStyle/>
                    <a:p>
                      <a:endParaRPr lang="tr-TR"/>
                    </a:p>
                  </a:txBody>
                  <a:tcPr/>
                </a:tc>
                <a:tc gridSpan="4">
                  <a:txBody>
                    <a:bodyPr/>
                    <a:lstStyle/>
                    <a:p>
                      <a:pPr marL="290195" algn="ctr">
                        <a:lnSpc>
                          <a:spcPct val="107000"/>
                        </a:lnSpc>
                        <a:spcBef>
                          <a:spcPts val="310"/>
                        </a:spcBef>
                        <a:spcAft>
                          <a:spcPts val="0"/>
                        </a:spcAft>
                      </a:pPr>
                      <a:r>
                        <a:rPr lang="tr-TR" sz="1400" b="1" spc="-10" dirty="0" smtClean="0">
                          <a:effectLst>
                            <a:outerShdw blurRad="38100" dist="38100" dir="2700000" algn="tl">
                              <a:srgbClr val="000000">
                                <a:alpha val="43137"/>
                              </a:srgbClr>
                            </a:outerShdw>
                          </a:effectLst>
                        </a:rPr>
                        <a:t>Konferans</a:t>
                      </a:r>
                      <a:r>
                        <a:rPr lang="tr-TR" sz="1400" b="1" spc="-10" baseline="0" dirty="0" smtClean="0">
                          <a:effectLst>
                            <a:outerShdw blurRad="38100" dist="38100" dir="2700000" algn="tl">
                              <a:srgbClr val="000000">
                                <a:alpha val="43137"/>
                              </a:srgbClr>
                            </a:outerShdw>
                          </a:effectLst>
                        </a:rPr>
                        <a:t> Salonu</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729880">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p>
                    <a:p>
                      <a:pPr marL="94615" algn="ctr">
                        <a:lnSpc>
                          <a:spcPct val="107000"/>
                        </a:lnSpc>
                        <a:spcAft>
                          <a:spcPts val="0"/>
                        </a:spcAft>
                      </a:pPr>
                      <a:r>
                        <a:rPr lang="tr-TR" sz="1400" b="0" spc="-50" dirty="0">
                          <a:effectLst>
                            <a:outerShdw blurRad="38100" dist="38100" dir="2700000" algn="tl">
                              <a:srgbClr val="000000">
                                <a:alpha val="43137"/>
                              </a:srgbClr>
                            </a:outerShdw>
                          </a:effectLst>
                        </a:rPr>
                        <a:t>A</a:t>
                      </a:r>
                      <a:r>
                        <a:rPr lang="tr-TR" sz="1400" b="0" spc="-10" dirty="0">
                          <a:effectLst>
                            <a:outerShdw blurRad="38100" dist="38100" dir="2700000" algn="tl">
                              <a:srgbClr val="000000">
                                <a:alpha val="43137"/>
                              </a:srgbClr>
                            </a:outerShdw>
                          </a:effectLst>
                        </a:rPr>
                        <a:t>D</a:t>
                      </a:r>
                      <a:r>
                        <a:rPr lang="tr-TR" sz="1400" b="0" spc="-15" dirty="0">
                          <a:effectLst>
                            <a:outerShdw blurRad="38100" dist="38100" dir="2700000" algn="tl">
                              <a:srgbClr val="000000">
                                <a:alpha val="43137"/>
                              </a:srgbClr>
                            </a:outerShdw>
                          </a:effectLst>
                        </a:rPr>
                        <a:t>E</a:t>
                      </a:r>
                      <a:r>
                        <a:rPr lang="tr-TR" sz="1400" b="0" dirty="0">
                          <a:effectLst>
                            <a:outerShdw blurRad="38100" dist="38100" dir="2700000" algn="tl">
                              <a:srgbClr val="000000">
                                <a:alpha val="43137"/>
                              </a:srgbClr>
                            </a:outerShdw>
                          </a:effectLst>
                        </a:rPr>
                        <a:t>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endParaRPr lang="tr-TR" sz="1400" b="0" dirty="0">
                        <a:effectLst>
                          <a:outerShdw blurRad="38100" dist="38100" dir="2700000" algn="tl">
                            <a:srgbClr val="000000">
                              <a:alpha val="43137"/>
                            </a:srgbClr>
                          </a:outerShdw>
                        </a:effectLst>
                      </a:endParaRPr>
                    </a:p>
                    <a:p>
                      <a:pPr algn="ctr">
                        <a:lnSpc>
                          <a:spcPts val="1200"/>
                        </a:lnSpc>
                        <a:spcBef>
                          <a:spcPts val="35"/>
                        </a:spcBef>
                        <a:spcAft>
                          <a:spcPts val="0"/>
                        </a:spcAft>
                      </a:pPr>
                      <a:r>
                        <a:rPr lang="tr-TR" sz="1400" b="0" dirty="0" smtClean="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marL="132715" marR="156210" algn="ctr">
                        <a:lnSpc>
                          <a:spcPts val="525"/>
                        </a:lnSpc>
                        <a:spcAft>
                          <a:spcPts val="0"/>
                        </a:spcAft>
                      </a:pP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marL="41910" marR="39370" algn="ctr">
                        <a:lnSpc>
                          <a:spcPct val="107000"/>
                        </a:lnSpc>
                        <a:spcAft>
                          <a:spcPts val="0"/>
                        </a:spcAft>
                      </a:pPr>
                      <a:r>
                        <a:rPr lang="tr-TR" sz="1400" b="0" dirty="0">
                          <a:effectLst>
                            <a:outerShdw blurRad="38100" dist="38100" dir="2700000" algn="tl">
                              <a:srgbClr val="000000">
                                <a:alpha val="43137"/>
                              </a:srgbClr>
                            </a:outerShdw>
                          </a:effectLst>
                        </a:rPr>
                        <a:t> </a:t>
                      </a:r>
                      <a:r>
                        <a:rPr lang="tr-TR" sz="1400" b="0" spc="-10" dirty="0" smtClean="0">
                          <a:effectLst>
                            <a:outerShdw blurRad="38100" dist="38100" dir="2700000" algn="tl">
                              <a:srgbClr val="000000">
                                <a:alpha val="43137"/>
                              </a:srgbClr>
                            </a:outerShdw>
                          </a:effectLst>
                        </a:rPr>
                        <a:t>K</a:t>
                      </a:r>
                      <a:r>
                        <a:rPr lang="tr-TR" sz="1400" b="0" spc="-15" dirty="0" smtClean="0">
                          <a:effectLst>
                            <a:outerShdw blurRad="38100" dist="38100" dir="2700000" algn="tl">
                              <a:srgbClr val="000000">
                                <a:alpha val="43137"/>
                              </a:srgbClr>
                            </a:outerShdw>
                          </a:effectLst>
                        </a:rPr>
                        <a:t>apas</a:t>
                      </a:r>
                      <a:r>
                        <a:rPr lang="tr-TR" sz="1400" b="0" spc="-25" dirty="0" smtClean="0">
                          <a:effectLst>
                            <a:outerShdw blurRad="38100" dist="38100" dir="2700000" algn="tl">
                              <a:srgbClr val="000000">
                                <a:alpha val="43137"/>
                              </a:srgbClr>
                            </a:outerShdw>
                          </a:effectLst>
                        </a:rPr>
                        <a:t>i</a:t>
                      </a:r>
                      <a:r>
                        <a:rPr lang="tr-TR" sz="1400" b="0" spc="10" dirty="0" smtClean="0">
                          <a:effectLst>
                            <a:outerShdw blurRad="38100" dist="38100" dir="2700000" algn="tl">
                              <a:srgbClr val="000000">
                                <a:alpha val="43137"/>
                              </a:srgbClr>
                            </a:outerShdw>
                          </a:effectLst>
                        </a:rPr>
                        <a:t>t</a:t>
                      </a:r>
                      <a:r>
                        <a:rPr lang="tr-TR" sz="1400" b="0" dirty="0" smtClean="0">
                          <a:effectLst>
                            <a:outerShdw blurRad="38100" dist="38100" dir="2700000" algn="tl">
                              <a:srgbClr val="000000">
                                <a:alpha val="43137"/>
                              </a:srgbClr>
                            </a:outerShdw>
                          </a:effectLst>
                        </a:rPr>
                        <a:t>e</a:t>
                      </a:r>
                    </a:p>
                    <a:p>
                      <a:pPr marL="109220" marR="106045" algn="ctr">
                        <a:lnSpc>
                          <a:spcPct val="107000"/>
                        </a:lnSpc>
                        <a:spcBef>
                          <a:spcPts val="115"/>
                        </a:spcBef>
                        <a:spcAft>
                          <a:spcPts val="0"/>
                        </a:spcAft>
                      </a:pPr>
                      <a:r>
                        <a:rPr lang="tr-TR" sz="1400" b="0" spc="10" dirty="0" smtClean="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Ki</a:t>
                      </a:r>
                      <a:r>
                        <a:rPr lang="tr-TR" sz="1400" b="0" spc="-25" dirty="0" smtClean="0">
                          <a:effectLst>
                            <a:outerShdw blurRad="38100" dist="38100" dir="2700000" algn="tl">
                              <a:srgbClr val="000000">
                                <a:alpha val="43137"/>
                              </a:srgbClr>
                            </a:outerShdw>
                          </a:effectLst>
                        </a:rPr>
                        <a:t>şi)</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800"/>
                        </a:lnSpc>
                        <a:spcBef>
                          <a:spcPts val="5"/>
                        </a:spcBef>
                        <a:spcAft>
                          <a:spcPts val="0"/>
                        </a:spcAft>
                      </a:pPr>
                      <a:endParaRPr lang="tr-TR" sz="1400" b="0" dirty="0">
                        <a:effectLst>
                          <a:outerShdw blurRad="38100" dist="38100" dir="2700000" algn="tl">
                            <a:srgbClr val="000000">
                              <a:alpha val="43137"/>
                            </a:srgbClr>
                          </a:outerShdw>
                        </a:effectLst>
                      </a:endParaRPr>
                    </a:p>
                  </a:txBody>
                  <a:tcPr marL="0" marR="0" marT="0" marB="0" anchor="ctr">
                    <a:solidFill>
                      <a:schemeClr val="bg2"/>
                    </a:solidFill>
                  </a:tcPr>
                </a:tc>
                <a:tc gridSpan="2">
                  <a:txBody>
                    <a:bodyPr/>
                    <a:lstStyle/>
                    <a:p>
                      <a:pPr>
                        <a:lnSpc>
                          <a:spcPts val="500"/>
                        </a:lnSpc>
                        <a:spcBef>
                          <a:spcPts val="30"/>
                        </a:spcBef>
                        <a:spcAft>
                          <a:spcPts val="0"/>
                        </a:spcAft>
                      </a:pPr>
                      <a:r>
                        <a:rPr lang="tr-TR" sz="1400" b="1" dirty="0">
                          <a:effectLst>
                            <a:outerShdw blurRad="38100" dist="38100" dir="2700000" algn="tl">
                              <a:srgbClr val="000000">
                                <a:alpha val="43137"/>
                              </a:srgbClr>
                            </a:outerShdw>
                          </a:effectLst>
                        </a:rPr>
                        <a:t> </a:t>
                      </a:r>
                    </a:p>
                    <a:p>
                      <a:pPr marL="1282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r>
                        <a:rPr lang="tr-TR" sz="1400" b="0" spc="-65" dirty="0">
                          <a:effectLst>
                            <a:outerShdw blurRad="38100" dist="38100" dir="2700000" algn="tl">
                              <a:srgbClr val="000000">
                                <a:alpha val="43137"/>
                              </a:srgbClr>
                            </a:outerShdw>
                          </a:effectLst>
                        </a:rPr>
                        <a:t> </a:t>
                      </a: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rowSpan="2">
                  <a:txBody>
                    <a:bodyPr/>
                    <a:lstStyle/>
                    <a:p>
                      <a:pPr algn="ctr">
                        <a:lnSpc>
                          <a:spcPts val="800"/>
                        </a:lnSpc>
                        <a:spcBef>
                          <a:spcPts val="5"/>
                        </a:spcBef>
                        <a:spcAft>
                          <a:spcPts val="0"/>
                        </a:spcAft>
                      </a:pPr>
                      <a:r>
                        <a:rPr lang="tr-TR" sz="1400" b="0" dirty="0">
                          <a:effectLst>
                            <a:outerShdw blurRad="38100" dist="38100" dir="2700000" algn="tl">
                              <a:srgbClr val="000000">
                                <a:alpha val="43137"/>
                              </a:srgbClr>
                            </a:outerShdw>
                          </a:effectLst>
                        </a:rPr>
                        <a:t> </a:t>
                      </a:r>
                    </a:p>
                    <a:p>
                      <a:pPr marL="41910" marR="393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p>
                    <a:p>
                      <a:pPr marL="109220" marR="106045" algn="ctr">
                        <a:lnSpc>
                          <a:spcPct val="107000"/>
                        </a:lnSpc>
                        <a:spcBef>
                          <a:spcPts val="115"/>
                        </a:spcBef>
                        <a:spcAft>
                          <a:spcPts val="0"/>
                        </a:spcAft>
                      </a:pP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Ki</a:t>
                      </a:r>
                      <a:r>
                        <a:rPr lang="tr-TR" sz="1400" b="0" spc="-25" dirty="0" smtClean="0">
                          <a:effectLst>
                            <a:outerShdw blurRad="38100" dist="38100" dir="2700000" algn="tl">
                              <a:srgbClr val="000000">
                                <a:alpha val="43137"/>
                              </a:srgbClr>
                            </a:outerShdw>
                          </a:effectLst>
                        </a:rPr>
                        <a:t>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1200"/>
                        </a:lnSpc>
                        <a:spcBef>
                          <a:spcPts val="35"/>
                        </a:spcBef>
                        <a:spcAft>
                          <a:spcPts val="0"/>
                        </a:spcAft>
                      </a:pPr>
                      <a:endParaRPr lang="tr-TR" sz="1400" b="0" dirty="0">
                        <a:effectLst>
                          <a:outerShdw blurRad="38100" dist="38100" dir="2700000" algn="tl">
                            <a:srgbClr val="000000">
                              <a:alpha val="43137"/>
                            </a:srgbClr>
                          </a:outerShdw>
                        </a:effectLst>
                      </a:endParaRPr>
                    </a:p>
                    <a:p>
                      <a:pPr marL="196850" marR="134620" algn="ctr">
                        <a:lnSpc>
                          <a:spcPts val="305"/>
                        </a:lnSpc>
                        <a:spcAft>
                          <a:spcPts val="0"/>
                        </a:spcAft>
                      </a:pPr>
                      <a:endParaRPr lang="tr-TR" sz="1400" b="0" dirty="0">
                        <a:effectLst>
                          <a:outerShdw blurRad="38100" dist="38100" dir="2700000" algn="tl">
                            <a:srgbClr val="000000">
                              <a:alpha val="43137"/>
                            </a:srgbClr>
                          </a:outerShdw>
                        </a:effectLst>
                      </a:endParaRPr>
                    </a:p>
                    <a:p>
                      <a:pPr marL="132715" marR="156210" algn="ctr">
                        <a:lnSpc>
                          <a:spcPts val="525"/>
                        </a:lnSpc>
                        <a:spcAft>
                          <a:spcPts val="0"/>
                        </a:spcAft>
                      </a:pP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gridSpan="2">
                  <a:txBody>
                    <a:bodyPr/>
                    <a:lstStyle/>
                    <a:p>
                      <a:pPr>
                        <a:lnSpc>
                          <a:spcPts val="500"/>
                        </a:lnSpc>
                        <a:spcBef>
                          <a:spcPts val="30"/>
                        </a:spcBef>
                        <a:spcAft>
                          <a:spcPts val="0"/>
                        </a:spcAft>
                      </a:pPr>
                      <a:r>
                        <a:rPr lang="tr-TR" sz="1400" b="1" dirty="0">
                          <a:effectLst>
                            <a:outerShdw blurRad="38100" dist="38100" dir="2700000" algn="tl">
                              <a:srgbClr val="000000">
                                <a:alpha val="43137"/>
                              </a:srgbClr>
                            </a:outerShdw>
                          </a:effectLst>
                        </a:rPr>
                        <a:t> </a:t>
                      </a:r>
                    </a:p>
                    <a:p>
                      <a:pPr marL="1282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r>
                        <a:rPr lang="tr-TR" sz="1400" b="0" spc="-65" dirty="0">
                          <a:effectLst>
                            <a:outerShdw blurRad="38100" dist="38100" dir="2700000" algn="tl">
                              <a:srgbClr val="000000">
                                <a:alpha val="43137"/>
                              </a:srgbClr>
                            </a:outerShdw>
                          </a:effectLst>
                        </a:rPr>
                        <a:t> </a:t>
                      </a: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rowSpan="2">
                  <a:txBody>
                    <a:bodyPr/>
                    <a:lstStyle/>
                    <a:p>
                      <a:pPr algn="ctr">
                        <a:lnSpc>
                          <a:spcPts val="800"/>
                        </a:lnSpc>
                        <a:spcBef>
                          <a:spcPts val="5"/>
                        </a:spcBef>
                        <a:spcAft>
                          <a:spcPts val="0"/>
                        </a:spcAft>
                      </a:pPr>
                      <a:r>
                        <a:rPr lang="tr-TR" sz="1400" b="0" dirty="0">
                          <a:effectLst>
                            <a:outerShdw blurRad="38100" dist="38100" dir="2700000" algn="tl">
                              <a:srgbClr val="000000">
                                <a:alpha val="43137"/>
                              </a:srgbClr>
                            </a:outerShdw>
                          </a:effectLst>
                        </a:rPr>
                        <a:t> </a:t>
                      </a:r>
                    </a:p>
                    <a:p>
                      <a:pPr marL="65405" marR="6350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p>
                    <a:p>
                      <a:pPr marL="132715" marR="129540" algn="ctr">
                        <a:lnSpc>
                          <a:spcPct val="107000"/>
                        </a:lnSpc>
                        <a:spcBef>
                          <a:spcPts val="115"/>
                        </a:spcBef>
                        <a:spcAft>
                          <a:spcPts val="0"/>
                        </a:spcAft>
                      </a:pP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a:t>
                      </a:r>
                      <a:r>
                        <a:rPr lang="tr-TR" sz="1400" b="0" spc="-15" dirty="0" smtClean="0">
                          <a:effectLst>
                            <a:outerShdw blurRad="38100" dist="38100" dir="2700000" algn="tl">
                              <a:srgbClr val="000000">
                                <a:alpha val="43137"/>
                              </a:srgbClr>
                            </a:outerShdw>
                          </a:effectLst>
                        </a:rPr>
                        <a:t>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a:effectLst>
                            <a:outerShdw blurRad="38100" dist="38100" dir="2700000" algn="tl">
                              <a:srgbClr val="000000">
                                <a:alpha val="43137"/>
                              </a:srgbClr>
                            </a:outerShdw>
                          </a:effectLst>
                        </a:rPr>
                        <a:t>M</a:t>
                      </a:r>
                      <a:r>
                        <a:rPr lang="tr-TR" sz="1400" b="0" dirty="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r>
              <a:tr h="532927">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marL="113665" algn="ctr">
                        <a:lnSpc>
                          <a:spcPct val="107000"/>
                        </a:lnSpc>
                        <a:spcBef>
                          <a:spcPts val="290"/>
                        </a:spcBef>
                        <a:spcAft>
                          <a:spcPts val="0"/>
                        </a:spcAft>
                      </a:pPr>
                      <a:r>
                        <a:rPr lang="tr-TR" sz="1400" b="0" spc="-15">
                          <a:effectLst>
                            <a:outerShdw blurRad="38100" dist="38100" dir="2700000" algn="tl">
                              <a:srgbClr val="000000">
                                <a:alpha val="43137"/>
                              </a:srgbClr>
                            </a:outerShdw>
                          </a:effectLst>
                        </a:rPr>
                        <a:t>0</a:t>
                      </a:r>
                      <a:r>
                        <a:rPr lang="tr-TR" sz="1400" b="0" spc="10">
                          <a:effectLst>
                            <a:outerShdw blurRad="38100" dist="38100" dir="2700000" algn="tl">
                              <a:srgbClr val="000000">
                                <a:alpha val="43137"/>
                              </a:srgbClr>
                            </a:outerShdw>
                          </a:effectLst>
                        </a:rPr>
                        <a:t>-</a:t>
                      </a:r>
                      <a:r>
                        <a:rPr lang="tr-TR" sz="1400" b="0" spc="-15">
                          <a:effectLst>
                            <a:outerShdw blurRad="38100" dist="38100" dir="2700000" algn="tl">
                              <a:srgbClr val="000000">
                                <a:alpha val="43137"/>
                              </a:srgbClr>
                            </a:outerShdw>
                          </a:effectLst>
                        </a:rPr>
                        <a:t>5</a:t>
                      </a:r>
                      <a:r>
                        <a:rPr lang="tr-TR" sz="1400" b="0">
                          <a:effectLst>
                            <a:outerShdw blurRad="38100" dist="38100" dir="2700000" algn="tl">
                              <a:srgbClr val="000000">
                                <a:alpha val="43137"/>
                              </a:srgbClr>
                            </a:outerShdw>
                          </a:effectLst>
                        </a:rPr>
                        <a:t>0</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1435" algn="ctr">
                        <a:lnSpc>
                          <a:spcPct val="107000"/>
                        </a:lnSpc>
                        <a:spcBef>
                          <a:spcPts val="290"/>
                        </a:spcBef>
                        <a:spcAft>
                          <a:spcPts val="0"/>
                        </a:spcAft>
                      </a:pPr>
                      <a:r>
                        <a:rPr lang="tr-TR" sz="1400" b="0" spc="-15">
                          <a:effectLst>
                            <a:outerShdw blurRad="38100" dist="38100" dir="2700000" algn="tl">
                              <a:srgbClr val="000000">
                                <a:alpha val="43137"/>
                              </a:srgbClr>
                            </a:outerShdw>
                          </a:effectLst>
                        </a:rPr>
                        <a:t>51</a:t>
                      </a:r>
                      <a:r>
                        <a:rPr lang="tr-TR" sz="1400" b="0" spc="10">
                          <a:effectLst>
                            <a:outerShdw blurRad="38100" dist="38100" dir="2700000" algn="tl">
                              <a:srgbClr val="000000">
                                <a:alpha val="43137"/>
                              </a:srgbClr>
                            </a:outerShdw>
                          </a:effectLst>
                        </a:rPr>
                        <a:t>-</a:t>
                      </a:r>
                      <a:r>
                        <a:rPr lang="tr-TR" sz="1400" b="0" spc="-10">
                          <a:effectLst>
                            <a:outerShdw blurRad="38100" dist="38100" dir="2700000" algn="tl">
                              <a:srgbClr val="000000">
                                <a:alpha val="43137"/>
                              </a:srgbClr>
                            </a:outerShdw>
                          </a:effectLst>
                        </a:rPr>
                        <a:t>Ü</a:t>
                      </a:r>
                      <a:r>
                        <a:rPr lang="tr-TR" sz="1400" b="0" spc="20">
                          <a:effectLst>
                            <a:outerShdw blurRad="38100" dist="38100" dir="2700000" algn="tl">
                              <a:srgbClr val="000000">
                                <a:alpha val="43137"/>
                              </a:srgbClr>
                            </a:outerShdw>
                          </a:effectLst>
                        </a:rPr>
                        <a:t>z</a:t>
                      </a:r>
                      <a:r>
                        <a:rPr lang="tr-TR" sz="1400" b="0" spc="-15">
                          <a:effectLst>
                            <a:outerShdw blurRad="38100" dist="38100" dir="2700000" algn="tl">
                              <a:srgbClr val="000000">
                                <a:alpha val="43137"/>
                              </a:srgbClr>
                            </a:outerShdw>
                          </a:effectLst>
                        </a:rPr>
                        <a:t>e</a:t>
                      </a:r>
                      <a:r>
                        <a:rPr lang="tr-TR" sz="1400" b="0" spc="15">
                          <a:effectLst>
                            <a:outerShdw blurRad="38100" dist="38100" dir="2700000" algn="tl">
                              <a:srgbClr val="000000">
                                <a:alpha val="43137"/>
                              </a:srgbClr>
                            </a:outerShdw>
                          </a:effectLst>
                        </a:rPr>
                        <a:t>r</a:t>
                      </a:r>
                      <a:r>
                        <a:rPr lang="tr-TR" sz="1400" b="0">
                          <a:effectLst>
                            <a:outerShdw blurRad="38100" dist="38100" dir="2700000" algn="tl">
                              <a:srgbClr val="000000">
                                <a:alpha val="43137"/>
                              </a:srgbClr>
                            </a:outerShdw>
                          </a:effectLst>
                        </a:rPr>
                        <a:t>i</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vMerge="1">
                  <a:txBody>
                    <a:bodyPr/>
                    <a:lstStyle/>
                    <a:p>
                      <a:endParaRPr lang="tr-TR"/>
                    </a:p>
                  </a:txBody>
                  <a:tcPr/>
                </a:tc>
                <a:tc vMerge="1">
                  <a:txBody>
                    <a:bodyPr/>
                    <a:lstStyle/>
                    <a:p>
                      <a:endParaRPr lang="tr-TR"/>
                    </a:p>
                  </a:txBody>
                  <a:tcPr/>
                </a:tc>
                <a:tc>
                  <a:txBody>
                    <a:bodyPr/>
                    <a:lstStyle/>
                    <a:p>
                      <a:pPr marL="118745" algn="ctr">
                        <a:lnSpc>
                          <a:spcPct val="107000"/>
                        </a:lnSpc>
                        <a:spcBef>
                          <a:spcPts val="290"/>
                        </a:spcBef>
                        <a:spcAft>
                          <a:spcPts val="0"/>
                        </a:spcAft>
                      </a:pPr>
                      <a:r>
                        <a:rPr lang="tr-TR" sz="1400" b="0" spc="-15" dirty="0">
                          <a:effectLst>
                            <a:outerShdw blurRad="38100" dist="38100" dir="2700000" algn="tl">
                              <a:srgbClr val="000000">
                                <a:alpha val="43137"/>
                              </a:srgbClr>
                            </a:outerShdw>
                          </a:effectLst>
                        </a:rPr>
                        <a:t>0</a:t>
                      </a:r>
                      <a:r>
                        <a:rPr lang="tr-TR" sz="1400" b="0" spc="10" dirty="0">
                          <a:effectLst>
                            <a:outerShdw blurRad="38100" dist="38100" dir="2700000" algn="tl">
                              <a:srgbClr val="000000">
                                <a:alpha val="43137"/>
                              </a:srgbClr>
                            </a:outerShdw>
                          </a:effectLst>
                        </a:rPr>
                        <a:t>-</a:t>
                      </a:r>
                      <a:r>
                        <a:rPr lang="tr-TR" sz="1400" b="0" spc="-15" dirty="0">
                          <a:effectLst>
                            <a:outerShdw blurRad="38100" dist="38100" dir="2700000" algn="tl">
                              <a:srgbClr val="000000">
                                <a:alpha val="43137"/>
                              </a:srgbClr>
                            </a:outerShdw>
                          </a:effectLst>
                        </a:rPr>
                        <a:t>5</a:t>
                      </a:r>
                      <a:r>
                        <a:rPr lang="tr-TR" sz="1400" b="0" dirty="0">
                          <a:effectLst>
                            <a:outerShdw blurRad="38100" dist="38100" dir="2700000" algn="tl">
                              <a:srgbClr val="000000">
                                <a:alpha val="43137"/>
                              </a:srgbClr>
                            </a:outerShdw>
                          </a:effectLst>
                        </a:rPr>
                        <a:t>0</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42545" algn="ctr">
                        <a:lnSpc>
                          <a:spcPct val="107000"/>
                        </a:lnSpc>
                        <a:spcBef>
                          <a:spcPts val="290"/>
                        </a:spcBef>
                        <a:spcAft>
                          <a:spcPts val="0"/>
                        </a:spcAft>
                      </a:pPr>
                      <a:r>
                        <a:rPr lang="tr-TR" sz="1400" b="0" spc="-15" dirty="0">
                          <a:effectLst>
                            <a:outerShdw blurRad="38100" dist="38100" dir="2700000" algn="tl">
                              <a:srgbClr val="000000">
                                <a:alpha val="43137"/>
                              </a:srgbClr>
                            </a:outerShdw>
                          </a:effectLst>
                        </a:rPr>
                        <a:t>51</a:t>
                      </a:r>
                      <a:r>
                        <a:rPr lang="tr-TR" sz="1400" b="0" spc="10" dirty="0">
                          <a:effectLst>
                            <a:outerShdw blurRad="38100" dist="38100" dir="2700000" algn="tl">
                              <a:srgbClr val="000000">
                                <a:alpha val="43137"/>
                              </a:srgbClr>
                            </a:outerShdw>
                          </a:effectLst>
                        </a:rPr>
                        <a:t>-</a:t>
                      </a:r>
                      <a:r>
                        <a:rPr lang="tr-TR" sz="1400" b="0" spc="-10" dirty="0">
                          <a:effectLst>
                            <a:outerShdw blurRad="38100" dist="38100" dir="2700000" algn="tl">
                              <a:srgbClr val="000000">
                                <a:alpha val="43137"/>
                              </a:srgbClr>
                            </a:outerShdw>
                          </a:effectLst>
                        </a:rPr>
                        <a:t>Ü</a:t>
                      </a:r>
                      <a:r>
                        <a:rPr lang="tr-TR" sz="1400" b="0" spc="20" dirty="0">
                          <a:effectLst>
                            <a:outerShdw blurRad="38100" dist="38100" dir="2700000" algn="tl">
                              <a:srgbClr val="000000">
                                <a:alpha val="43137"/>
                              </a:srgbClr>
                            </a:outerShdw>
                          </a:effectLst>
                        </a:rPr>
                        <a:t>z</a:t>
                      </a:r>
                      <a:r>
                        <a:rPr lang="tr-TR" sz="1400" b="0" spc="-15" dirty="0">
                          <a:effectLst>
                            <a:outerShdw blurRad="38100" dist="38100" dir="2700000" algn="tl">
                              <a:srgbClr val="000000">
                                <a:alpha val="43137"/>
                              </a:srgbClr>
                            </a:outerShdw>
                          </a:effectLst>
                        </a:rPr>
                        <a:t>e</a:t>
                      </a:r>
                      <a:r>
                        <a:rPr lang="tr-TR" sz="1400" b="0" spc="15" dirty="0">
                          <a:effectLst>
                            <a:outerShdw blurRad="38100" dist="38100" dir="2700000" algn="tl">
                              <a:srgbClr val="000000">
                                <a:alpha val="43137"/>
                              </a:srgbClr>
                            </a:outerShdw>
                          </a:effectLst>
                        </a:rPr>
                        <a:t>r</a:t>
                      </a:r>
                      <a:r>
                        <a:rPr lang="tr-TR" sz="1400" b="0" dirty="0">
                          <a:effectLst>
                            <a:outerShdw blurRad="38100" dist="38100" dir="2700000" algn="tl">
                              <a:srgbClr val="000000">
                                <a:alpha val="43137"/>
                              </a:srgbClr>
                            </a:outerShdw>
                          </a:effectLst>
                        </a:rPr>
                        <a:t>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vMerge="1">
                  <a:txBody>
                    <a:bodyPr/>
                    <a:lstStyle/>
                    <a:p>
                      <a:endParaRPr lang="tr-TR"/>
                    </a:p>
                  </a:txBody>
                  <a:tcPr/>
                </a:tc>
                <a:tc vMerge="1">
                  <a:txBody>
                    <a:bodyPr/>
                    <a:lstStyle/>
                    <a:p>
                      <a:endParaRPr lang="tr-TR"/>
                    </a:p>
                  </a:txBody>
                  <a:tcPr/>
                </a:tc>
              </a:tr>
              <a:tr h="568842">
                <a:tc>
                  <a:txBody>
                    <a:bodyPr/>
                    <a:lstStyle/>
                    <a:p>
                      <a:pPr marL="150495" marR="150495" algn="ctr">
                        <a:lnSpc>
                          <a:spcPct val="107000"/>
                        </a:lnSpc>
                        <a:spcBef>
                          <a:spcPts val="155"/>
                        </a:spcBef>
                        <a:spcAft>
                          <a:spcPts val="0"/>
                        </a:spcAft>
                      </a:pPr>
                      <a:r>
                        <a:rPr lang="tr-TR" sz="1400" dirty="0" smtClean="0">
                          <a:effectLst>
                            <a:outerShdw blurRad="38100" dist="38100" dir="2700000" algn="tl">
                              <a:srgbClr val="000000">
                                <a:alpha val="43137"/>
                              </a:srgbClr>
                            </a:outerShdw>
                          </a:effectLst>
                          <a:latin typeface="+mn-lt"/>
                          <a:ea typeface="+mn-ea"/>
                          <a:cs typeface="+mn-cs"/>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27000" marR="122555" algn="ctr">
                        <a:lnSpc>
                          <a:spcPct val="107000"/>
                        </a:lnSpc>
                        <a:spcBef>
                          <a:spcPts val="155"/>
                        </a:spcBef>
                        <a:spcAft>
                          <a:spcPts val="0"/>
                        </a:spcAft>
                      </a:pPr>
                      <a:r>
                        <a:rPr lang="tr-TR" sz="1400" spc="-5" dirty="0" smtClean="0">
                          <a:effectLst>
                            <a:outerShdw blurRad="38100" dist="38100" dir="2700000" algn="tl">
                              <a:srgbClr val="000000">
                                <a:alpha val="43137"/>
                              </a:srgbClr>
                            </a:outerShdw>
                          </a:effectLst>
                          <a:latin typeface="+mn-lt"/>
                          <a:ea typeface="+mn-ea"/>
                          <a:cs typeface="+mn-cs"/>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60020" marR="155575" algn="ctr">
                        <a:lnSpc>
                          <a:spcPct val="107000"/>
                        </a:lnSpc>
                        <a:spcBef>
                          <a:spcPts val="155"/>
                        </a:spcBef>
                        <a:spcAft>
                          <a:spcPts val="0"/>
                        </a:spcAft>
                      </a:pPr>
                      <a:r>
                        <a:rPr lang="tr-TR" sz="1400" spc="-5" dirty="0" smtClean="0">
                          <a:effectLst>
                            <a:outerShdw blurRad="38100" dist="38100" dir="2700000" algn="tl">
                              <a:srgbClr val="000000">
                                <a:alpha val="43137"/>
                              </a:srgbClr>
                            </a:outerShdw>
                          </a:effectLst>
                          <a:latin typeface="+mn-lt"/>
                          <a:ea typeface="+mn-ea"/>
                          <a:cs typeface="+mn-cs"/>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outerShdw blurRad="38100" dist="38100" dir="2700000" algn="tl">
                              <a:srgbClr val="000000">
                                <a:alpha val="43137"/>
                              </a:srgbClr>
                            </a:outerShdw>
                          </a:effectLst>
                        </a:rPr>
                        <a:t>-</a:t>
                      </a:r>
                      <a:r>
                        <a:rPr lang="tr-TR" sz="1400" dirty="0">
                          <a:effectLst>
                            <a:outerShdw blurRad="38100" dist="38100" dir="2700000" algn="tl">
                              <a:srgbClr val="000000">
                                <a:alpha val="43137"/>
                              </a:srgbClr>
                            </a:outerShdw>
                          </a:effectLst>
                        </a:rPr>
                        <a:t> </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outerShdw blurRad="38100" dist="38100" dir="2700000" algn="tl">
                              <a:srgbClr val="000000">
                                <a:alpha val="43137"/>
                              </a:srgbClr>
                            </a:outerShdw>
                          </a:effectLst>
                        </a:rPr>
                        <a:t>-</a:t>
                      </a:r>
                      <a:r>
                        <a:rPr lang="tr-TR" sz="1400" dirty="0">
                          <a:effectLst>
                            <a:outerShdw blurRad="38100" dist="38100" dir="2700000" algn="tl">
                              <a:srgbClr val="000000">
                                <a:alpha val="43137"/>
                              </a:srgbClr>
                            </a:outerShdw>
                          </a:effectLst>
                        </a:rPr>
                        <a:t> </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outerShdw blurRad="38100" dist="38100" dir="2700000" algn="tl">
                              <a:srgbClr val="000000">
                                <a:alpha val="43137"/>
                              </a:srgbClr>
                            </a:outerShdw>
                          </a:effectLst>
                        </a:rPr>
                        <a:t>-</a:t>
                      </a:r>
                      <a:r>
                        <a:rPr lang="tr-TR" sz="1400" dirty="0">
                          <a:effectLst>
                            <a:outerShdw blurRad="38100" dist="38100" dir="2700000" algn="tl">
                              <a:srgbClr val="000000">
                                <a:alpha val="43137"/>
                              </a:srgbClr>
                            </a:outerShdw>
                          </a:effectLst>
                        </a:rPr>
                        <a:t> </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r>
            </a:tbl>
          </a:graphicData>
        </a:graphic>
      </p:graphicFrame>
    </p:spTree>
    <p:extLst>
      <p:ext uri="{BB962C8B-B14F-4D97-AF65-F5344CB8AC3E}">
        <p14:creationId xmlns:p14="http://schemas.microsoft.com/office/powerpoint/2010/main" val="13720968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Hizmet Alanları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321238536"/>
              </p:ext>
            </p:extLst>
          </p:nvPr>
        </p:nvGraphicFramePr>
        <p:xfrm>
          <a:off x="1331494" y="2198914"/>
          <a:ext cx="10171529" cy="3298373"/>
        </p:xfrm>
        <a:graphic>
          <a:graphicData uri="http://schemas.openxmlformats.org/drawingml/2006/table">
            <a:tbl>
              <a:tblPr>
                <a:effectLst>
                  <a:outerShdw blurRad="50800" dist="38100" dir="8100000" algn="tr" rotWithShape="0">
                    <a:prstClr val="black">
                      <a:alpha val="40000"/>
                    </a:prstClr>
                  </a:outerShdw>
                </a:effectLst>
                <a:tableStyleId>{69CF1AB2-1976-4502-BF36-3FF5EA218861}</a:tableStyleId>
              </a:tblPr>
              <a:tblGrid>
                <a:gridCol w="916610"/>
                <a:gridCol w="932598"/>
                <a:gridCol w="1289647"/>
                <a:gridCol w="932598"/>
                <a:gridCol w="945031"/>
                <a:gridCol w="1199055"/>
                <a:gridCol w="934374"/>
                <a:gridCol w="932598"/>
                <a:gridCol w="934374"/>
                <a:gridCol w="1154644"/>
              </a:tblGrid>
              <a:tr h="752782">
                <a:tc gridSpan="3">
                  <a:txBody>
                    <a:bodyPr/>
                    <a:lstStyle/>
                    <a:p>
                      <a:pPr marL="59690" marR="59690" algn="ctr">
                        <a:lnSpc>
                          <a:spcPct val="107000"/>
                        </a:lnSpc>
                        <a:spcBef>
                          <a:spcPts val="155"/>
                        </a:spcBef>
                        <a:spcAft>
                          <a:spcPts val="0"/>
                        </a:spcAft>
                      </a:pPr>
                      <a:r>
                        <a:rPr lang="tr-TR" sz="1600" b="1" spc="-10" dirty="0" smtClean="0">
                          <a:effectLst>
                            <a:outerShdw blurRad="38100" dist="38100" dir="2700000" algn="tl">
                              <a:srgbClr val="000000">
                                <a:alpha val="43137"/>
                              </a:srgbClr>
                            </a:outerShdw>
                          </a:effectLst>
                        </a:rPr>
                        <a:t>Akade</a:t>
                      </a:r>
                      <a:r>
                        <a:rPr lang="tr-TR" sz="1600" b="1" spc="-35" dirty="0" smtClean="0">
                          <a:effectLst>
                            <a:outerShdw blurRad="38100" dist="38100" dir="2700000" algn="tl">
                              <a:srgbClr val="000000">
                                <a:alpha val="43137"/>
                              </a:srgbClr>
                            </a:outerShdw>
                          </a:effectLst>
                        </a:rPr>
                        <a:t>m</a:t>
                      </a:r>
                      <a:r>
                        <a:rPr lang="tr-TR" sz="1600" b="1" spc="10" dirty="0" smtClean="0">
                          <a:effectLst>
                            <a:outerShdw blurRad="38100" dist="38100" dir="2700000" algn="tl">
                              <a:srgbClr val="000000">
                                <a:alpha val="43137"/>
                              </a:srgbClr>
                            </a:outerShdw>
                          </a:effectLst>
                        </a:rPr>
                        <a:t>i</a:t>
                      </a:r>
                      <a:r>
                        <a:rPr lang="tr-TR" sz="1600" b="1" dirty="0" smtClean="0">
                          <a:effectLst>
                            <a:outerShdw blurRad="38100" dist="38100" dir="2700000" algn="tl">
                              <a:srgbClr val="000000">
                                <a:alpha val="43137"/>
                              </a:srgbClr>
                            </a:outerShdw>
                          </a:effectLst>
                        </a:rPr>
                        <a:t>k</a:t>
                      </a:r>
                      <a:r>
                        <a:rPr lang="tr-TR" sz="1600" b="1" spc="-5"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Pe</a:t>
                      </a:r>
                      <a:r>
                        <a:rPr lang="tr-TR" sz="1600" b="1" spc="-40" dirty="0" smtClean="0">
                          <a:effectLst>
                            <a:outerShdw blurRad="38100" dist="38100" dir="2700000" algn="tl">
                              <a:srgbClr val="000000">
                                <a:alpha val="43137"/>
                              </a:srgbClr>
                            </a:outerShdw>
                          </a:effectLst>
                        </a:rPr>
                        <a:t>r</a:t>
                      </a:r>
                      <a:r>
                        <a:rPr lang="tr-TR" sz="1600" b="1" spc="-10" dirty="0" smtClean="0">
                          <a:effectLst>
                            <a:outerShdw blurRad="38100" dist="38100" dir="2700000" algn="tl">
                              <a:srgbClr val="000000">
                                <a:alpha val="43137"/>
                              </a:srgbClr>
                            </a:outerShdw>
                          </a:effectLst>
                        </a:rPr>
                        <a:t>s</a:t>
                      </a:r>
                      <a:r>
                        <a:rPr lang="tr-TR" sz="1600" b="1" spc="-40" dirty="0" smtClean="0">
                          <a:effectLst>
                            <a:outerShdw blurRad="38100" dist="38100" dir="2700000" algn="tl">
                              <a:srgbClr val="000000">
                                <a:alpha val="43137"/>
                              </a:srgbClr>
                            </a:outerShdw>
                          </a:effectLst>
                        </a:rPr>
                        <a:t>on</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 </a:t>
                      </a:r>
                    </a:p>
                    <a:p>
                      <a:pPr marL="59690" marR="59690" algn="ctr">
                        <a:lnSpc>
                          <a:spcPct val="107000"/>
                        </a:lnSpc>
                        <a:spcBef>
                          <a:spcPts val="155"/>
                        </a:spcBef>
                        <a:spcAft>
                          <a:spcPts val="0"/>
                        </a:spcAft>
                      </a:pPr>
                      <a:r>
                        <a:rPr lang="tr-TR" sz="1600" b="1" spc="-40" dirty="0" smtClean="0">
                          <a:effectLst>
                            <a:outerShdw blurRad="38100" dist="38100" dir="2700000" algn="tl">
                              <a:srgbClr val="000000">
                                <a:alpha val="43137"/>
                              </a:srgbClr>
                            </a:outerShdw>
                          </a:effectLst>
                        </a:rPr>
                        <a:t>H</a:t>
                      </a:r>
                      <a:r>
                        <a:rPr lang="tr-TR" sz="1600" b="1" spc="10" dirty="0" smtClean="0">
                          <a:effectLst>
                            <a:outerShdw blurRad="38100" dist="38100" dir="2700000" algn="tl">
                              <a:srgbClr val="000000">
                                <a:alpha val="43137"/>
                              </a:srgbClr>
                            </a:outerShdw>
                          </a:effectLst>
                        </a:rPr>
                        <a:t>i</a:t>
                      </a:r>
                      <a:r>
                        <a:rPr lang="tr-TR" sz="1600" b="1" spc="-45" dirty="0" smtClean="0">
                          <a:effectLst>
                            <a:outerShdw blurRad="38100" dist="38100" dir="2700000" algn="tl">
                              <a:srgbClr val="000000">
                                <a:alpha val="43137"/>
                              </a:srgbClr>
                            </a:outerShdw>
                          </a:effectLst>
                        </a:rPr>
                        <a:t>z</a:t>
                      </a:r>
                      <a:r>
                        <a:rPr lang="tr-TR" sz="1600" b="1" spc="-35" dirty="0" smtClean="0">
                          <a:effectLst>
                            <a:outerShdw blurRad="38100" dist="38100" dir="2700000" algn="tl">
                              <a:srgbClr val="000000">
                                <a:alpha val="43137"/>
                              </a:srgbClr>
                            </a:outerShdw>
                          </a:effectLst>
                        </a:rPr>
                        <a:t>m</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t</a:t>
                      </a:r>
                      <a:r>
                        <a:rPr lang="tr-TR" sz="1600" b="1" baseline="0"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l</a:t>
                      </a:r>
                      <a:r>
                        <a:rPr lang="tr-TR" sz="1600" b="1" spc="-10" dirty="0" smtClean="0">
                          <a:effectLst>
                            <a:outerShdw blurRad="38100" dist="38100" dir="2700000" algn="tl">
                              <a:srgbClr val="000000">
                                <a:alpha val="43137"/>
                              </a:srgbClr>
                            </a:outerShdw>
                          </a:effectLst>
                        </a:rPr>
                        <a:t>a</a:t>
                      </a:r>
                      <a:r>
                        <a:rPr lang="tr-TR" sz="1600" b="1" spc="-40" dirty="0" smtClean="0">
                          <a:effectLst>
                            <a:outerShdw blurRad="38100" dist="38100" dir="2700000" algn="tl">
                              <a:srgbClr val="000000">
                                <a:alpha val="43137"/>
                              </a:srgbClr>
                            </a:outerShdw>
                          </a:effectLst>
                        </a:rPr>
                        <a:t>n</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3">
                  <a:txBody>
                    <a:bodyPr/>
                    <a:lstStyle/>
                    <a:p>
                      <a:pPr algn="ctr">
                        <a:lnSpc>
                          <a:spcPts val="500"/>
                        </a:lnSpc>
                        <a:spcBef>
                          <a:spcPts val="5"/>
                        </a:spcBef>
                        <a:spcAft>
                          <a:spcPts val="0"/>
                        </a:spcAft>
                      </a:pPr>
                      <a:r>
                        <a:rPr lang="tr-TR" sz="1600" b="1" dirty="0" smtClean="0">
                          <a:effectLst>
                            <a:outerShdw blurRad="38100" dist="38100" dir="2700000" algn="tl">
                              <a:srgbClr val="000000">
                                <a:alpha val="43137"/>
                              </a:srgbClr>
                            </a:outerShdw>
                          </a:effectLst>
                        </a:rPr>
                        <a:t> </a:t>
                      </a:r>
                    </a:p>
                    <a:p>
                      <a:pPr marL="46990" algn="ctr">
                        <a:lnSpc>
                          <a:spcPct val="107000"/>
                        </a:lnSpc>
                        <a:spcAft>
                          <a:spcPts val="0"/>
                        </a:spcAft>
                      </a:pPr>
                      <a:r>
                        <a:rPr lang="tr-TR" sz="1600" b="1" spc="10" dirty="0" smtClean="0">
                          <a:effectLst>
                            <a:outerShdw blurRad="38100" dist="38100" dir="2700000" algn="tl">
                              <a:srgbClr val="000000">
                                <a:alpha val="43137"/>
                              </a:srgbClr>
                            </a:outerShdw>
                          </a:effectLst>
                        </a:rPr>
                        <a:t>İ</a:t>
                      </a:r>
                      <a:r>
                        <a:rPr lang="tr-TR" sz="1600" b="1" spc="-10" dirty="0" smtClean="0">
                          <a:effectLst>
                            <a:outerShdw blurRad="38100" dist="38100" dir="2700000" algn="tl">
                              <a:srgbClr val="000000">
                                <a:alpha val="43137"/>
                              </a:srgbClr>
                            </a:outerShdw>
                          </a:effectLst>
                        </a:rPr>
                        <a:t>da</a:t>
                      </a:r>
                      <a:r>
                        <a:rPr lang="tr-TR" sz="1600" b="1" spc="-40" dirty="0" smtClean="0">
                          <a:effectLst>
                            <a:outerShdw blurRad="38100" dist="38100" dir="2700000" algn="tl">
                              <a:srgbClr val="000000">
                                <a:alpha val="43137"/>
                              </a:srgbClr>
                            </a:outerShdw>
                          </a:effectLst>
                        </a:rPr>
                        <a:t>r</a:t>
                      </a:r>
                      <a:r>
                        <a:rPr lang="tr-TR" sz="1600" b="1" spc="0" dirty="0" smtClean="0">
                          <a:effectLst>
                            <a:outerShdw blurRad="38100" dist="38100" dir="2700000" algn="tl">
                              <a:srgbClr val="000000">
                                <a:alpha val="43137"/>
                              </a:srgbClr>
                            </a:outerShdw>
                          </a:effectLst>
                        </a:rPr>
                        <a:t>i</a:t>
                      </a:r>
                      <a:r>
                        <a:rPr lang="tr-TR" sz="1600" b="1" spc="10"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Pe</a:t>
                      </a:r>
                      <a:r>
                        <a:rPr lang="tr-TR" sz="1600" b="1" spc="-40" dirty="0" smtClean="0">
                          <a:effectLst>
                            <a:outerShdw blurRad="38100" dist="38100" dir="2700000" algn="tl">
                              <a:srgbClr val="000000">
                                <a:alpha val="43137"/>
                              </a:srgbClr>
                            </a:outerShdw>
                          </a:effectLst>
                        </a:rPr>
                        <a:t>r</a:t>
                      </a:r>
                      <a:r>
                        <a:rPr lang="tr-TR" sz="1600" b="1" spc="-10" dirty="0" smtClean="0">
                          <a:effectLst>
                            <a:outerShdw blurRad="38100" dist="38100" dir="2700000" algn="tl">
                              <a:srgbClr val="000000">
                                <a:alpha val="43137"/>
                              </a:srgbClr>
                            </a:outerShdw>
                          </a:effectLst>
                        </a:rPr>
                        <a:t>s</a:t>
                      </a:r>
                      <a:r>
                        <a:rPr lang="tr-TR" sz="1600" b="1" spc="-40" dirty="0" smtClean="0">
                          <a:effectLst>
                            <a:outerShdw blurRad="38100" dist="38100" dir="2700000" algn="tl">
                              <a:srgbClr val="000000">
                                <a:alpha val="43137"/>
                              </a:srgbClr>
                            </a:outerShdw>
                          </a:effectLst>
                        </a:rPr>
                        <a:t>on</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 </a:t>
                      </a:r>
                    </a:p>
                    <a:p>
                      <a:pPr marL="46990" algn="ctr">
                        <a:lnSpc>
                          <a:spcPct val="107000"/>
                        </a:lnSpc>
                        <a:spcAft>
                          <a:spcPts val="0"/>
                        </a:spcAft>
                      </a:pPr>
                      <a:r>
                        <a:rPr lang="tr-TR" sz="1600" b="1" spc="-40" dirty="0" smtClean="0">
                          <a:effectLst>
                            <a:outerShdw blurRad="38100" dist="38100" dir="2700000" algn="tl">
                              <a:srgbClr val="000000">
                                <a:alpha val="43137"/>
                              </a:srgbClr>
                            </a:outerShdw>
                          </a:effectLst>
                        </a:rPr>
                        <a:t>H</a:t>
                      </a:r>
                      <a:r>
                        <a:rPr lang="tr-TR" sz="1600" b="1" spc="10" dirty="0" smtClean="0">
                          <a:effectLst>
                            <a:outerShdw blurRad="38100" dist="38100" dir="2700000" algn="tl">
                              <a:srgbClr val="000000">
                                <a:alpha val="43137"/>
                              </a:srgbClr>
                            </a:outerShdw>
                          </a:effectLst>
                        </a:rPr>
                        <a:t>i</a:t>
                      </a:r>
                      <a:r>
                        <a:rPr lang="tr-TR" sz="1600" b="1" spc="-45" dirty="0" smtClean="0">
                          <a:effectLst>
                            <a:outerShdw blurRad="38100" dist="38100" dir="2700000" algn="tl">
                              <a:srgbClr val="000000">
                                <a:alpha val="43137"/>
                              </a:srgbClr>
                            </a:outerShdw>
                          </a:effectLst>
                        </a:rPr>
                        <a:t>z</a:t>
                      </a:r>
                      <a:r>
                        <a:rPr lang="tr-TR" sz="1600" b="1" spc="-35" dirty="0" smtClean="0">
                          <a:effectLst>
                            <a:outerShdw blurRad="38100" dist="38100" dir="2700000" algn="tl">
                              <a:srgbClr val="000000">
                                <a:alpha val="43137"/>
                              </a:srgbClr>
                            </a:outerShdw>
                          </a:effectLst>
                        </a:rPr>
                        <a:t>m</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t</a:t>
                      </a:r>
                      <a:r>
                        <a:rPr lang="tr-TR" sz="1600" b="1" spc="-40"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l</a:t>
                      </a:r>
                      <a:r>
                        <a:rPr lang="tr-TR" sz="1600" b="1" spc="-10" dirty="0" smtClean="0">
                          <a:effectLst>
                            <a:outerShdw blurRad="38100" dist="38100" dir="2700000" algn="tl">
                              <a:srgbClr val="000000">
                                <a:alpha val="43137"/>
                              </a:srgbClr>
                            </a:outerShdw>
                          </a:effectLst>
                        </a:rPr>
                        <a:t>a</a:t>
                      </a:r>
                      <a:r>
                        <a:rPr lang="tr-TR" sz="1600" b="1" spc="-40" dirty="0" smtClean="0">
                          <a:effectLst>
                            <a:outerShdw blurRad="38100" dist="38100" dir="2700000" algn="tl">
                              <a:srgbClr val="000000">
                                <a:alpha val="43137"/>
                              </a:srgbClr>
                            </a:outerShdw>
                          </a:effectLst>
                        </a:rPr>
                        <a:t>n</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rowSpan="2" gridSpan="2">
                  <a:txBody>
                    <a:bodyPr/>
                    <a:lstStyle/>
                    <a:p>
                      <a:pPr algn="ctr">
                        <a:lnSpc>
                          <a:spcPts val="700"/>
                        </a:lnSpc>
                        <a:spcBef>
                          <a:spcPts val="45"/>
                        </a:spcBef>
                        <a:spcAft>
                          <a:spcPts val="0"/>
                        </a:spcAft>
                      </a:pPr>
                      <a:r>
                        <a:rPr lang="tr-TR" sz="1600" b="1" dirty="0" smtClean="0">
                          <a:effectLst>
                            <a:outerShdw blurRad="38100" dist="38100" dir="2700000" algn="tl">
                              <a:srgbClr val="000000">
                                <a:alpha val="43137"/>
                              </a:srgbClr>
                            </a:outerShdw>
                          </a:effectLst>
                        </a:rPr>
                        <a:t> </a:t>
                      </a:r>
                    </a:p>
                    <a:p>
                      <a:pPr marL="138430" marR="127000" indent="51435" algn="ctr">
                        <a:lnSpc>
                          <a:spcPct val="119000"/>
                        </a:lnSpc>
                        <a:spcAft>
                          <a:spcPts val="0"/>
                        </a:spcAft>
                      </a:pPr>
                      <a:r>
                        <a:rPr lang="tr-TR" sz="1600" b="1" spc="-45" dirty="0" smtClean="0">
                          <a:effectLst>
                            <a:outerShdw blurRad="38100" dist="38100" dir="2700000" algn="tl">
                              <a:srgbClr val="000000">
                                <a:alpha val="43137"/>
                              </a:srgbClr>
                            </a:outerShdw>
                          </a:effectLst>
                        </a:rPr>
                        <a:t>Yönetim Ofisi</a:t>
                      </a:r>
                    </a:p>
                    <a:p>
                      <a:pPr marL="138430" marR="127000" indent="51435" algn="ctr">
                        <a:lnSpc>
                          <a:spcPct val="119000"/>
                        </a:lnSpc>
                        <a:spcAft>
                          <a:spcPts val="0"/>
                        </a:spcAft>
                      </a:pPr>
                      <a:r>
                        <a:rPr lang="tr-TR" sz="1600" b="1" spc="-45"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(Dekanlık)</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hMerge="1">
                  <a:txBody>
                    <a:bodyPr/>
                    <a:lstStyle/>
                    <a:p>
                      <a:endParaRPr lang="tr-TR"/>
                    </a:p>
                  </a:txBody>
                  <a:tcPr/>
                </a:tc>
                <a:tc rowSpan="2" gridSpan="2">
                  <a:txBody>
                    <a:bodyPr/>
                    <a:lstStyle/>
                    <a:p>
                      <a:pPr algn="ctr">
                        <a:lnSpc>
                          <a:spcPts val="1100"/>
                        </a:lnSpc>
                        <a:spcBef>
                          <a:spcPts val="60"/>
                        </a:spcBef>
                        <a:spcAft>
                          <a:spcPts val="0"/>
                        </a:spcAft>
                      </a:pPr>
                      <a:r>
                        <a:rPr lang="tr-TR" sz="1600" b="1" dirty="0" smtClean="0">
                          <a:effectLst>
                            <a:outerShdw blurRad="38100" dist="38100" dir="2700000" algn="tl">
                              <a:srgbClr val="000000">
                                <a:alpha val="43137"/>
                              </a:srgbClr>
                            </a:outerShdw>
                          </a:effectLst>
                        </a:rPr>
                        <a:t> </a:t>
                      </a:r>
                    </a:p>
                    <a:p>
                      <a:pPr marL="51435" algn="ctr">
                        <a:lnSpc>
                          <a:spcPct val="107000"/>
                        </a:lnSpc>
                        <a:spcAft>
                          <a:spcPts val="0"/>
                        </a:spcAft>
                      </a:pPr>
                      <a:r>
                        <a:rPr lang="tr-TR" sz="1600" b="1" spc="-45"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r</a:t>
                      </a:r>
                      <a:r>
                        <a:rPr lang="tr-TR" sz="1600" b="1" spc="-10" dirty="0" smtClean="0">
                          <a:effectLst>
                            <a:outerShdw blurRad="38100" dist="38100" dir="2700000" algn="tl">
                              <a:srgbClr val="000000">
                                <a:alpha val="43137"/>
                              </a:srgbClr>
                            </a:outerShdw>
                          </a:effectLst>
                        </a:rPr>
                        <a:t>şi</a:t>
                      </a:r>
                      <a:r>
                        <a:rPr lang="tr-TR" sz="1600" b="1" dirty="0" smtClean="0">
                          <a:effectLst>
                            <a:outerShdw blurRad="38100" dist="38100" dir="2700000" algn="tl">
                              <a:srgbClr val="000000">
                                <a:alpha val="43137"/>
                              </a:srgbClr>
                            </a:outerShdw>
                          </a:effectLst>
                        </a:rPr>
                        <a:t>v</a:t>
                      </a:r>
                      <a:r>
                        <a:rPr lang="tr-TR" sz="1600" b="1" spc="10" dirty="0" smtClean="0">
                          <a:effectLst>
                            <a:outerShdw blurRad="38100" dist="38100" dir="2700000" algn="tl">
                              <a:srgbClr val="000000">
                                <a:alpha val="43137"/>
                              </a:srgbClr>
                            </a:outerShdw>
                          </a:effectLst>
                        </a:rPr>
                        <a:t> </a:t>
                      </a:r>
                      <a:r>
                        <a:rPr lang="tr-TR" sz="1600" b="1" spc="-45" dirty="0" smtClean="0">
                          <a:effectLst>
                            <a:outerShdw blurRad="38100" dist="38100" dir="2700000" algn="tl">
                              <a:srgbClr val="000000">
                                <a:alpha val="43137"/>
                              </a:srgbClr>
                            </a:outerShdw>
                          </a:effectLst>
                        </a:rPr>
                        <a:t>A</a:t>
                      </a:r>
                      <a:r>
                        <a:rPr lang="tr-TR" sz="1600" b="1" spc="-5" dirty="0" smtClean="0">
                          <a:effectLst>
                            <a:outerShdw blurRad="38100" dist="38100" dir="2700000" algn="tl">
                              <a:srgbClr val="000000">
                                <a:alpha val="43137"/>
                              </a:srgbClr>
                            </a:outerShdw>
                          </a:effectLst>
                        </a:rPr>
                        <a:t>l</a:t>
                      </a:r>
                      <a:r>
                        <a:rPr lang="tr-TR" sz="1600" b="1" spc="-45"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n</a:t>
                      </a:r>
                      <a:r>
                        <a:rPr lang="tr-TR" sz="1600" b="1" spc="-5" dirty="0" smtClean="0">
                          <a:effectLst>
                            <a:outerShdw blurRad="38100" dist="38100" dir="2700000" algn="tl">
                              <a:srgbClr val="000000">
                                <a:alpha val="43137"/>
                              </a:srgbClr>
                            </a:outerShdw>
                          </a:effectLst>
                        </a:rPr>
                        <a:t>l</a:t>
                      </a:r>
                      <a:r>
                        <a:rPr lang="tr-TR" sz="1600" b="1" spc="-45"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r</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hMerge="1">
                  <a:txBody>
                    <a:bodyPr/>
                    <a:lstStyle/>
                    <a:p>
                      <a:endParaRPr lang="tr-TR"/>
                    </a:p>
                  </a:txBody>
                  <a:tcPr/>
                </a:tc>
              </a:tr>
              <a:tr h="891633">
                <a:tc gridSpan="3">
                  <a:txBody>
                    <a:bodyPr/>
                    <a:lstStyle/>
                    <a:p>
                      <a:pPr marL="253365" algn="ctr">
                        <a:lnSpc>
                          <a:spcPct val="107000"/>
                        </a:lnSpc>
                        <a:spcBef>
                          <a:spcPts val="290"/>
                        </a:spcBef>
                        <a:spcAft>
                          <a:spcPts val="0"/>
                        </a:spcAft>
                      </a:pPr>
                      <a:r>
                        <a:rPr lang="tr-TR" sz="1600" b="1" spc="-15" dirty="0" smtClean="0">
                          <a:effectLst>
                            <a:outerShdw blurRad="38100" dist="38100" dir="2700000" algn="tl">
                              <a:srgbClr val="000000">
                                <a:alpha val="43137"/>
                              </a:srgbClr>
                            </a:outerShdw>
                          </a:effectLst>
                        </a:rPr>
                        <a:t>Ç</a:t>
                      </a:r>
                      <a:r>
                        <a:rPr lang="tr-TR" sz="1600" b="1" spc="-45" dirty="0" smtClean="0">
                          <a:effectLst>
                            <a:outerShdw blurRad="38100" dist="38100" dir="2700000" algn="tl">
                              <a:srgbClr val="000000">
                                <a:alpha val="43137"/>
                              </a:srgbClr>
                            </a:outerShdw>
                          </a:effectLst>
                        </a:rPr>
                        <a:t>a</a:t>
                      </a:r>
                      <a:r>
                        <a:rPr lang="tr-TR" sz="1600" b="1" spc="-5"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ı</a:t>
                      </a:r>
                      <a:r>
                        <a:rPr lang="tr-TR" sz="1600" b="1" spc="-10" dirty="0" smtClean="0">
                          <a:effectLst>
                            <a:outerShdw blurRad="38100" dist="38100" dir="2700000" algn="tl">
                              <a:srgbClr val="000000">
                                <a:alpha val="43137"/>
                              </a:srgbClr>
                            </a:outerShdw>
                          </a:effectLst>
                        </a:rPr>
                        <a:t>ş</a:t>
                      </a:r>
                      <a:r>
                        <a:rPr lang="tr-TR" sz="1600" b="1" spc="10" dirty="0" smtClean="0">
                          <a:effectLst>
                            <a:outerShdw blurRad="38100" dist="38100" dir="2700000" algn="tl">
                              <a:srgbClr val="000000">
                                <a:alpha val="43137"/>
                              </a:srgbClr>
                            </a:outerShdw>
                          </a:effectLst>
                        </a:rPr>
                        <a:t>m</a:t>
                      </a:r>
                      <a:r>
                        <a:rPr lang="tr-TR" sz="1600" b="1" dirty="0" smtClean="0">
                          <a:effectLst>
                            <a:outerShdw blurRad="38100" dist="38100" dir="2700000" algn="tl">
                              <a:srgbClr val="000000">
                                <a:alpha val="43137"/>
                              </a:srgbClr>
                            </a:outerShdw>
                          </a:effectLst>
                        </a:rPr>
                        <a:t>a</a:t>
                      </a:r>
                      <a:r>
                        <a:rPr lang="tr-TR" sz="1600" b="1" spc="115" dirty="0" smtClean="0">
                          <a:effectLst>
                            <a:outerShdw blurRad="38100" dist="38100" dir="2700000" algn="tl">
                              <a:srgbClr val="000000">
                                <a:alpha val="43137"/>
                              </a:srgbClr>
                            </a:outerShdw>
                          </a:effectLst>
                        </a:rPr>
                        <a:t> </a:t>
                      </a:r>
                      <a:r>
                        <a:rPr lang="tr-TR" sz="1600" b="1" spc="15" dirty="0" smtClean="0">
                          <a:effectLst>
                            <a:outerShdw blurRad="38100" dist="38100" dir="2700000" algn="tl">
                              <a:srgbClr val="000000">
                                <a:alpha val="43137"/>
                              </a:srgbClr>
                            </a:outerShdw>
                          </a:effectLst>
                        </a:rPr>
                        <a:t>O</a:t>
                      </a:r>
                      <a:r>
                        <a:rPr lang="tr-TR" sz="1600" b="1" spc="-15" dirty="0" smtClean="0">
                          <a:effectLst>
                            <a:outerShdw blurRad="38100" dist="38100" dir="2700000" algn="tl">
                              <a:srgbClr val="000000">
                                <a:alpha val="43137"/>
                              </a:srgbClr>
                            </a:outerShdw>
                          </a:effectLst>
                        </a:rPr>
                        <a:t>d</a:t>
                      </a:r>
                      <a:r>
                        <a:rPr lang="tr-TR" sz="1600" b="1" spc="-45" dirty="0" smtClean="0">
                          <a:effectLst>
                            <a:outerShdw blurRad="38100" dist="38100" dir="2700000" algn="tl">
                              <a:srgbClr val="000000">
                                <a:alpha val="43137"/>
                              </a:srgbClr>
                            </a:outerShdw>
                          </a:effectLst>
                        </a:rPr>
                        <a:t>a</a:t>
                      </a:r>
                      <a:r>
                        <a:rPr lang="tr-TR" sz="1600" b="1" spc="-10" dirty="0" smtClean="0">
                          <a:effectLst>
                            <a:outerShdw blurRad="38100" dist="38100" dir="2700000" algn="tl">
                              <a:srgbClr val="000000">
                                <a:alpha val="43137"/>
                              </a:srgbClr>
                            </a:outerShdw>
                          </a:effectLst>
                        </a:rPr>
                        <a:t>s</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3">
                  <a:txBody>
                    <a:bodyPr/>
                    <a:lstStyle/>
                    <a:p>
                      <a:pPr marL="241935" algn="ctr">
                        <a:lnSpc>
                          <a:spcPct val="107000"/>
                        </a:lnSpc>
                        <a:spcBef>
                          <a:spcPts val="290"/>
                        </a:spcBef>
                        <a:spcAft>
                          <a:spcPts val="0"/>
                        </a:spcAft>
                      </a:pPr>
                      <a:r>
                        <a:rPr lang="tr-TR" sz="1600" b="1" spc="-15" dirty="0" smtClean="0">
                          <a:effectLst>
                            <a:outerShdw blurRad="38100" dist="38100" dir="2700000" algn="tl">
                              <a:srgbClr val="000000">
                                <a:alpha val="43137"/>
                              </a:srgbClr>
                            </a:outerShdw>
                          </a:effectLst>
                        </a:rPr>
                        <a:t>Ç</a:t>
                      </a:r>
                      <a:r>
                        <a:rPr lang="tr-TR" sz="1600" b="1" spc="-45" dirty="0" smtClean="0">
                          <a:effectLst>
                            <a:outerShdw blurRad="38100" dist="38100" dir="2700000" algn="tl">
                              <a:srgbClr val="000000">
                                <a:alpha val="43137"/>
                              </a:srgbClr>
                            </a:outerShdw>
                          </a:effectLst>
                        </a:rPr>
                        <a:t>a</a:t>
                      </a:r>
                      <a:r>
                        <a:rPr lang="tr-TR" sz="1600" b="1" spc="-5"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ı</a:t>
                      </a:r>
                      <a:r>
                        <a:rPr lang="tr-TR" sz="1600" b="1" spc="-10" dirty="0" smtClean="0">
                          <a:effectLst>
                            <a:outerShdw blurRad="38100" dist="38100" dir="2700000" algn="tl">
                              <a:srgbClr val="000000">
                                <a:alpha val="43137"/>
                              </a:srgbClr>
                            </a:outerShdw>
                          </a:effectLst>
                        </a:rPr>
                        <a:t>ş</a:t>
                      </a:r>
                      <a:r>
                        <a:rPr lang="tr-TR" sz="1600" b="1" spc="10" dirty="0" smtClean="0">
                          <a:effectLst>
                            <a:outerShdw blurRad="38100" dist="38100" dir="2700000" algn="tl">
                              <a:srgbClr val="000000">
                                <a:alpha val="43137"/>
                              </a:srgbClr>
                            </a:outerShdw>
                          </a:effectLst>
                        </a:rPr>
                        <a:t>m</a:t>
                      </a:r>
                      <a:r>
                        <a:rPr lang="tr-TR" sz="1600" b="1" dirty="0" smtClean="0">
                          <a:effectLst>
                            <a:outerShdw blurRad="38100" dist="38100" dir="2700000" algn="tl">
                              <a:srgbClr val="000000">
                                <a:alpha val="43137"/>
                              </a:srgbClr>
                            </a:outerShdw>
                          </a:effectLst>
                        </a:rPr>
                        <a:t>a</a:t>
                      </a:r>
                      <a:r>
                        <a:rPr lang="tr-TR" sz="1600" b="1" spc="115" dirty="0" smtClean="0">
                          <a:effectLst>
                            <a:outerShdw blurRad="38100" dist="38100" dir="2700000" algn="tl">
                              <a:srgbClr val="000000">
                                <a:alpha val="43137"/>
                              </a:srgbClr>
                            </a:outerShdw>
                          </a:effectLst>
                        </a:rPr>
                        <a:t> </a:t>
                      </a:r>
                      <a:r>
                        <a:rPr lang="tr-TR" sz="1600" b="1" spc="15" dirty="0" smtClean="0">
                          <a:effectLst>
                            <a:outerShdw blurRad="38100" dist="38100" dir="2700000" algn="tl">
                              <a:srgbClr val="000000">
                                <a:alpha val="43137"/>
                              </a:srgbClr>
                            </a:outerShdw>
                          </a:effectLst>
                        </a:rPr>
                        <a:t>O</a:t>
                      </a:r>
                      <a:r>
                        <a:rPr lang="tr-TR" sz="1600" b="1" spc="-15" dirty="0" smtClean="0">
                          <a:effectLst>
                            <a:outerShdw blurRad="38100" dist="38100" dir="2700000" algn="tl">
                              <a:srgbClr val="000000">
                                <a:alpha val="43137"/>
                              </a:srgbClr>
                            </a:outerShdw>
                          </a:effectLst>
                        </a:rPr>
                        <a:t>d</a:t>
                      </a:r>
                      <a:r>
                        <a:rPr lang="tr-TR" sz="1600" b="1" spc="-45" dirty="0" smtClean="0">
                          <a:effectLst>
                            <a:outerShdw blurRad="38100" dist="38100" dir="2700000" algn="tl">
                              <a:srgbClr val="000000">
                                <a:alpha val="43137"/>
                              </a:srgbClr>
                            </a:outerShdw>
                          </a:effectLst>
                        </a:rPr>
                        <a:t>a</a:t>
                      </a:r>
                      <a:r>
                        <a:rPr lang="tr-TR" sz="1600" b="1" spc="-10" dirty="0" smtClean="0">
                          <a:effectLst>
                            <a:outerShdw blurRad="38100" dist="38100" dir="2700000" algn="tl">
                              <a:srgbClr val="000000">
                                <a:alpha val="43137"/>
                              </a:srgbClr>
                            </a:outerShdw>
                          </a:effectLst>
                        </a:rPr>
                        <a:t>s</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r>
              <a:tr h="1016689">
                <a:tc>
                  <a:txBody>
                    <a:bodyPr/>
                    <a:lstStyle/>
                    <a:p>
                      <a:pPr marL="46990" marR="4064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126365" marR="64770" indent="-51435" algn="ctr">
                        <a:lnSpc>
                          <a:spcPct val="120000"/>
                        </a:lnSpc>
                        <a:spcBef>
                          <a:spcPts val="430"/>
                        </a:spcBef>
                        <a:spcAft>
                          <a:spcPts val="0"/>
                        </a:spcAft>
                      </a:pP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0800" algn="ctr">
                        <a:lnSpc>
                          <a:spcPct val="107000"/>
                        </a:lnSpc>
                        <a:spcBef>
                          <a:spcPts val="495"/>
                        </a:spcBef>
                        <a:spcAft>
                          <a:spcPts val="0"/>
                        </a:spcAft>
                      </a:pPr>
                      <a:r>
                        <a:rPr lang="tr-TR" sz="1600" b="0" spc="-10" dirty="0" smtClean="0">
                          <a:effectLst>
                            <a:outerShdw blurRad="38100" dist="38100" dir="2700000" algn="tl">
                              <a:srgbClr val="000000">
                                <a:alpha val="43137"/>
                              </a:srgbClr>
                            </a:outerShdw>
                          </a:effectLst>
                        </a:rPr>
                        <a:t>Kull</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n</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a:t>
                      </a:r>
                    </a:p>
                    <a:p>
                      <a:pPr marL="31115" algn="ctr">
                        <a:lnSpc>
                          <a:spcPct val="107000"/>
                        </a:lnSpc>
                        <a:spcBef>
                          <a:spcPts val="6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ayısı</a:t>
                      </a:r>
                      <a:r>
                        <a:rPr lang="tr-TR" sz="1600" b="0" dirty="0" smtClean="0">
                          <a:effectLst>
                            <a:outerShdw blurRad="38100" dist="38100" dir="2700000" algn="tl">
                              <a:srgbClr val="000000">
                                <a:alpha val="43137"/>
                              </a:srgbClr>
                            </a:outerShdw>
                          </a:effectLst>
                        </a:rPr>
                        <a:t> </a:t>
                      </a:r>
                      <a:r>
                        <a:rPr lang="tr-TR" sz="1600" b="0" spc="10" dirty="0" smtClean="0">
                          <a:effectLst>
                            <a:outerShdw blurRad="38100" dist="38100" dir="2700000" algn="tl">
                              <a:srgbClr val="000000">
                                <a:alpha val="43137"/>
                              </a:srgbClr>
                            </a:outerShdw>
                          </a:effectLst>
                        </a:rPr>
                        <a:t>(</a:t>
                      </a:r>
                      <a:r>
                        <a:rPr lang="tr-TR" sz="1600" b="0" spc="-10" dirty="0" smtClean="0">
                          <a:effectLst>
                            <a:outerShdw blurRad="38100" dist="38100" dir="2700000" algn="tl">
                              <a:srgbClr val="000000">
                                <a:alpha val="43137"/>
                              </a:srgbClr>
                            </a:outerShdw>
                          </a:effectLst>
                        </a:rPr>
                        <a:t>K</a:t>
                      </a:r>
                      <a:r>
                        <a:rPr lang="tr-TR" sz="1600" b="0" spc="-25" dirty="0" smtClean="0">
                          <a:effectLst>
                            <a:outerShdw blurRad="38100" dist="38100" dir="2700000" algn="tl">
                              <a:srgbClr val="000000">
                                <a:alpha val="43137"/>
                              </a:srgbClr>
                            </a:outerShdw>
                          </a:effectLst>
                        </a:rPr>
                        <a:t>işi</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0800" marR="4445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130175" marR="64770" indent="-51435" algn="ctr">
                        <a:lnSpc>
                          <a:spcPct val="120000"/>
                        </a:lnSpc>
                        <a:spcBef>
                          <a:spcPts val="430"/>
                        </a:spcBef>
                        <a:spcAft>
                          <a:spcPts val="0"/>
                        </a:spcAft>
                      </a:pP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34925" algn="ctr">
                        <a:lnSpc>
                          <a:spcPct val="107000"/>
                        </a:lnSpc>
                        <a:spcBef>
                          <a:spcPts val="495"/>
                        </a:spcBef>
                        <a:spcAft>
                          <a:spcPts val="0"/>
                        </a:spcAft>
                      </a:pPr>
                      <a:r>
                        <a:rPr lang="tr-TR" sz="1600" b="0" spc="-10" dirty="0" smtClean="0">
                          <a:effectLst>
                            <a:outerShdw blurRad="38100" dist="38100" dir="2700000" algn="tl">
                              <a:srgbClr val="000000">
                                <a:alpha val="43137"/>
                              </a:srgbClr>
                            </a:outerShdw>
                          </a:effectLst>
                        </a:rPr>
                        <a:t>Kull</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n</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a:t>
                      </a:r>
                    </a:p>
                    <a:p>
                      <a:pPr marL="15240" algn="ctr">
                        <a:lnSpc>
                          <a:spcPct val="107000"/>
                        </a:lnSpc>
                        <a:spcBef>
                          <a:spcPts val="6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ayısı</a:t>
                      </a:r>
                      <a:r>
                        <a:rPr lang="tr-TR" sz="1600" b="0" dirty="0" smtClean="0">
                          <a:effectLst>
                            <a:outerShdw blurRad="38100" dist="38100" dir="2700000" algn="tl">
                              <a:srgbClr val="000000">
                                <a:alpha val="43137"/>
                              </a:srgbClr>
                            </a:outerShdw>
                          </a:effectLst>
                        </a:rPr>
                        <a:t> </a:t>
                      </a:r>
                      <a:r>
                        <a:rPr lang="tr-TR" sz="1600" b="0" spc="10" dirty="0" smtClean="0">
                          <a:effectLst>
                            <a:outerShdw blurRad="38100" dist="38100" dir="2700000" algn="tl">
                              <a:srgbClr val="000000">
                                <a:alpha val="43137"/>
                              </a:srgbClr>
                            </a:outerShdw>
                          </a:effectLst>
                        </a:rPr>
                        <a:t>(</a:t>
                      </a:r>
                      <a:r>
                        <a:rPr lang="tr-TR" sz="1600" b="0" spc="-10" dirty="0" smtClean="0">
                          <a:effectLst>
                            <a:outerShdw blurRad="38100" dist="38100" dir="2700000" algn="tl">
                              <a:srgbClr val="000000">
                                <a:alpha val="43137"/>
                              </a:srgbClr>
                            </a:outerShdw>
                          </a:effectLst>
                        </a:rPr>
                        <a:t>K</a:t>
                      </a:r>
                      <a:r>
                        <a:rPr lang="tr-TR" sz="1600" b="0" spc="-25" dirty="0" smtClean="0">
                          <a:effectLst>
                            <a:outerShdw blurRad="38100" dist="38100" dir="2700000" algn="tl">
                              <a:srgbClr val="000000">
                                <a:alpha val="43137"/>
                              </a:srgbClr>
                            </a:outerShdw>
                          </a:effectLst>
                        </a:rPr>
                        <a:t>işi</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0800" marR="4445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126365" marR="64770" indent="-52070" algn="ctr">
                        <a:lnSpc>
                          <a:spcPct val="120000"/>
                        </a:lnSpc>
                        <a:spcBef>
                          <a:spcPts val="430"/>
                        </a:spcBef>
                        <a:spcAft>
                          <a:spcPts val="0"/>
                        </a:spcAft>
                      </a:pP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1435" marR="4445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0" marR="0" indent="0" algn="ctr" defTabSz="457200" rtl="0" eaLnBrk="1" fontAlgn="auto" latinLnBrk="0" hangingPunct="1">
                        <a:lnSpc>
                          <a:spcPts val="800"/>
                        </a:lnSpc>
                        <a:spcBef>
                          <a:spcPts val="40"/>
                        </a:spcBef>
                        <a:spcAft>
                          <a:spcPts val="0"/>
                        </a:spcAft>
                        <a:buClrTx/>
                        <a:buSzTx/>
                        <a:buFontTx/>
                        <a:buNone/>
                        <a:tabLst/>
                        <a:defRPr/>
                      </a:pPr>
                      <a:r>
                        <a:rPr lang="tr-TR" sz="1600" b="0" dirty="0" smtClean="0">
                          <a:effectLst>
                            <a:outerShdw blurRad="38100" dist="38100" dir="2700000" algn="tl">
                              <a:srgbClr val="000000">
                                <a:alpha val="43137"/>
                              </a:srgbClr>
                            </a:outerShdw>
                          </a:effectLst>
                        </a:rPr>
                        <a:t> </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a:t>
                      </a:r>
                      <a:r>
                        <a:rPr lang="tr-TR" sz="1600" b="0" baseline="0" dirty="0" smtClean="0">
                          <a:effectLst>
                            <a:outerShdw blurRad="38100" dist="38100" dir="2700000" algn="tl">
                              <a:srgbClr val="000000">
                                <a:alpha val="43137"/>
                              </a:srgbClr>
                            </a:outerShdw>
                          </a:effectLst>
                        </a:rPr>
                        <a:t>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800"/>
                        </a:lnSpc>
                        <a:spcBef>
                          <a:spcPts val="40"/>
                        </a:spcBef>
                        <a:spcAft>
                          <a:spcPts val="0"/>
                        </a:spcAft>
                      </a:pPr>
                      <a:endParaRPr lang="tr-TR" sz="1600" b="0" dirty="0" smtClean="0">
                        <a:effectLst>
                          <a:outerShdw blurRad="38100" dist="38100" dir="2700000" algn="tl">
                            <a:srgbClr val="000000">
                              <a:alpha val="43137"/>
                            </a:srgbClr>
                          </a:outerShdw>
                        </a:effectLst>
                      </a:endParaRPr>
                    </a:p>
                    <a:p>
                      <a:pPr algn="ctr">
                        <a:lnSpc>
                          <a:spcPts val="800"/>
                        </a:lnSpc>
                        <a:spcBef>
                          <a:spcPts val="40"/>
                        </a:spcBef>
                        <a:spcAft>
                          <a:spcPts val="0"/>
                        </a:spcAft>
                      </a:pPr>
                      <a:endParaRPr lang="tr-TR" sz="1600" b="0" dirty="0">
                        <a:effectLst>
                          <a:outerShdw blurRad="38100" dist="38100" dir="2700000" algn="tl">
                            <a:srgbClr val="000000">
                              <a:alpha val="43137"/>
                            </a:srgbClr>
                          </a:outerShdw>
                        </a:effectLst>
                      </a:endParaRPr>
                    </a:p>
                  </a:txBody>
                  <a:tcPr marL="0" marR="0" marT="0" marB="0" anchor="ctr">
                    <a:solidFill>
                      <a:schemeClr val="bg2"/>
                    </a:solidFill>
                  </a:tcPr>
                </a:tc>
              </a:tr>
              <a:tr h="637269">
                <a:tc>
                  <a:txBody>
                    <a:bodyPr/>
                    <a:lstStyle/>
                    <a:p>
                      <a:pPr marL="119380" marR="119380" algn="ctr">
                        <a:lnSpc>
                          <a:spcPct val="107000"/>
                        </a:lnSpc>
                        <a:spcBef>
                          <a:spcPts val="195"/>
                        </a:spcBef>
                        <a:spcAft>
                          <a:spcPts val="0"/>
                        </a:spcAft>
                      </a:pPr>
                      <a:r>
                        <a:rPr lang="tr-TR" sz="1600" b="0" dirty="0" smtClean="0">
                          <a:effectLst>
                            <a:outerShdw blurRad="38100" dist="38100" dir="2700000" algn="tl">
                              <a:srgbClr val="000000">
                                <a:alpha val="43137"/>
                              </a:srgbClr>
                            </a:outerShdw>
                          </a:effectLst>
                          <a:latin typeface="+mn-lt"/>
                          <a:ea typeface="+mn-ea"/>
                          <a:cs typeface="+mn-cs"/>
                        </a:rPr>
                        <a:t>15</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98425" algn="ctr">
                        <a:lnSpc>
                          <a:spcPct val="107000"/>
                        </a:lnSpc>
                        <a:spcBef>
                          <a:spcPts val="195"/>
                        </a:spcBef>
                        <a:spcAft>
                          <a:spcPts val="0"/>
                        </a:spcAft>
                      </a:pPr>
                      <a:r>
                        <a:rPr lang="tr-TR" sz="1600" b="0" spc="-5" dirty="0" smtClean="0">
                          <a:effectLst>
                            <a:outerShdw blurRad="38100" dist="38100" dir="2700000" algn="tl">
                              <a:srgbClr val="000000">
                                <a:alpha val="43137"/>
                              </a:srgbClr>
                            </a:outerShdw>
                          </a:effectLst>
                          <a:latin typeface="+mn-lt"/>
                          <a:ea typeface="+mn-ea"/>
                          <a:cs typeface="+mn-cs"/>
                        </a:rPr>
                        <a:t>260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67005" marR="163195" algn="ctr">
                        <a:lnSpc>
                          <a:spcPct val="107000"/>
                        </a:lnSpc>
                        <a:spcBef>
                          <a:spcPts val="195"/>
                        </a:spcBef>
                        <a:spcAft>
                          <a:spcPts val="0"/>
                        </a:spcAft>
                      </a:pPr>
                      <a:r>
                        <a:rPr lang="tr-TR" sz="1600" b="0" spc="-5" dirty="0" smtClean="0">
                          <a:effectLst>
                            <a:outerShdw blurRad="38100" dist="38100" dir="2700000" algn="tl">
                              <a:srgbClr val="000000">
                                <a:alpha val="43137"/>
                              </a:srgbClr>
                            </a:outerShdw>
                          </a:effectLst>
                          <a:latin typeface="+mn-lt"/>
                          <a:ea typeface="+mn-ea"/>
                          <a:cs typeface="+mn-cs"/>
                        </a:rPr>
                        <a:t>17</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23825" marR="123190" algn="ctr">
                        <a:lnSpc>
                          <a:spcPct val="107000"/>
                        </a:lnSpc>
                        <a:spcBef>
                          <a:spcPts val="195"/>
                        </a:spcBef>
                        <a:spcAft>
                          <a:spcPts val="0"/>
                        </a:spcAft>
                      </a:pPr>
                      <a:r>
                        <a:rPr lang="tr-TR" sz="1600" b="0" dirty="0">
                          <a:effectLst>
                            <a:outerShdw blurRad="38100" dist="38100" dir="2700000" algn="tl">
                              <a:srgbClr val="000000">
                                <a:alpha val="43137"/>
                              </a:srgbClr>
                            </a:outerShdw>
                          </a:effectLst>
                        </a:rPr>
                        <a:t>3</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03505" marR="103505" algn="ctr">
                        <a:lnSpc>
                          <a:spcPct val="107000"/>
                        </a:lnSpc>
                        <a:spcBef>
                          <a:spcPts val="195"/>
                        </a:spcBef>
                        <a:spcAft>
                          <a:spcPts val="0"/>
                        </a:spcAft>
                      </a:pPr>
                      <a:r>
                        <a:rPr lang="tr-TR" sz="1600" b="0" spc="-5" dirty="0" smtClean="0">
                          <a:effectLst>
                            <a:outerShdw blurRad="38100" dist="38100" dir="2700000" algn="tl">
                              <a:srgbClr val="000000">
                                <a:alpha val="43137"/>
                              </a:srgbClr>
                            </a:outerShdw>
                          </a:effectLst>
                          <a:latin typeface="+mn-lt"/>
                          <a:ea typeface="+mn-ea"/>
                          <a:cs typeface="+mn-cs"/>
                        </a:rPr>
                        <a:t>60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71450" marR="170815" algn="ctr">
                        <a:lnSpc>
                          <a:spcPct val="107000"/>
                        </a:lnSpc>
                        <a:spcBef>
                          <a:spcPts val="195"/>
                        </a:spcBef>
                        <a:spcAft>
                          <a:spcPts val="0"/>
                        </a:spcAft>
                      </a:pPr>
                      <a:r>
                        <a:rPr lang="tr-TR" sz="1600" b="0" dirty="0">
                          <a:effectLst>
                            <a:outerShdw blurRad="38100" dist="38100" dir="2700000" algn="tl">
                              <a:srgbClr val="000000">
                                <a:alpha val="43137"/>
                              </a:srgbClr>
                            </a:outerShdw>
                          </a:effectLst>
                          <a:latin typeface="+mn-lt"/>
                          <a:ea typeface="+mn-ea"/>
                          <a:cs typeface="+mn-cs"/>
                        </a:rPr>
                        <a:t>5</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1</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40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r>
            </a:tbl>
          </a:graphicData>
        </a:graphic>
      </p:graphicFrame>
    </p:spTree>
    <p:extLst>
      <p:ext uri="{BB962C8B-B14F-4D97-AF65-F5344CB8AC3E}">
        <p14:creationId xmlns:p14="http://schemas.microsoft.com/office/powerpoint/2010/main" val="31651452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Taşınır Malzemeler (Şubat 2016)</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687462653"/>
              </p:ext>
            </p:extLst>
          </p:nvPr>
        </p:nvGraphicFramePr>
        <p:xfrm>
          <a:off x="2895601" y="2438399"/>
          <a:ext cx="7193280" cy="3505199"/>
        </p:xfrm>
        <a:graphic>
          <a:graphicData uri="http://schemas.openxmlformats.org/drawingml/2006/table">
            <a:tbl>
              <a:tblPr firstRow="1" firstCol="1" bandRow="1">
                <a:tableStyleId>{D113A9D2-9D6B-4929-AA2D-F23B5EE8CBE7}</a:tableStyleId>
              </a:tblPr>
              <a:tblGrid>
                <a:gridCol w="3178029"/>
                <a:gridCol w="2238289"/>
                <a:gridCol w="1776962"/>
              </a:tblGrid>
              <a:tr h="932089">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Dayanıklı Taşınırlar</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Ölçü Birimi</a:t>
                      </a:r>
                      <a:endParaRPr lang="tr-TR" sz="180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Miktar</a:t>
                      </a:r>
                      <a:endParaRPr lang="tr-TR" sz="180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75772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Bilgisayar ve Çevre Birimleri</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smtClean="0">
                          <a:solidFill>
                            <a:sysClr val="windowText" lastClr="000000"/>
                          </a:solidFill>
                          <a:effectLst>
                            <a:outerShdw blurRad="38100" dist="38100" dir="2700000" algn="tl">
                              <a:srgbClr val="000000">
                                <a:alpha val="43137"/>
                              </a:srgbClr>
                            </a:outerShdw>
                          </a:effectLst>
                        </a:rPr>
                        <a:t>18</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Projeksiyon</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3</a:t>
                      </a:r>
                      <a:endParaRPr lang="tr-TR" sz="1800" b="1">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Klima</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b="0" dirty="0">
                          <a:solidFill>
                            <a:sysClr val="windowText" lastClr="000000"/>
                          </a:solidFill>
                          <a:effectLst>
                            <a:outerShdw blurRad="38100" dist="38100" dir="2700000" algn="tl">
                              <a:srgbClr val="000000">
                                <a:alpha val="43137"/>
                              </a:srgbClr>
                            </a:outerShdw>
                          </a:effectLst>
                          <a:latin typeface="+mn-lt"/>
                          <a:ea typeface="+mn-ea"/>
                          <a:cs typeface="+mn-cs"/>
                        </a:rPr>
                        <a:t>1</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Buzdolabı</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4</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Büro Mobilyası</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Adet</a:t>
                      </a:r>
                      <a:endParaRPr lang="tr-TR" sz="1800" b="1">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b="0" dirty="0" smtClean="0">
                          <a:solidFill>
                            <a:sysClr val="windowText" lastClr="000000"/>
                          </a:solidFill>
                          <a:effectLst>
                            <a:outerShdw blurRad="38100" dist="38100" dir="2700000" algn="tl">
                              <a:srgbClr val="000000">
                                <a:alpha val="43137"/>
                              </a:srgbClr>
                            </a:outerShdw>
                          </a:effectLst>
                          <a:latin typeface="+mn-lt"/>
                          <a:ea typeface="+mn-ea"/>
                          <a:cs typeface="+mn-cs"/>
                        </a:rPr>
                        <a:t>81</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36384884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Bilimsel ve Akademik Faaliyetler</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83664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Yayınlar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011723587"/>
              </p:ext>
            </p:extLst>
          </p:nvPr>
        </p:nvGraphicFramePr>
        <p:xfrm>
          <a:off x="2422358" y="1957136"/>
          <a:ext cx="9080667" cy="4631840"/>
        </p:xfrm>
        <a:graphic>
          <a:graphicData uri="http://schemas.openxmlformats.org/drawingml/2006/table">
            <a:tbl>
              <a:tblPr firstRow="1" bandRow="1">
                <a:effectLst>
                  <a:outerShdw blurRad="50800" dist="38100" dir="8100000" algn="tr" rotWithShape="0">
                    <a:prstClr val="black">
                      <a:alpha val="40000"/>
                    </a:prstClr>
                  </a:outerShdw>
                </a:effectLst>
                <a:tableStyleId>{5202B0CA-FC54-4496-8BCA-5EF66A818D29}</a:tableStyleId>
              </a:tblPr>
              <a:tblGrid>
                <a:gridCol w="6342300"/>
                <a:gridCol w="912789"/>
                <a:gridCol w="912789"/>
                <a:gridCol w="912789"/>
              </a:tblGrid>
              <a:tr h="345548">
                <a:tc>
                  <a:txBody>
                    <a:bodyPr/>
                    <a:lstStyle/>
                    <a:p>
                      <a:pPr algn="ctr">
                        <a:lnSpc>
                          <a:spcPct val="107000"/>
                        </a:lnSpc>
                      </a:pPr>
                      <a:r>
                        <a:rPr lang="tr-TR" sz="1600" dirty="0" smtClean="0">
                          <a:effectLst/>
                          <a:latin typeface="Calibri" panose="020F0502020204030204" pitchFamily="34" charset="0"/>
                        </a:rPr>
                        <a:t>Yayın Türü</a:t>
                      </a:r>
                      <a:endParaRPr lang="tr-TR" sz="1600" dirty="0">
                        <a:effectLst/>
                        <a:latin typeface="Calibri" panose="020F0502020204030204" pitchFamily="34" charset="0"/>
                      </a:endParaRPr>
                    </a:p>
                  </a:txBody>
                  <a:tcPr marL="49149" marR="49149" marT="24575" marB="24575"/>
                </a:tc>
                <a:tc>
                  <a:txBody>
                    <a:bodyPr/>
                    <a:lstStyle/>
                    <a:p>
                      <a:pPr algn="ctr">
                        <a:lnSpc>
                          <a:spcPct val="107000"/>
                        </a:lnSpc>
                        <a:spcAft>
                          <a:spcPts val="0"/>
                        </a:spcAft>
                      </a:pPr>
                      <a:r>
                        <a:rPr lang="tr-TR" sz="1600" kern="1200" dirty="0">
                          <a:solidFill>
                            <a:schemeClr val="tx1"/>
                          </a:solidFill>
                          <a:effectLst>
                            <a:outerShdw blurRad="38100" dist="38100" dir="2700000" algn="tl">
                              <a:srgbClr val="000000">
                                <a:alpha val="43137"/>
                              </a:srgbClr>
                            </a:outerShdw>
                          </a:effectLst>
                        </a:rPr>
                        <a:t>2013</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c>
                  <a:txBody>
                    <a:bodyPr/>
                    <a:lstStyle/>
                    <a:p>
                      <a:pPr algn="ctr">
                        <a:lnSpc>
                          <a:spcPct val="107000"/>
                        </a:lnSpc>
                        <a:spcAft>
                          <a:spcPts val="0"/>
                        </a:spcAft>
                      </a:pPr>
                      <a:r>
                        <a:rPr lang="tr-TR" sz="1600" kern="1200" dirty="0">
                          <a:solidFill>
                            <a:schemeClr val="tx1"/>
                          </a:solidFill>
                          <a:effectLst>
                            <a:outerShdw blurRad="38100" dist="38100" dir="2700000" algn="tl">
                              <a:srgbClr val="000000">
                                <a:alpha val="43137"/>
                              </a:srgbClr>
                            </a:outerShdw>
                          </a:effectLst>
                        </a:rPr>
                        <a:t>2014</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c>
                  <a:txBody>
                    <a:bodyPr/>
                    <a:lstStyle/>
                    <a:p>
                      <a:pPr algn="ctr">
                        <a:lnSpc>
                          <a:spcPct val="107000"/>
                        </a:lnSpc>
                        <a:spcAft>
                          <a:spcPts val="0"/>
                        </a:spcAft>
                      </a:pPr>
                      <a:r>
                        <a:rPr lang="tr-TR" sz="1600" kern="1200" dirty="0">
                          <a:solidFill>
                            <a:schemeClr val="tx1"/>
                          </a:solidFill>
                          <a:effectLst>
                            <a:outerShdw blurRad="38100" dist="38100" dir="2700000" algn="tl">
                              <a:srgbClr val="000000">
                                <a:alpha val="43137"/>
                              </a:srgbClr>
                            </a:outerShdw>
                          </a:effectLst>
                        </a:rPr>
                        <a:t>2015</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r>
              <a:tr h="725883">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1.  </a:t>
                      </a:r>
                      <a:r>
                        <a:rPr lang="en-US" sz="1600" kern="1200" dirty="0" err="1" smtClean="0">
                          <a:effectLst>
                            <a:outerShdw blurRad="38100" dist="38100" dir="2700000" algn="tl">
                              <a:srgbClr val="000000">
                                <a:alpha val="43137"/>
                              </a:srgbClr>
                            </a:outerShdw>
                          </a:effectLst>
                        </a:rPr>
                        <a:t>Uluslararası</a:t>
                      </a:r>
                      <a:r>
                        <a:rPr lang="tr-TR" sz="1600" kern="1200" baseline="0" dirty="0" smtClean="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hakemli</a:t>
                      </a:r>
                      <a:r>
                        <a:rPr lang="en-US" sz="1600" kern="1200" dirty="0" smtClean="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r>
                        <a:rPr lang="en-US" sz="1600" kern="1200" dirty="0">
                          <a:effectLst>
                            <a:outerShdw blurRad="38100" dist="38100" dir="2700000" algn="tl">
                              <a:srgbClr val="000000">
                                <a:alpha val="43137"/>
                              </a:srgbClr>
                            </a:outerShdw>
                          </a:effectLst>
                        </a:rPr>
                        <a:t> (SCI &amp; SSCI &amp; Arts and Humanities)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2</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diğer</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hakemli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725883">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3</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bilimsel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toplantılarda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sunulan</a:t>
                      </a:r>
                      <a:r>
                        <a:rPr lang="en-US" sz="1600" kern="1200" dirty="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ve</a:t>
                      </a:r>
                      <a:r>
                        <a:rPr lang="tr-TR" sz="1600" kern="1200" baseline="0" dirty="0" smtClean="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bildiri</a:t>
                      </a:r>
                      <a:r>
                        <a:rPr lang="en-US" sz="1600" kern="1200" dirty="0" smtClean="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kitabında</a:t>
                      </a:r>
                      <a:r>
                        <a:rPr lang="en-US" sz="1600" kern="1200" dirty="0">
                          <a:effectLst>
                            <a:outerShdw blurRad="38100" dist="38100" dir="2700000" algn="tl">
                              <a:srgbClr val="000000">
                                <a:alpha val="43137"/>
                              </a:srgbClr>
                            </a:outerShdw>
                          </a:effectLst>
                        </a:rPr>
                        <a:t> </a:t>
                      </a:r>
                      <a:r>
                        <a:rPr lang="en-US" sz="1600" kern="1200" dirty="0" smtClean="0">
                          <a:effectLst>
                            <a:outerShdw blurRad="38100" dist="38100" dir="2700000" algn="tl">
                              <a:srgbClr val="000000">
                                <a:alpha val="43137"/>
                              </a:srgbClr>
                            </a:outerShdw>
                          </a:effectLst>
                        </a:rPr>
                        <a:t>(</a:t>
                      </a:r>
                      <a:r>
                        <a:rPr lang="tr-TR" sz="1600" kern="1200" dirty="0" smtClean="0">
                          <a:effectLst>
                            <a:outerShdw blurRad="38100" dist="38100" dir="2700000" algn="tl">
                              <a:srgbClr val="000000">
                                <a:alpha val="43137"/>
                              </a:srgbClr>
                            </a:outerShdw>
                          </a:effectLst>
                        </a:rPr>
                        <a:t>p</a:t>
                      </a:r>
                      <a:r>
                        <a:rPr lang="en-US" sz="1600" kern="1200" dirty="0" err="1" smtClean="0">
                          <a:effectLst>
                            <a:outerShdw blurRad="38100" dist="38100" dir="2700000" algn="tl">
                              <a:srgbClr val="000000">
                                <a:alpha val="43137"/>
                              </a:srgbClr>
                            </a:outerShdw>
                          </a:effectLst>
                        </a:rPr>
                        <a:t>roceedings</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basılan</a:t>
                      </a:r>
                      <a:r>
                        <a:rPr lang="en-US" sz="1600" kern="1200" dirty="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bildiriler</a:t>
                      </a:r>
                      <a:r>
                        <a:rPr lang="en-US" sz="1600" kern="1200" dirty="0" smtClean="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2</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4</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Yazılan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kitaplar</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veya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kitaplarda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bölümler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5</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Ulusal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hakemli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623372">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6</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Ulusal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bilimsel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toplantılarda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sunulan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ve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bildiri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kitabında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basılan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bildiriler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1</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345548">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7</a:t>
                      </a:r>
                      <a:r>
                        <a:rPr lang="en-US" sz="1600" kern="1200" dirty="0">
                          <a:effectLst>
                            <a:outerShdw blurRad="38100" dist="38100" dir="2700000" algn="tl">
                              <a:srgbClr val="000000">
                                <a:alpha val="43137"/>
                              </a:srgbClr>
                            </a:outerShdw>
                          </a:effectLst>
                        </a:rPr>
                        <a:t>.  </a:t>
                      </a:r>
                      <a:r>
                        <a:rPr lang="tr-TR" sz="1600" kern="1200" dirty="0">
                          <a:effectLst>
                            <a:outerShdw blurRad="38100" dist="38100" dir="2700000" algn="tl">
                              <a:srgbClr val="000000">
                                <a:alpha val="43137"/>
                              </a:srgbClr>
                            </a:outerShdw>
                          </a:effectLst>
                        </a:rPr>
                        <a:t>Ulusal kitap veya kitap bölümü</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r>
              <a:tr h="345548">
                <a:tc>
                  <a:txBody>
                    <a:bodyPr/>
                    <a:lstStyle/>
                    <a:p>
                      <a:pPr algn="ctr">
                        <a:lnSpc>
                          <a:spcPct val="107000"/>
                        </a:lnSpc>
                        <a:spcAft>
                          <a:spcPts val="0"/>
                        </a:spcAft>
                      </a:pPr>
                      <a:r>
                        <a:rPr lang="tr-TR" sz="1600" b="1" kern="1200" dirty="0">
                          <a:effectLst>
                            <a:outerShdw blurRad="38100" dist="38100" dir="2700000" algn="tl">
                              <a:srgbClr val="000000">
                                <a:alpha val="43137"/>
                              </a:srgbClr>
                            </a:outerShdw>
                          </a:effectLst>
                        </a:rPr>
                        <a:t>Genel Toplam</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5</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6</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4</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bl>
          </a:graphicData>
        </a:graphic>
      </p:graphicFrame>
    </p:spTree>
    <p:extLst>
      <p:ext uri="{BB962C8B-B14F-4D97-AF65-F5344CB8AC3E}">
        <p14:creationId xmlns:p14="http://schemas.microsoft.com/office/powerpoint/2010/main" val="8380733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Bilimsel Araştırma Projeleri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666999"/>
            <a:ext cx="10018713" cy="254668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
            </a:pPr>
            <a:r>
              <a:rPr lang="tr-TR" dirty="0">
                <a:effectLst>
                  <a:outerShdw blurRad="38100" dist="38100" dir="2700000" algn="tl">
                    <a:srgbClr val="000000">
                      <a:alpha val="43137"/>
                    </a:srgbClr>
                  </a:outerShdw>
                </a:effectLst>
              </a:rPr>
              <a:t>Siirt İlinin Ekonomik Potansiyelinin Tespiti ve Değerlendirmesi, </a:t>
            </a:r>
            <a:r>
              <a:rPr lang="tr-TR" dirty="0" smtClean="0">
                <a:effectLst>
                  <a:outerShdw blurRad="38100" dist="38100" dir="2700000" algn="tl">
                    <a:srgbClr val="000000">
                      <a:alpha val="43137"/>
                    </a:srgbClr>
                  </a:outerShdw>
                </a:effectLst>
              </a:rPr>
              <a:t>Siirt </a:t>
            </a:r>
            <a:r>
              <a:rPr lang="tr-TR" dirty="0">
                <a:effectLst>
                  <a:outerShdw blurRad="38100" dist="38100" dir="2700000" algn="tl">
                    <a:srgbClr val="000000">
                      <a:alpha val="43137"/>
                    </a:srgbClr>
                  </a:outerShdw>
                </a:effectLst>
              </a:rPr>
              <a:t>Üniversitesi Bilimsel Araştırma Projesi, </a:t>
            </a:r>
            <a:r>
              <a:rPr lang="tr-TR" dirty="0" smtClean="0">
                <a:effectLst>
                  <a:outerShdw blurRad="38100" dist="38100" dir="2700000" algn="tl">
                    <a:srgbClr val="000000">
                      <a:alpha val="43137"/>
                    </a:srgbClr>
                  </a:outerShdw>
                </a:effectLst>
              </a:rPr>
              <a:t>2013-2014</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5840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İktisadi Yenilik Dergisi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2839453" y="2245895"/>
            <a:ext cx="9031705" cy="3545305"/>
          </a:xfrm>
          <a:solidFill>
            <a:schemeClr val="accent1"/>
          </a:solidFill>
          <a:effectLst>
            <a:outerShdw blurRad="50800" dist="38100" dir="8100000" algn="tr" rotWithShape="0">
              <a:prstClr val="black">
                <a:alpha val="40000"/>
              </a:prstClr>
            </a:outerShdw>
          </a:effectLst>
        </p:spPr>
        <p:txBody>
          <a:bodyPr>
            <a:normAutofit fontScale="77500" lnSpcReduction="20000"/>
          </a:bodyPr>
          <a:lstStyle/>
          <a:p>
            <a:pPr algn="just">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İktisadi Yenilik Dergisi, Fakültemizin 2013 yılında yayın hayatına başlayan yayın organıdır. Dergimiz yılda 2 sayı olarak yayınlanmaktadır. Dergimiz</a:t>
            </a:r>
            <a:r>
              <a:rPr lang="tr-TR" i="1" dirty="0" smtClean="0">
                <a:effectLst>
                  <a:outerShdw blurRad="38100" dist="38100" dir="2700000" algn="tl">
                    <a:srgbClr val="000000">
                      <a:alpha val="43137"/>
                    </a:srgbClr>
                  </a:outerShdw>
                </a:effectLst>
              </a:rPr>
              <a:t> </a:t>
            </a:r>
            <a:r>
              <a:rPr lang="tr-TR" dirty="0" smtClean="0">
                <a:effectLst>
                  <a:outerShdw blurRad="38100" dist="38100" dir="2700000" algn="tl">
                    <a:srgbClr val="000000">
                      <a:alpha val="43137"/>
                    </a:srgbClr>
                  </a:outerShdw>
                </a:effectLst>
              </a:rPr>
              <a:t>özellikle </a:t>
            </a:r>
            <a:r>
              <a:rPr lang="tr-TR" dirty="0">
                <a:effectLst>
                  <a:outerShdw blurRad="38100" dist="38100" dir="2700000" algn="tl">
                    <a:srgbClr val="000000">
                      <a:alpha val="43137"/>
                    </a:srgbClr>
                  </a:outerShdw>
                </a:effectLst>
              </a:rPr>
              <a:t>iktisadi yenilik konularında bilimsel </a:t>
            </a:r>
            <a:r>
              <a:rPr lang="tr-TR" dirty="0" smtClean="0">
                <a:effectLst>
                  <a:outerShdw blurRad="38100" dist="38100" dir="2700000" algn="tl">
                    <a:srgbClr val="000000">
                      <a:alpha val="43137"/>
                    </a:srgbClr>
                  </a:outerShdw>
                </a:effectLst>
              </a:rPr>
              <a:t>literatüre </a:t>
            </a:r>
            <a:r>
              <a:rPr lang="tr-TR" dirty="0">
                <a:effectLst>
                  <a:outerShdw blurRad="38100" dist="38100" dir="2700000" algn="tl">
                    <a:srgbClr val="000000">
                      <a:alpha val="43137"/>
                    </a:srgbClr>
                  </a:outerShdw>
                </a:effectLst>
              </a:rPr>
              <a:t>orijinal katkılar sağlama çabasındadır. Derginin ağırlıklı yayınları yenilikçi bir fikrin üretilmesi, paylaşılması ve yenilik olarak topluma ve ekonomiye kazandırılması konularıdır. </a:t>
            </a:r>
          </a:p>
          <a:p>
            <a:pPr algn="just">
              <a:buFont typeface="Wingdings" panose="05000000000000000000" pitchFamily="2" charset="2"/>
              <a:buChar char="§"/>
            </a:pPr>
            <a:r>
              <a:rPr lang="tr-TR" dirty="0">
                <a:effectLst>
                  <a:outerShdw blurRad="38100" dist="38100" dir="2700000" algn="tl">
                    <a:srgbClr val="000000">
                      <a:alpha val="43137"/>
                    </a:srgbClr>
                  </a:outerShdw>
                </a:effectLst>
              </a:rPr>
              <a:t>Dergide ekonomik, sosyal, kültürel, hukuki ve mühendislik boyutu olan fikri ve sınai mülkiyet haklarının yanı sıra; ekonomi hukuku, enerji ekonomisi, lojistik ekonomisi, internet ekonomisi, dergi konusu kapsamında bölgesel iktisat ve katkısı yüksek diğer ekonomik konularda da makaleler yayınlanmaktadır. </a:t>
            </a: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Şubat 2016 itibariyle dergimizin 6. sayısı yayınlanmıştır. Dergimiz internet üzerinden yayınlanmakta olup, ASOS indeks gibi dergi indekslerinde yer almaktadır.</a:t>
            </a:r>
            <a:endParaRPr lang="tr-TR" dirty="0">
              <a:effectLst>
                <a:outerShdw blurRad="38100" dist="38100" dir="2700000" algn="tl">
                  <a:srgbClr val="000000">
                    <a:alpha val="43137"/>
                  </a:srgbClr>
                </a:outerShdw>
              </a:effectLst>
            </a:endParaRPr>
          </a:p>
          <a:p>
            <a:pPr algn="just"/>
            <a:endParaRPr lang="tr-TR" dirty="0"/>
          </a:p>
        </p:txBody>
      </p:sp>
      <p:pic>
        <p:nvPicPr>
          <p:cNvPr id="4" name="Resim 3"/>
          <p:cNvPicPr>
            <a:picLocks noChangeAspect="1"/>
          </p:cNvPicPr>
          <p:nvPr/>
        </p:nvPicPr>
        <p:blipFill>
          <a:blip r:embed="rId2"/>
          <a:stretch>
            <a:fillRect/>
          </a:stretch>
        </p:blipFill>
        <p:spPr>
          <a:xfrm>
            <a:off x="1267327" y="2037347"/>
            <a:ext cx="1572126" cy="3753853"/>
          </a:xfrm>
          <a:prstGeom prst="rect">
            <a:avLst/>
          </a:prstGeom>
          <a:effectLst>
            <a:softEdge rad="127000"/>
          </a:effectLst>
          <a:scene3d>
            <a:camera prst="isometricOffAxis2Left"/>
            <a:lightRig rig="threePt" dir="t"/>
          </a:scene3d>
        </p:spPr>
      </p:pic>
    </p:spTree>
    <p:extLst>
      <p:ext uri="{BB962C8B-B14F-4D97-AF65-F5344CB8AC3E}">
        <p14:creationId xmlns:p14="http://schemas.microsoft.com/office/powerpoint/2010/main" val="18269323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Konferanslar &amp; Sempozyumlar &amp; Paneller</a:t>
            </a:r>
            <a:endParaRPr lang="tr-TR" dirty="0">
              <a:effectLst>
                <a:outerShdw blurRad="38100" dist="38100" dir="2700000" algn="tl">
                  <a:srgbClr val="000000">
                    <a:alpha val="43137"/>
                  </a:srgbClr>
                </a:outerShdw>
              </a:effectLst>
            </a:endParaRPr>
          </a:p>
        </p:txBody>
      </p:sp>
      <p:sp>
        <p:nvSpPr>
          <p:cNvPr id="4" name="3 Metin kutusu"/>
          <p:cNvSpPr txBox="1">
            <a:spLocks noGrp="1"/>
          </p:cNvSpPr>
          <p:nvPr>
            <p:ph idx="1"/>
          </p:nvPr>
        </p:nvSpPr>
        <p:spPr>
          <a:xfrm>
            <a:off x="1484311" y="2028128"/>
            <a:ext cx="10242884" cy="3631763"/>
          </a:xfrm>
          <a:prstGeom prst="rect">
            <a:avLst/>
          </a:prstGeom>
          <a:solidFill>
            <a:schemeClr val="accent1"/>
          </a:solidFill>
          <a:ln>
            <a:noFill/>
          </a:ln>
          <a:effectLst>
            <a:outerShdw blurRad="50800" dist="38100" dir="8100000" algn="tr" rotWithShape="0">
              <a:prstClr val="black">
                <a:alpha val="40000"/>
              </a:prstClr>
            </a:outerShdw>
          </a:effectLst>
          <a:scene3d>
            <a:camera prst="orthographicFront">
              <a:rot lat="0" lon="0" rev="0"/>
            </a:camera>
            <a:lightRig rig="threePt" dir="tl">
              <a:rot lat="0" lon="0" rev="1200000"/>
            </a:lightRig>
          </a:scene3d>
        </p:spPr>
        <p:style>
          <a:lnRef idx="0">
            <a:schemeClr val="accent6"/>
          </a:lnRef>
          <a:fillRef idx="3">
            <a:schemeClr val="accent6"/>
          </a:fillRef>
          <a:effectRef idx="3">
            <a:schemeClr val="accent6"/>
          </a:effectRef>
          <a:fontRef idx="minor">
            <a:schemeClr val="lt1"/>
          </a:fontRef>
        </p:style>
        <p:txBody>
          <a:bodyPr wrap="square" rtlCol="0">
            <a:spAutoFit/>
          </a:bodyPr>
          <a:lstStyle/>
          <a:p>
            <a:pPr marL="6350" indent="-6350" algn="just">
              <a:buNone/>
            </a:pPr>
            <a:r>
              <a:rPr lang="tr-TR" sz="2000" dirty="0" smtClean="0">
                <a:solidFill>
                  <a:schemeClr val="tx1"/>
                </a:solidFill>
                <a:effectLst>
                  <a:outerShdw blurRad="38100" dist="38100" dir="2700000" algn="tl">
                    <a:srgbClr val="000000">
                      <a:alpha val="43137"/>
                    </a:srgbClr>
                  </a:outerShdw>
                </a:effectLst>
              </a:rPr>
              <a:t>Fakültemiz bünyesinde konferanslar, sempozyumlar ve paneller organize edilmektedir. Bu organizasyonlara tanınmış bilim adamları, devlet adamları ve iş adamları katılmaktadır. Gerçekleştirdiğimiz bazı etkinlikler aşağıda yer almaktadır:</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 Mayıs 2013 “Üniversite-Sanayi İşbirliği Paneli”</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-7 Mayıs 2013 “Dünya’daki Değişimler ve Türkiye Ekonomisi” </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                               Ali Coşkun (Sanayi ve Ticaret eski Bakanı)</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-28 Mayıs 2013 “Türkiye Ekonomisi ve Bölgesel Kalkınma Sempozyumu” </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-02 Kasım 2014</a:t>
            </a:r>
            <a:r>
              <a:rPr lang="tr-TR" sz="2000" dirty="0">
                <a:solidFill>
                  <a:schemeClr val="tx1"/>
                </a:solidFill>
                <a:effectLst>
                  <a:outerShdw blurRad="38100" dist="38100" dir="2700000" algn="tl">
                    <a:srgbClr val="000000">
                      <a:alpha val="43137"/>
                    </a:srgbClr>
                  </a:outerShdw>
                </a:effectLst>
              </a:rPr>
              <a:t> "Siirt İlinin Ekonomik Potansiyelinin Tespiti ve Değerlendirmesi" (Doç. Dr. Arzdar Kiracı)</a:t>
            </a:r>
          </a:p>
        </p:txBody>
      </p:sp>
    </p:spTree>
    <p:extLst>
      <p:ext uri="{BB962C8B-B14F-4D97-AF65-F5344CB8AC3E}">
        <p14:creationId xmlns:p14="http://schemas.microsoft.com/office/powerpoint/2010/main" val="23729629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Bologna Süreci</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135097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Bologna Süreci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101517"/>
            <a:ext cx="10018713" cy="3288630"/>
          </a:xfrm>
          <a:solidFill>
            <a:schemeClr val="accent1"/>
          </a:solidFill>
          <a:effectLst>
            <a:outerShdw blurRad="50800" dist="38100" dir="8100000" algn="tr" rotWithShape="0">
              <a:prstClr val="black">
                <a:alpha val="40000"/>
              </a:prstClr>
            </a:outerShdw>
          </a:effectLst>
        </p:spPr>
        <p:txBody>
          <a:bodyPr>
            <a:normAutofit/>
          </a:bodyPr>
          <a:lstStyle/>
          <a:p>
            <a:pPr marL="0" indent="0" algn="just">
              <a:buNone/>
            </a:pPr>
            <a:r>
              <a:rPr lang="tr-TR" dirty="0">
                <a:effectLst>
                  <a:outerShdw blurRad="38100" dist="38100" dir="2700000" algn="tl">
                    <a:srgbClr val="000000">
                      <a:alpha val="43137"/>
                    </a:srgbClr>
                  </a:outerShdw>
                </a:effectLst>
              </a:rPr>
              <a:t>Yükseköğretim Kurulu </a:t>
            </a:r>
            <a:r>
              <a:rPr lang="tr-TR" dirty="0" smtClean="0">
                <a:effectLst>
                  <a:outerShdw blurRad="38100" dist="38100" dir="2700000" algn="tl">
                    <a:srgbClr val="000000">
                      <a:alpha val="43137"/>
                    </a:srgbClr>
                  </a:outerShdw>
                </a:effectLst>
              </a:rPr>
              <a:t>Başkanlığı’nın </a:t>
            </a:r>
            <a:r>
              <a:rPr lang="tr-TR" dirty="0">
                <a:effectLst>
                  <a:outerShdw blurRad="38100" dist="38100" dir="2700000" algn="tl">
                    <a:srgbClr val="000000">
                      <a:alpha val="43137"/>
                    </a:srgbClr>
                  </a:outerShdw>
                </a:effectLst>
              </a:rPr>
              <a:t>Türkiye Yükseköğretim Yeterlilikler Çerçevesi kapsamında 26 Kasım 2014 tarihine kadar doldurulmasını talep ettiği Bologna Bilgi Paketi, ders tanımları, müfredat ve ders içerikleri Fakültemiz tarafından tamamlanmıştır. Ayrıca Fakültemizin internet sayfasında yer alan “Ders İçerikleri” menüsüne Bologna süreci ile ilgili bilgiler yüklenmiştir.</a:t>
            </a:r>
          </a:p>
        </p:txBody>
      </p:sp>
    </p:spTree>
    <p:extLst>
      <p:ext uri="{BB962C8B-B14F-4D97-AF65-F5344CB8AC3E}">
        <p14:creationId xmlns:p14="http://schemas.microsoft.com/office/powerpoint/2010/main" val="5344959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Bologna Süreci</a:t>
            </a:r>
            <a:endParaRPr lang="tr-TR" dirty="0">
              <a:effectLst>
                <a:outerShdw blurRad="38100" dist="38100" dir="2700000" algn="tl">
                  <a:srgbClr val="000000">
                    <a:alpha val="43137"/>
                  </a:srgbClr>
                </a:outerShdw>
              </a:effectLst>
            </a:endParaRPr>
          </a:p>
        </p:txBody>
      </p:sp>
      <p:pic>
        <p:nvPicPr>
          <p:cNvPr id="5" name="İçerik Yer Tutucusu 4"/>
          <p:cNvPicPr>
            <a:picLocks noGrp="1" noChangeAspect="1"/>
          </p:cNvPicPr>
          <p:nvPr>
            <p:ph idx="1"/>
          </p:nvPr>
        </p:nvPicPr>
        <p:blipFill>
          <a:blip r:embed="rId2"/>
          <a:stretch>
            <a:fillRect/>
          </a:stretch>
        </p:blipFill>
        <p:spPr>
          <a:xfrm>
            <a:off x="1812755" y="2009273"/>
            <a:ext cx="3593433" cy="3958390"/>
          </a:xfrm>
          <a:prstGeom prst="rect">
            <a:avLst/>
          </a:prstGeom>
          <a:effectLst>
            <a:outerShdw blurRad="50800" dist="38100" dir="8100000" algn="tr" rotWithShape="0">
              <a:prstClr val="black">
                <a:alpha val="40000"/>
              </a:prstClr>
            </a:outerShdw>
          </a:effectLst>
        </p:spPr>
      </p:pic>
      <p:pic>
        <p:nvPicPr>
          <p:cNvPr id="6" name="Resim 5"/>
          <p:cNvPicPr>
            <a:picLocks noChangeAspect="1"/>
          </p:cNvPicPr>
          <p:nvPr/>
        </p:nvPicPr>
        <p:blipFill>
          <a:blip r:embed="rId3"/>
          <a:stretch>
            <a:fillRect/>
          </a:stretch>
        </p:blipFill>
        <p:spPr>
          <a:xfrm>
            <a:off x="7173667" y="2009273"/>
            <a:ext cx="3606627" cy="3958390"/>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40687658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İnternet</a:t>
            </a:r>
          </a:p>
          <a:p>
            <a:pPr marL="0" indent="0" algn="ctr">
              <a:buNone/>
            </a:pPr>
            <a:r>
              <a:rPr lang="tr-TR" dirty="0" smtClean="0">
                <a:effectLst>
                  <a:outerShdw blurRad="38100" dist="38100" dir="2700000" algn="tl">
                    <a:srgbClr val="000000">
                      <a:alpha val="43137"/>
                    </a:srgbClr>
                  </a:outerShdw>
                </a:effectLst>
              </a:rPr>
              <a:t>Web Site &amp; Sosyal Medya</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595038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824287" y="2021306"/>
            <a:ext cx="9678735" cy="737936"/>
          </a:xfrm>
          <a:solidFill>
            <a:schemeClr val="accent1"/>
          </a:solidFill>
          <a:effectLst>
            <a:outerShdw blurRad="50800" dist="38100" dir="8100000" algn="tr" rotWithShape="0">
              <a:prstClr val="black">
                <a:alpha val="40000"/>
              </a:prstClr>
            </a:outerShdw>
          </a:effectLst>
        </p:spPr>
        <p:txBody>
          <a:bodyPr>
            <a:normAutofit fontScale="70000" lnSpcReduction="20000"/>
          </a:bodyPr>
          <a:lstStyle/>
          <a:p>
            <a:pPr marL="0" indent="0" algn="just">
              <a:buNone/>
            </a:pPr>
            <a:r>
              <a:rPr lang="tr-TR" dirty="0" smtClean="0">
                <a:effectLst>
                  <a:outerShdw blurRad="38100" dist="38100" dir="2700000" algn="tl">
                    <a:srgbClr val="000000">
                      <a:alpha val="43137"/>
                    </a:srgbClr>
                  </a:outerShdw>
                </a:effectLst>
              </a:rPr>
              <a:t>Fakültemizin web sitesi güncel ve aktif olarak yenilenmektedir. Duyurular, ders programları, ders içerikleri gibi pek çok bilgiye web sitemiz üzerinden ulaşılabilmektedir. Fakültemiz bünyesindeki bölümlerin alt siteleri de aktifleştirilmiştir. </a:t>
            </a:r>
            <a:endParaRPr lang="tr-TR" dirty="0">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2"/>
          <a:stretch>
            <a:fillRect/>
          </a:stretch>
        </p:blipFill>
        <p:spPr>
          <a:xfrm>
            <a:off x="2215478" y="2795336"/>
            <a:ext cx="9013995" cy="3749843"/>
          </a:xfrm>
          <a:prstGeom prst="rect">
            <a:avLst/>
          </a:prstGeom>
        </p:spPr>
      </p:pic>
    </p:spTree>
    <p:extLst>
      <p:ext uri="{BB962C8B-B14F-4D97-AF65-F5344CB8AC3E}">
        <p14:creationId xmlns:p14="http://schemas.microsoft.com/office/powerpoint/2010/main" val="21215832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021306"/>
            <a:ext cx="10018713" cy="850232"/>
          </a:xfrm>
          <a:solidFill>
            <a:schemeClr val="accent1"/>
          </a:solidFill>
          <a:effectLst>
            <a:outerShdw blurRad="50800" dist="38100" dir="8100000" algn="tr" rotWithShape="0">
              <a:prstClr val="black">
                <a:alpha val="40000"/>
              </a:prstClr>
            </a:outerShdw>
          </a:effectLst>
        </p:spPr>
        <p:txBody>
          <a:bodyPr>
            <a:normAutofit fontScale="70000" lnSpcReduction="20000"/>
          </a:bodyPr>
          <a:lstStyle/>
          <a:p>
            <a:pPr marL="0" indent="0" algn="just">
              <a:buNone/>
            </a:pPr>
            <a:r>
              <a:rPr lang="tr-TR" dirty="0" smtClean="0">
                <a:effectLst>
                  <a:outerShdw blurRad="38100" dist="38100" dir="2700000" algn="tl">
                    <a:srgbClr val="000000">
                      <a:alpha val="43137"/>
                    </a:srgbClr>
                  </a:outerShdw>
                </a:effectLst>
              </a:rPr>
              <a:t>Fakültemiz web sitesinin İngilizce yayın çalışmaları da devam etmektedir. Web sitemizin İngilizce versiyonu sayesinde uluslararası alanda Fakültemizin ve Üniversitemizin tanıtımı kolaylaşacaktır. Özellikle </a:t>
            </a:r>
            <a:r>
              <a:rPr lang="tr-TR" dirty="0" err="1" smtClean="0">
                <a:effectLst>
                  <a:outerShdw blurRad="38100" dist="38100" dir="2700000" algn="tl">
                    <a:srgbClr val="000000">
                      <a:alpha val="43137"/>
                    </a:srgbClr>
                  </a:outerShdw>
                </a:effectLst>
              </a:rPr>
              <a:t>Erasmus</a:t>
            </a:r>
            <a:r>
              <a:rPr lang="tr-TR" dirty="0" smtClean="0">
                <a:effectLst>
                  <a:outerShdw blurRad="38100" dist="38100" dir="2700000" algn="tl">
                    <a:srgbClr val="000000">
                      <a:alpha val="43137"/>
                    </a:srgbClr>
                  </a:outerShdw>
                </a:effectLst>
              </a:rPr>
              <a:t> gibi değişim programları açısından da bu çalışma bir gereklilik olarak değerlendirilmektedir.</a:t>
            </a:r>
            <a:endParaRPr lang="tr-TR" dirty="0">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2"/>
          <a:stretch>
            <a:fillRect/>
          </a:stretch>
        </p:blipFill>
        <p:spPr>
          <a:xfrm>
            <a:off x="2245895" y="2871538"/>
            <a:ext cx="8871835" cy="3689100"/>
          </a:xfrm>
          <a:prstGeom prst="rect">
            <a:avLst/>
          </a:prstGeom>
        </p:spPr>
      </p:pic>
    </p:spTree>
    <p:extLst>
      <p:ext uri="{BB962C8B-B14F-4D97-AF65-F5344CB8AC3E}">
        <p14:creationId xmlns:p14="http://schemas.microsoft.com/office/powerpoint/2010/main" val="14375285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7" name="İçerik Yer Tutucusu 6"/>
          <p:cNvSpPr>
            <a:spLocks noGrp="1"/>
          </p:cNvSpPr>
          <p:nvPr>
            <p:ph idx="1"/>
          </p:nvPr>
        </p:nvSpPr>
        <p:spPr>
          <a:xfrm>
            <a:off x="1484311" y="2209799"/>
            <a:ext cx="10018713" cy="3200401"/>
          </a:xfrm>
        </p:spPr>
        <p:txBody>
          <a:bodyPr>
            <a:scene3d>
              <a:camera prst="orthographicFront"/>
              <a:lightRig rig="harsh" dir="t"/>
            </a:scene3d>
            <a:sp3d extrusionH="57150" prstMaterial="matte">
              <a:bevelT w="63500" h="12700" prst="angle"/>
              <a:contourClr>
                <a:schemeClr val="bg1">
                  <a:lumMod val="65000"/>
                </a:schemeClr>
              </a:contourClr>
            </a:sp3d>
          </a:bodyPr>
          <a:lstStyle/>
          <a:p>
            <a:pPr marL="0" indent="0" algn="ctr">
              <a:buNone/>
            </a:pPr>
            <a:r>
              <a:rPr lang="tr-TR" b="1" dirty="0">
                <a:ln/>
                <a:solidFill>
                  <a:sysClr val="windowText" lastClr="000000"/>
                </a:solidFill>
              </a:rPr>
              <a:t>Yıllar İtibariyle </a:t>
            </a:r>
            <a:r>
              <a:rPr lang="tr-TR" b="1" dirty="0" smtClean="0">
                <a:ln/>
                <a:solidFill>
                  <a:sysClr val="windowText" lastClr="000000"/>
                </a:solidFill>
              </a:rPr>
              <a:t>Fakülte Web Sitesinin </a:t>
            </a:r>
            <a:r>
              <a:rPr lang="tr-TR" b="1" dirty="0">
                <a:ln/>
                <a:solidFill>
                  <a:sysClr val="windowText" lastClr="000000"/>
                </a:solidFill>
              </a:rPr>
              <a:t>Ziyaretçi </a:t>
            </a:r>
            <a:r>
              <a:rPr lang="tr-TR" b="1" dirty="0" smtClean="0">
                <a:ln/>
                <a:solidFill>
                  <a:sysClr val="windowText" lastClr="000000"/>
                </a:solidFill>
              </a:rPr>
              <a:t>Sayısı</a:t>
            </a:r>
          </a:p>
          <a:p>
            <a:pPr marL="0" indent="0" algn="ctr">
              <a:buNone/>
            </a:pPr>
            <a:endParaRPr lang="tr-TR" b="1" dirty="0" smtClean="0">
              <a:ln/>
              <a:solidFill>
                <a:schemeClr val="accent3"/>
              </a:solidFill>
            </a:endParaRPr>
          </a:p>
          <a:p>
            <a:pPr marL="0" indent="0">
              <a:buNone/>
            </a:pPr>
            <a:endParaRPr lang="tr-TR" b="1" dirty="0">
              <a:ln/>
              <a:solidFill>
                <a:schemeClr val="accent3"/>
              </a:solidFill>
            </a:endParaRPr>
          </a:p>
          <a:p>
            <a:endParaRPr lang="tr-TR" b="1" dirty="0">
              <a:ln/>
              <a:solidFill>
                <a:schemeClr val="accent3"/>
              </a:solidFill>
            </a:endParaRPr>
          </a:p>
        </p:txBody>
      </p:sp>
      <p:graphicFrame>
        <p:nvGraphicFramePr>
          <p:cNvPr id="3" name="Nesne 2"/>
          <p:cNvGraphicFramePr>
            <a:graphicFrameLocks noChangeAspect="1"/>
          </p:cNvGraphicFramePr>
          <p:nvPr>
            <p:extLst>
              <p:ext uri="{D42A27DB-BD31-4B8C-83A1-F6EECF244321}">
                <p14:modId xmlns:p14="http://schemas.microsoft.com/office/powerpoint/2010/main" val="4006851239"/>
              </p:ext>
            </p:extLst>
          </p:nvPr>
        </p:nvGraphicFramePr>
        <p:xfrm>
          <a:off x="4248234" y="3809999"/>
          <a:ext cx="8893175" cy="1154113"/>
        </p:xfrm>
        <a:graphic>
          <a:graphicData uri="http://schemas.openxmlformats.org/presentationml/2006/ole">
            <mc:AlternateContent xmlns:mc="http://schemas.openxmlformats.org/markup-compatibility/2006">
              <mc:Choice xmlns:v="urn:schemas-microsoft-com:vml" Requires="v">
                <p:oleObj spid="_x0000_s3089" name="Document" r:id="rId3" imgW="8892657" imgH="1154860" progId="Word.Document.12">
                  <p:embed/>
                </p:oleObj>
              </mc:Choice>
              <mc:Fallback>
                <p:oleObj name="Document" r:id="rId3" imgW="8892657" imgH="1154860" progId="Word.Document.12">
                  <p:embed/>
                  <p:pic>
                    <p:nvPicPr>
                      <p:cNvPr id="0" name=""/>
                      <p:cNvPicPr/>
                      <p:nvPr/>
                    </p:nvPicPr>
                    <p:blipFill>
                      <a:blip r:embed="rId4"/>
                      <a:stretch>
                        <a:fillRect/>
                      </a:stretch>
                    </p:blipFill>
                    <p:spPr>
                      <a:xfrm>
                        <a:off x="4248234" y="3809999"/>
                        <a:ext cx="8893175" cy="1154113"/>
                      </a:xfrm>
                      <a:prstGeom prst="rect">
                        <a:avLst/>
                      </a:prstGeom>
                    </p:spPr>
                  </p:pic>
                </p:oleObj>
              </mc:Fallback>
            </mc:AlternateContent>
          </a:graphicData>
        </a:graphic>
      </p:graphicFrame>
    </p:spTree>
    <p:extLst>
      <p:ext uri="{BB962C8B-B14F-4D97-AF65-F5344CB8AC3E}">
        <p14:creationId xmlns:p14="http://schemas.microsoft.com/office/powerpoint/2010/main" val="29245865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Sosyal Medya</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265947"/>
            <a:ext cx="10018713" cy="878306"/>
          </a:xfrm>
          <a:solidFill>
            <a:schemeClr val="accent1"/>
          </a:solidFill>
          <a:effectLst>
            <a:outerShdw blurRad="50800" dist="38100" dir="8100000" algn="tr" rotWithShape="0">
              <a:prstClr val="black">
                <a:alpha val="40000"/>
              </a:prstClr>
            </a:outerShdw>
          </a:effectLst>
        </p:spPr>
        <p:txBody>
          <a:bodyPr/>
          <a:lstStyle/>
          <a:p>
            <a:pPr marL="0" indent="0" algn="just">
              <a:buNone/>
            </a:pPr>
            <a:r>
              <a:rPr lang="tr-TR" dirty="0" smtClean="0">
                <a:effectLst>
                  <a:outerShdw blurRad="38100" dist="38100" dir="2700000" algn="tl">
                    <a:srgbClr val="000000">
                      <a:alpha val="43137"/>
                    </a:srgbClr>
                  </a:outerShdw>
                </a:effectLst>
              </a:rPr>
              <a:t>Fakültemiz sosyal medyada da yer almaktadır. Youtube, </a:t>
            </a:r>
            <a:r>
              <a:rPr lang="tr-TR" dirty="0" err="1" smtClean="0">
                <a:effectLst>
                  <a:outerShdw blurRad="38100" dist="38100" dir="2700000" algn="tl">
                    <a:srgbClr val="000000">
                      <a:alpha val="43137"/>
                    </a:srgbClr>
                  </a:outerShdw>
                </a:effectLst>
              </a:rPr>
              <a:t>Twitter</a:t>
            </a:r>
            <a:r>
              <a:rPr lang="tr-TR" dirty="0" smtClean="0">
                <a:effectLst>
                  <a:outerShdw blurRad="38100" dist="38100" dir="2700000" algn="tl">
                    <a:srgbClr val="000000">
                      <a:alpha val="43137"/>
                    </a:srgbClr>
                  </a:outerShdw>
                </a:effectLst>
              </a:rPr>
              <a:t> gibi sosyal medya ortamlarında Fakültemiz faaliyetleri duyurulmaktadır.</a:t>
            </a:r>
            <a:endParaRPr lang="tr-TR" dirty="0">
              <a:effectLst>
                <a:outerShdw blurRad="38100" dist="38100" dir="2700000" algn="tl">
                  <a:srgbClr val="000000">
                    <a:alpha val="43137"/>
                  </a:srgbClr>
                </a:outerShdw>
              </a:effectLst>
            </a:endParaRPr>
          </a:p>
        </p:txBody>
      </p:sp>
      <p:pic>
        <p:nvPicPr>
          <p:cNvPr id="4" name="Resim 3" descr="https://encrypted-tbn1.gstatic.com/images?q=tbn:ANd9GcTUIHU-TF-PklIdurhnAu0lAGvukwHAIue0HymjdcPxz5HGUJCo"/>
          <p:cNvPicPr/>
          <p:nvPr/>
        </p:nvPicPr>
        <p:blipFill>
          <a:blip r:embed="rId2">
            <a:extLst>
              <a:ext uri="{28A0092B-C50C-407E-A947-70E740481C1C}">
                <a14:useLocalDpi xmlns:a14="http://schemas.microsoft.com/office/drawing/2010/main" val="0"/>
              </a:ext>
            </a:extLst>
          </a:blip>
          <a:srcRect/>
          <a:stretch>
            <a:fillRect/>
          </a:stretch>
        </p:blipFill>
        <p:spPr bwMode="auto">
          <a:xfrm>
            <a:off x="2767678" y="3387673"/>
            <a:ext cx="2240280" cy="1261745"/>
          </a:xfrm>
          <a:prstGeom prst="rect">
            <a:avLst/>
          </a:prstGeom>
          <a:noFill/>
          <a:ln>
            <a:noFill/>
          </a:ln>
          <a:scene3d>
            <a:camera prst="perspectiveRelaxedModerately"/>
            <a:lightRig rig="threePt" dir="t"/>
          </a:scene3d>
        </p:spPr>
      </p:pic>
      <p:pic>
        <p:nvPicPr>
          <p:cNvPr id="5" name="Resim 4" descr="https://encrypted-tbn2.gstatic.com/images?q=tbn:ANd9GcSJ90LjXXGBklqLtoNiXHVcXPaCI3IU1fy5UFQVHZRo-R6Xt0EeTw"/>
          <p:cNvPicPr/>
          <p:nvPr/>
        </p:nvPicPr>
        <p:blipFill>
          <a:blip r:embed="rId3">
            <a:extLst>
              <a:ext uri="{28A0092B-C50C-407E-A947-70E740481C1C}">
                <a14:useLocalDpi xmlns:a14="http://schemas.microsoft.com/office/drawing/2010/main" val="0"/>
              </a:ext>
            </a:extLst>
          </a:blip>
          <a:srcRect/>
          <a:stretch>
            <a:fillRect/>
          </a:stretch>
        </p:blipFill>
        <p:spPr bwMode="auto">
          <a:xfrm>
            <a:off x="2756883" y="4906261"/>
            <a:ext cx="2261870" cy="1325245"/>
          </a:xfrm>
          <a:prstGeom prst="rect">
            <a:avLst/>
          </a:prstGeom>
          <a:noFill/>
          <a:ln>
            <a:noFill/>
          </a:ln>
          <a:scene3d>
            <a:camera prst="perspectiveRelaxedModerately"/>
            <a:lightRig rig="threePt" dir="t"/>
          </a:scene3d>
        </p:spPr>
      </p:pic>
      <p:sp>
        <p:nvSpPr>
          <p:cNvPr id="7" name="Metin kutusu 6"/>
          <p:cNvSpPr txBox="1"/>
          <p:nvPr/>
        </p:nvSpPr>
        <p:spPr>
          <a:xfrm>
            <a:off x="7106653" y="3748258"/>
            <a:ext cx="2999873" cy="369332"/>
          </a:xfrm>
          <a:prstGeom prst="rect">
            <a:avLst/>
          </a:prstGeom>
          <a:solidFill>
            <a:schemeClr val="accent1"/>
          </a:solidFill>
          <a:scene3d>
            <a:camera prst="orthographicFront"/>
            <a:lightRig rig="threePt" dir="t"/>
          </a:scene3d>
          <a:sp3d>
            <a:bevelT prst="relaxedInset"/>
          </a:sp3d>
        </p:spPr>
        <p:txBody>
          <a:bodyPr wrap="square" rtlCol="0">
            <a:spAutoFit/>
          </a:bodyPr>
          <a:lstStyle/>
          <a:p>
            <a:r>
              <a:rPr lang="tr-TR" b="1" dirty="0">
                <a:effectLst>
                  <a:outerShdw blurRad="38100" dist="38100" dir="2700000" algn="tl">
                    <a:srgbClr val="000000">
                      <a:alpha val="43137"/>
                    </a:srgbClr>
                  </a:outerShdw>
                </a:effectLst>
              </a:rPr>
              <a:t>https://twitter.com/SIUIIBF</a:t>
            </a:r>
          </a:p>
        </p:txBody>
      </p:sp>
      <p:sp>
        <p:nvSpPr>
          <p:cNvPr id="9" name="Metin kutusu 8"/>
          <p:cNvSpPr txBox="1"/>
          <p:nvPr/>
        </p:nvSpPr>
        <p:spPr>
          <a:xfrm>
            <a:off x="7106653" y="5384218"/>
            <a:ext cx="2999872" cy="369332"/>
          </a:xfrm>
          <a:prstGeom prst="rect">
            <a:avLst/>
          </a:prstGeom>
          <a:solidFill>
            <a:schemeClr val="accent1"/>
          </a:solidFill>
          <a:scene3d>
            <a:camera prst="orthographicFront"/>
            <a:lightRig rig="threePt" dir="t"/>
          </a:scene3d>
          <a:sp3d>
            <a:bevelT prst="relaxedInset"/>
          </a:sp3d>
        </p:spPr>
        <p:txBody>
          <a:bodyPr wrap="square" rtlCol="0">
            <a:spAutoFit/>
          </a:bodyPr>
          <a:lstStyle/>
          <a:p>
            <a:pPr algn="ctr"/>
            <a:r>
              <a:rPr lang="tr-TR" b="1" dirty="0" smtClean="0">
                <a:effectLst>
                  <a:outerShdw blurRad="38100" dist="38100" dir="2700000" algn="tl">
                    <a:srgbClr val="000000">
                      <a:alpha val="43137"/>
                    </a:srgbClr>
                  </a:outerShdw>
                </a:effectLst>
              </a:rPr>
              <a:t>Siirt </a:t>
            </a:r>
            <a:r>
              <a:rPr lang="tr-TR" b="1" dirty="0">
                <a:effectLst>
                  <a:outerShdw blurRad="38100" dist="38100" dir="2700000" algn="tl">
                    <a:srgbClr val="000000">
                      <a:alpha val="43137"/>
                    </a:srgbClr>
                  </a:outerShdw>
                </a:effectLst>
              </a:rPr>
              <a:t>Üniversitesi İİBF</a:t>
            </a:r>
          </a:p>
        </p:txBody>
      </p:sp>
    </p:spTree>
    <p:extLst>
      <p:ext uri="{BB962C8B-B14F-4D97-AF65-F5344CB8AC3E}">
        <p14:creationId xmlns:p14="http://schemas.microsoft.com/office/powerpoint/2010/main" val="42947909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Unvan 10"/>
          <p:cNvSpPr>
            <a:spLocks noGrp="1"/>
          </p:cNvSpPr>
          <p:nvPr>
            <p:ph type="title"/>
          </p:nvPr>
        </p:nvSpPr>
        <p:spPr/>
        <p:txBody>
          <a:bodyPr/>
          <a:lstStyle/>
          <a:p>
            <a:endParaRPr lang="tr-TR"/>
          </a:p>
        </p:txBody>
      </p:sp>
      <p:sp>
        <p:nvSpPr>
          <p:cNvPr id="14" name="İçerik Yer Tutucusu 2"/>
          <p:cNvSpPr>
            <a:spLocks noGrp="1"/>
          </p:cNvSpPr>
          <p:nvPr>
            <p:ph idx="1"/>
          </p:nvPr>
        </p:nvSpPr>
        <p:spPr>
          <a:xfrm>
            <a:off x="1484310" y="2666999"/>
            <a:ext cx="10018713" cy="3124201"/>
          </a:xfrm>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Faaliyetler</a:t>
            </a:r>
          </a:p>
        </p:txBody>
      </p:sp>
    </p:spTree>
    <p:extLst>
      <p:ext uri="{BB962C8B-B14F-4D97-AF65-F5344CB8AC3E}">
        <p14:creationId xmlns:p14="http://schemas.microsoft.com/office/powerpoint/2010/main" val="5618996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endParaRPr lang="tr-TR" dirty="0"/>
          </a:p>
        </p:txBody>
      </p:sp>
      <p:pic>
        <p:nvPicPr>
          <p:cNvPr id="8" name="Resim 7"/>
          <p:cNvPicPr>
            <a:picLocks noChangeAspect="1"/>
          </p:cNvPicPr>
          <p:nvPr/>
        </p:nvPicPr>
        <p:blipFill>
          <a:blip r:embed="rId2"/>
          <a:stretch>
            <a:fillRect/>
          </a:stretch>
        </p:blipFill>
        <p:spPr>
          <a:xfrm>
            <a:off x="0" y="0"/>
            <a:ext cx="12192000" cy="6858000"/>
          </a:xfrm>
          <a:prstGeom prst="rect">
            <a:avLst/>
          </a:prstGeom>
        </p:spPr>
      </p:pic>
      <p:sp>
        <p:nvSpPr>
          <p:cNvPr id="9" name="Metin kutusu 8"/>
          <p:cNvSpPr txBox="1"/>
          <p:nvPr/>
        </p:nvSpPr>
        <p:spPr>
          <a:xfrm>
            <a:off x="1484311" y="5905500"/>
            <a:ext cx="9393239" cy="369332"/>
          </a:xfrm>
          <a:prstGeom prst="rect">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tr-TR" dirty="0" smtClean="0">
                <a:effectLst>
                  <a:outerShdw blurRad="38100" dist="38100" dir="2700000" algn="tl">
                    <a:srgbClr val="000000">
                      <a:alpha val="43137"/>
                    </a:srgbClr>
                  </a:outerShdw>
                </a:effectLst>
              </a:rPr>
              <a:t>PROF. DR. YÜKSEL BİRİNCİ: ‘VERİMLİLİK KONFERANSI’, 11 Mayıs 2015</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4791810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Çeşitli Faaliyetler</a:t>
            </a:r>
            <a:endParaRPr lang="tr-TR" dirty="0">
              <a:effectLst>
                <a:outerShdw blurRad="38100" dist="38100" dir="2700000" algn="tl">
                  <a:srgbClr val="000000">
                    <a:alpha val="43137"/>
                  </a:srgbClr>
                </a:outerShdw>
              </a:effectLst>
            </a:endParaRPr>
          </a:p>
        </p:txBody>
      </p:sp>
      <p:pic>
        <p:nvPicPr>
          <p:cNvPr id="4098" name="Picture 2" descr="siirt-universitesi-oryantasyon-programi-205-2016 (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1484311" y="5905500"/>
            <a:ext cx="9393239" cy="369332"/>
          </a:xfrm>
          <a:prstGeom prst="rect">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tr-TR" dirty="0" smtClean="0">
                <a:effectLst>
                  <a:outerShdw blurRad="38100" dist="38100" dir="2700000" algn="tl">
                    <a:srgbClr val="000000">
                      <a:alpha val="43137"/>
                    </a:srgbClr>
                  </a:outerShdw>
                </a:effectLst>
              </a:rPr>
              <a:t>ORYANTASYON GÜNLERİ</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177390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çerik Yer Tutucusu 7"/>
          <p:cNvSpPr>
            <a:spLocks noGrp="1"/>
          </p:cNvSpPr>
          <p:nvPr>
            <p:ph idx="1"/>
          </p:nvPr>
        </p:nvSpPr>
        <p:spPr/>
        <p:txBody>
          <a:bodyPr/>
          <a:lstStyle/>
          <a:p>
            <a:endParaRPr lang="tr-TR"/>
          </a:p>
        </p:txBody>
      </p:sp>
      <p:sp>
        <p:nvSpPr>
          <p:cNvPr id="3" name="Unvan 2"/>
          <p:cNvSpPr>
            <a:spLocks noGrp="1"/>
          </p:cNvSpPr>
          <p:nvPr>
            <p:ph type="title"/>
          </p:nvPr>
        </p:nvSpPr>
        <p:spPr/>
        <p:txBody>
          <a:bodyPr/>
          <a:lstStyle/>
          <a:p>
            <a:endParaRPr lang="tr-TR"/>
          </a:p>
        </p:txBody>
      </p:sp>
      <p:pic>
        <p:nvPicPr>
          <p:cNvPr id="4" name="Resim 3"/>
          <p:cNvPicPr>
            <a:picLocks noChangeAspect="1"/>
          </p:cNvPicPr>
          <p:nvPr/>
        </p:nvPicPr>
        <p:blipFill>
          <a:blip r:embed="rId2"/>
          <a:stretch>
            <a:fillRect/>
          </a:stretch>
        </p:blipFill>
        <p:spPr>
          <a:xfrm>
            <a:off x="0" y="0"/>
            <a:ext cx="12192000" cy="6858000"/>
          </a:xfrm>
          <a:prstGeom prst="rect">
            <a:avLst/>
          </a:prstGeom>
        </p:spPr>
      </p:pic>
      <p:sp>
        <p:nvSpPr>
          <p:cNvPr id="6" name="Metin kutusu 5"/>
          <p:cNvSpPr txBox="1"/>
          <p:nvPr/>
        </p:nvSpPr>
        <p:spPr>
          <a:xfrm>
            <a:off x="1484311" y="5905500"/>
            <a:ext cx="9393239" cy="369332"/>
          </a:xfrm>
          <a:prstGeom prst="rect">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tr-TR" dirty="0" smtClean="0">
                <a:effectLst>
                  <a:outerShdw blurRad="38100" dist="38100" dir="2700000" algn="tl">
                    <a:srgbClr val="000000">
                      <a:alpha val="43137"/>
                    </a:srgbClr>
                  </a:outerShdw>
                </a:effectLst>
              </a:rPr>
              <a:t>LİMAK ÇİMENTO FABRİKASI TEKNİK GEZİSİ</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902346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Kurumsal Kabiliyet ve Kapasitesi</a:t>
            </a:r>
          </a:p>
          <a:p>
            <a:pPr marL="0" indent="0" algn="ctr">
              <a:buNone/>
            </a:pPr>
            <a:r>
              <a:rPr lang="tr-TR" b="1" dirty="0" smtClean="0">
                <a:effectLst>
                  <a:outerShdw blurRad="38100" dist="38100" dir="2700000" algn="tl">
                    <a:srgbClr val="000000">
                      <a:alpha val="43137"/>
                    </a:srgbClr>
                  </a:outerShdw>
                </a:effectLst>
              </a:rPr>
              <a:t>Avantajlar &amp; Dezavantajlar</a:t>
            </a:r>
          </a:p>
        </p:txBody>
      </p:sp>
    </p:spTree>
    <p:extLst>
      <p:ext uri="{BB962C8B-B14F-4D97-AF65-F5344CB8AC3E}">
        <p14:creationId xmlns:p14="http://schemas.microsoft.com/office/powerpoint/2010/main" val="5548859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Kurumsal Kabiliyet ve Kapasitesi</a:t>
            </a:r>
            <a:br>
              <a:rPr lang="tr-TR" dirty="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Avantajlar</a:t>
            </a:r>
            <a:endParaRPr lang="tr-TR" sz="2400" dirty="0"/>
          </a:p>
        </p:txBody>
      </p:sp>
      <p:sp>
        <p:nvSpPr>
          <p:cNvPr id="3" name="İçerik Yer Tutucusu 2"/>
          <p:cNvSpPr>
            <a:spLocks noGrp="1"/>
          </p:cNvSpPr>
          <p:nvPr>
            <p:ph idx="1"/>
          </p:nvPr>
        </p:nvSpPr>
        <p:spPr>
          <a:xfrm>
            <a:off x="1484310" y="2438399"/>
            <a:ext cx="10018713" cy="3352802"/>
          </a:xfrm>
          <a:solidFill>
            <a:schemeClr val="accent1"/>
          </a:solidFill>
          <a:effectLst>
            <a:outerShdw blurRad="50800" dist="38100" dir="8100000" algn="tr" rotWithShape="0">
              <a:prstClr val="black">
                <a:alpha val="40000"/>
              </a:prstClr>
            </a:outerShdw>
          </a:effectLst>
        </p:spPr>
        <p:txBody>
          <a:bodyPr>
            <a:normAutofit lnSpcReduction="10000"/>
          </a:bodyPr>
          <a:lstStyle/>
          <a:p>
            <a:pPr>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Genç </a:t>
            </a:r>
            <a:r>
              <a:rPr lang="tr-TR" sz="1900" dirty="0">
                <a:effectLst>
                  <a:outerShdw blurRad="38100" dist="38100" dir="2700000" algn="tl">
                    <a:srgbClr val="000000">
                      <a:alpha val="43137"/>
                    </a:srgbClr>
                  </a:outerShdw>
                </a:effectLst>
              </a:rPr>
              <a:t>ve dinamik personele sahip </a:t>
            </a:r>
            <a:r>
              <a:rPr lang="tr-TR" sz="1900" dirty="0" smtClean="0">
                <a:effectLst>
                  <a:outerShdw blurRad="38100" dist="38100" dir="2700000" algn="tl">
                    <a:srgbClr val="000000">
                      <a:alpha val="43137"/>
                    </a:srgbClr>
                  </a:outerShdw>
                </a:effectLst>
              </a:rPr>
              <a:t>olması,</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Yönetimin </a:t>
            </a:r>
            <a:r>
              <a:rPr lang="tr-TR" sz="1900" dirty="0">
                <a:effectLst>
                  <a:outerShdw blurRad="38100" dist="38100" dir="2700000" algn="tl">
                    <a:srgbClr val="000000">
                      <a:alpha val="43137"/>
                    </a:srgbClr>
                  </a:outerShdw>
                </a:effectLst>
              </a:rPr>
              <a:t>deneyimli elemanlardan </a:t>
            </a:r>
            <a:r>
              <a:rPr lang="tr-TR" sz="1900" dirty="0" smtClean="0">
                <a:effectLst>
                  <a:outerShdw blurRad="38100" dist="38100" dir="2700000" algn="tl">
                    <a:srgbClr val="000000">
                      <a:alpha val="43137"/>
                    </a:srgbClr>
                  </a:outerShdw>
                </a:effectLst>
              </a:rPr>
              <a:t>oluşması,</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İkinci </a:t>
            </a:r>
            <a:r>
              <a:rPr lang="tr-TR" sz="1900" dirty="0">
                <a:effectLst>
                  <a:outerShdw blurRad="38100" dist="38100" dir="2700000" algn="tl">
                    <a:srgbClr val="000000">
                      <a:alpha val="43137"/>
                    </a:srgbClr>
                  </a:outerShdw>
                </a:effectLst>
              </a:rPr>
              <a:t>öğretim programları ile sektörlerde çalışanlara eğitim fırsatı </a:t>
            </a:r>
            <a:r>
              <a:rPr lang="tr-TR" sz="1900" dirty="0" smtClean="0">
                <a:effectLst>
                  <a:outerShdw blurRad="38100" dist="38100" dir="2700000" algn="tl">
                    <a:srgbClr val="000000">
                      <a:alpha val="43137"/>
                    </a:srgbClr>
                  </a:outerShdw>
                </a:effectLst>
              </a:rPr>
              <a:t>verilmesi,</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Üniversitenin </a:t>
            </a:r>
            <a:r>
              <a:rPr lang="tr-TR" sz="1900" dirty="0">
                <a:effectLst>
                  <a:outerShdw blurRad="38100" dist="38100" dir="2700000" algn="tl">
                    <a:srgbClr val="000000">
                      <a:alpha val="43137"/>
                    </a:srgbClr>
                  </a:outerShdw>
                </a:effectLst>
              </a:rPr>
              <a:t>akademik personeline geliştirme ödeneği </a:t>
            </a:r>
            <a:r>
              <a:rPr lang="tr-TR" sz="1900" dirty="0" smtClean="0">
                <a:effectLst>
                  <a:outerShdw blurRad="38100" dist="38100" dir="2700000" algn="tl">
                    <a:srgbClr val="000000">
                      <a:alpha val="43137"/>
                    </a:srgbClr>
                  </a:outerShdw>
                </a:effectLst>
              </a:rPr>
              <a:t>verilmesi,</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Huzurlu </a:t>
            </a:r>
            <a:r>
              <a:rPr lang="tr-TR" sz="1900" dirty="0">
                <a:effectLst>
                  <a:outerShdw blurRad="38100" dist="38100" dir="2700000" algn="tl">
                    <a:srgbClr val="000000">
                      <a:alpha val="43137"/>
                    </a:srgbClr>
                  </a:outerShdw>
                </a:effectLst>
              </a:rPr>
              <a:t>bir eğitim ortamı </a:t>
            </a:r>
            <a:r>
              <a:rPr lang="tr-TR" sz="1900" dirty="0" smtClean="0">
                <a:effectLst>
                  <a:outerShdw blurRad="38100" dist="38100" dir="2700000" algn="tl">
                    <a:srgbClr val="000000">
                      <a:alpha val="43137"/>
                    </a:srgbClr>
                  </a:outerShdw>
                </a:effectLst>
              </a:rPr>
              <a:t>sunması,</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Teknik </a:t>
            </a:r>
            <a:r>
              <a:rPr lang="tr-TR" sz="1900" dirty="0">
                <a:effectLst>
                  <a:outerShdw blurRad="38100" dist="38100" dir="2700000" algn="tl">
                    <a:srgbClr val="000000">
                      <a:alpha val="43137"/>
                    </a:srgbClr>
                  </a:outerShdw>
                </a:effectLst>
              </a:rPr>
              <a:t>donanımlı sınıflarda eğitim </a:t>
            </a:r>
            <a:r>
              <a:rPr lang="tr-TR" sz="1900" dirty="0" smtClean="0">
                <a:effectLst>
                  <a:outerShdw blurRad="38100" dist="38100" dir="2700000" algn="tl">
                    <a:srgbClr val="000000">
                      <a:alpha val="43137"/>
                    </a:srgbClr>
                  </a:outerShdw>
                </a:effectLst>
              </a:rPr>
              <a:t>verilmesi,</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Misafir </a:t>
            </a:r>
            <a:r>
              <a:rPr lang="tr-TR" sz="1900" dirty="0">
                <a:effectLst>
                  <a:outerShdw blurRad="38100" dist="38100" dir="2700000" algn="tl">
                    <a:srgbClr val="000000">
                      <a:alpha val="43137"/>
                    </a:srgbClr>
                  </a:outerShdw>
                </a:effectLst>
              </a:rPr>
              <a:t>akademik personel için konaklama tesisinin </a:t>
            </a:r>
            <a:r>
              <a:rPr lang="tr-TR" sz="1900" dirty="0" smtClean="0">
                <a:effectLst>
                  <a:outerShdw blurRad="38100" dist="38100" dir="2700000" algn="tl">
                    <a:srgbClr val="000000">
                      <a:alpha val="43137"/>
                    </a:srgbClr>
                  </a:outerShdw>
                </a:effectLst>
              </a:rPr>
              <a:t>varlığı.</a:t>
            </a:r>
            <a:endParaRPr lang="tr-TR" sz="1900" dirty="0">
              <a:effectLst>
                <a:outerShdw blurRad="38100" dist="38100" dir="2700000" algn="tl">
                  <a:srgbClr val="000000">
                    <a:alpha val="43137"/>
                  </a:srgbClr>
                </a:outerShdw>
              </a:effectLst>
            </a:endParaRPr>
          </a:p>
          <a:p>
            <a:pPr>
              <a:buFont typeface="Wingdings" panose="05000000000000000000" pitchFamily="2" charset="2"/>
              <a:buChar char="§"/>
            </a:pP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94833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Kurumsal Kabiliyet ve Kapasitesi</a:t>
            </a:r>
            <a:br>
              <a:rPr lang="tr-TR" dirty="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Dezavantajlar</a:t>
            </a:r>
            <a:endParaRPr lang="tr-TR" sz="2400" dirty="0"/>
          </a:p>
        </p:txBody>
      </p:sp>
      <p:sp>
        <p:nvSpPr>
          <p:cNvPr id="3" name="İçerik Yer Tutucusu 2"/>
          <p:cNvSpPr>
            <a:spLocks noGrp="1"/>
          </p:cNvSpPr>
          <p:nvPr>
            <p:ph idx="1"/>
          </p:nvPr>
        </p:nvSpPr>
        <p:spPr>
          <a:xfrm>
            <a:off x="1661160" y="2194560"/>
            <a:ext cx="9841863" cy="3840480"/>
          </a:xfrm>
          <a:solidFill>
            <a:schemeClr val="accent1"/>
          </a:solidFill>
          <a:effectLst>
            <a:outerShdw blurRad="50800" dist="38100" dir="8100000" algn="tr" rotWithShape="0">
              <a:prstClr val="black">
                <a:alpha val="40000"/>
              </a:prstClr>
            </a:outerShdw>
          </a:effectLst>
        </p:spPr>
        <p:txBody>
          <a:bodyPr>
            <a:normAutofit fontScale="40000" lnSpcReduction="20000"/>
          </a:bodyPr>
          <a:lstStyle/>
          <a:p>
            <a:pPr>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Bilimsel </a:t>
            </a:r>
            <a:r>
              <a:rPr lang="tr-TR" sz="5500" dirty="0">
                <a:effectLst>
                  <a:outerShdw blurRad="38100" dist="38100" dir="2700000" algn="tl">
                    <a:srgbClr val="000000">
                      <a:alpha val="43137"/>
                    </a:srgbClr>
                  </a:outerShdw>
                </a:effectLst>
              </a:rPr>
              <a:t>araştırma projelerine ayrılan bütçenin </a:t>
            </a:r>
            <a:r>
              <a:rPr lang="tr-TR" sz="5500" dirty="0" smtClean="0">
                <a:effectLst>
                  <a:outerShdw blurRad="38100" dist="38100" dir="2700000" algn="tl">
                    <a:srgbClr val="000000">
                      <a:alpha val="43137"/>
                    </a:srgbClr>
                  </a:outerShdw>
                </a:effectLst>
              </a:rPr>
              <a:t>azlığı,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Akademik </a:t>
            </a:r>
            <a:r>
              <a:rPr lang="tr-TR" sz="5500" dirty="0">
                <a:effectLst>
                  <a:outerShdw blurRad="38100" dist="38100" dir="2700000" algn="tl">
                    <a:srgbClr val="000000">
                      <a:alpha val="43137"/>
                    </a:srgbClr>
                  </a:outerShdw>
                </a:effectLst>
              </a:rPr>
              <a:t>personel </a:t>
            </a:r>
            <a:r>
              <a:rPr lang="tr-TR" sz="5500" dirty="0" smtClean="0">
                <a:effectLst>
                  <a:outerShdw blurRad="38100" dist="38100" dir="2700000" algn="tl">
                    <a:srgbClr val="000000">
                      <a:alpha val="43137"/>
                    </a:srgbClr>
                  </a:outerShdw>
                </a:effectLst>
              </a:rPr>
              <a:t>yetersizliği,</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Sosyal, kültürel </a:t>
            </a:r>
            <a:r>
              <a:rPr lang="tr-TR" sz="5500" dirty="0">
                <a:effectLst>
                  <a:outerShdw blurRad="38100" dist="38100" dir="2700000" algn="tl">
                    <a:srgbClr val="000000">
                      <a:alpha val="43137"/>
                    </a:srgbClr>
                  </a:outerShdw>
                </a:effectLst>
              </a:rPr>
              <a:t>ve sportif tesislerin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Şehrin </a:t>
            </a:r>
            <a:r>
              <a:rPr lang="tr-TR" sz="5500" dirty="0" err="1">
                <a:effectLst>
                  <a:outerShdw blurRad="38100" dist="38100" dir="2700000" algn="tl">
                    <a:srgbClr val="000000">
                      <a:alpha val="43137"/>
                    </a:srgbClr>
                  </a:outerShdw>
                </a:effectLst>
              </a:rPr>
              <a:t>sosyo</a:t>
            </a:r>
            <a:r>
              <a:rPr lang="tr-TR" sz="5500" dirty="0">
                <a:effectLst>
                  <a:outerShdw blurRad="38100" dist="38100" dir="2700000" algn="tl">
                    <a:srgbClr val="000000">
                      <a:alpha val="43137"/>
                    </a:srgbClr>
                  </a:outerShdw>
                </a:effectLst>
              </a:rPr>
              <a:t>-ekonomik olanaklarının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ÖSYS </a:t>
            </a:r>
            <a:r>
              <a:rPr lang="tr-TR" sz="5500" dirty="0">
                <a:effectLst>
                  <a:outerShdw blurRad="38100" dist="38100" dir="2700000" algn="tl">
                    <a:srgbClr val="000000">
                      <a:alpha val="43137"/>
                    </a:srgbClr>
                  </a:outerShdw>
                </a:effectLst>
              </a:rPr>
              <a:t>giriş puanının düşük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Sanayi </a:t>
            </a:r>
            <a:r>
              <a:rPr lang="tr-TR" sz="5500" dirty="0">
                <a:effectLst>
                  <a:outerShdw blurRad="38100" dist="38100" dir="2700000" algn="tl">
                    <a:srgbClr val="000000">
                      <a:alpha val="43137"/>
                    </a:srgbClr>
                  </a:outerShdw>
                </a:effectLst>
              </a:rPr>
              <a:t>kuruluşlarının azlığı nedeniyle üniversite-sanayi işbirliğinin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Yabancı </a:t>
            </a:r>
            <a:r>
              <a:rPr lang="tr-TR" sz="5500" dirty="0">
                <a:effectLst>
                  <a:outerShdw blurRad="38100" dist="38100" dir="2700000" algn="tl">
                    <a:srgbClr val="000000">
                      <a:alpha val="43137"/>
                    </a:srgbClr>
                  </a:outerShdw>
                </a:effectLst>
              </a:rPr>
              <a:t>dil hazırlık bölümlerinin </a:t>
            </a:r>
            <a:r>
              <a:rPr lang="tr-TR" sz="5500" dirty="0" smtClean="0">
                <a:effectLst>
                  <a:outerShdw blurRad="38100" dist="38100" dir="2700000" algn="tl">
                    <a:srgbClr val="000000">
                      <a:alpha val="43137"/>
                    </a:srgbClr>
                  </a:outerShdw>
                </a:effectLst>
              </a:rPr>
              <a:t>bulunmaması.</a:t>
            </a:r>
            <a:endParaRPr lang="tr-TR" sz="5500" dirty="0">
              <a:effectLst>
                <a:outerShdw blurRad="38100" dist="38100" dir="2700000" algn="tl">
                  <a:srgbClr val="000000">
                    <a:alpha val="43137"/>
                  </a:srgbClr>
                </a:outerShdw>
              </a:effectLst>
            </a:endParaRPr>
          </a:p>
          <a:p>
            <a:pPr>
              <a:buFont typeface="Wingdings" panose="05000000000000000000" pitchFamily="2" charset="2"/>
              <a:buChar char="§"/>
            </a:pP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4970496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Fakülte Gelişim Hedefleri</a:t>
            </a:r>
          </a:p>
          <a:p>
            <a:pPr marL="0" indent="0" algn="ctr">
              <a:buNone/>
            </a:pPr>
            <a:r>
              <a:rPr lang="tr-TR" b="1" dirty="0" smtClean="0">
                <a:effectLst>
                  <a:outerShdw blurRad="38100" dist="38100" dir="2700000" algn="tl">
                    <a:srgbClr val="000000">
                      <a:alpha val="43137"/>
                    </a:srgbClr>
                  </a:outerShdw>
                </a:effectLst>
              </a:rPr>
              <a:t>2016 Yılı</a:t>
            </a:r>
          </a:p>
        </p:txBody>
      </p:sp>
    </p:spTree>
    <p:extLst>
      <p:ext uri="{BB962C8B-B14F-4D97-AF65-F5344CB8AC3E}">
        <p14:creationId xmlns:p14="http://schemas.microsoft.com/office/powerpoint/2010/main" val="8602241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effectLst>
                  <a:outerShdw blurRad="38100" dist="38100" dir="2700000" algn="tl">
                    <a:srgbClr val="000000">
                      <a:alpha val="43137"/>
                    </a:srgbClr>
                  </a:outerShdw>
                </a:effectLst>
              </a:rPr>
              <a:t>Fakülte Gelişim </a:t>
            </a:r>
            <a:r>
              <a:rPr lang="tr-TR" dirty="0" smtClean="0">
                <a:effectLst>
                  <a:outerShdw blurRad="38100" dist="38100" dir="2700000" algn="tl">
                    <a:srgbClr val="000000">
                      <a:alpha val="43137"/>
                    </a:srgbClr>
                  </a:outerShdw>
                </a:effectLst>
              </a:rPr>
              <a:t>Hedefleri</a:t>
            </a:r>
            <a:r>
              <a:rPr lang="tr-TR" dirty="0">
                <a:effectLst>
                  <a:outerShdw blurRad="38100" dist="38100" dir="2700000" algn="tl">
                    <a:srgbClr val="000000">
                      <a:alpha val="43137"/>
                    </a:srgbClr>
                  </a:outerShdw>
                </a:effectLst>
              </a:rPr>
              <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941095"/>
            <a:ext cx="10018713" cy="385010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Akademik personel sayısının arttırılması</a:t>
            </a:r>
            <a:r>
              <a:rPr lang="tr-TR" dirty="0" smtClean="0">
                <a:effectLst>
                  <a:outerShdw blurRad="38100" dist="38100" dir="2700000" algn="tl">
                    <a:srgbClr val="000000">
                      <a:alpha val="43137"/>
                    </a:srgbClr>
                  </a:outerShdw>
                </a:effectLst>
              </a:rPr>
              <a:t>: Mevcut bölümlerin devamlılığı ve yeni bölümlerin açılabilmesi için akademik personel sayısının arttırılması başlıca hedeflerimizdendir.</a:t>
            </a:r>
          </a:p>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Yeni bölümlerin açılması</a:t>
            </a:r>
            <a:r>
              <a:rPr lang="tr-TR" dirty="0" smtClean="0">
                <a:effectLst>
                  <a:outerShdw blurRad="38100" dist="38100" dir="2700000" algn="tl">
                    <a:srgbClr val="000000">
                      <a:alpha val="43137"/>
                    </a:srgbClr>
                  </a:outerShdw>
                </a:effectLst>
              </a:rPr>
              <a:t>: Kısa vadeli hedeflerimizden bir diğeri yeni bölümlerin açılmasıdır. Akademik personel teminine bağlı olarak Maliye ve/veya Çalışma Ekonomisi ve Endüstri İlişkileri Bölümünün açılması planlanmaktadır.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6075136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effectLst>
                  <a:outerShdw blurRad="38100" dist="38100" dir="2700000" algn="tl">
                    <a:srgbClr val="000000">
                      <a:alpha val="43137"/>
                    </a:srgbClr>
                  </a:outerShdw>
                </a:effectLst>
              </a:rPr>
              <a:t>Fakülte Gelişim Hedefleri</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1" y="2438399"/>
            <a:ext cx="10018713" cy="3009900"/>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Bina ve Hizmet Alanlarının Geliştirilmesi</a:t>
            </a:r>
            <a:r>
              <a:rPr lang="tr-TR" dirty="0" smtClean="0">
                <a:effectLst>
                  <a:outerShdw blurRad="38100" dist="38100" dir="2700000" algn="tl">
                    <a:srgbClr val="000000">
                      <a:alpha val="43137"/>
                    </a:srgbClr>
                  </a:outerShdw>
                </a:effectLst>
              </a:rPr>
              <a:t>: Fakültemiz halen </a:t>
            </a:r>
            <a:r>
              <a:rPr lang="tr-TR" dirty="0" err="1" smtClean="0">
                <a:effectLst>
                  <a:outerShdw blurRad="38100" dist="38100" dir="2700000" algn="tl">
                    <a:srgbClr val="000000">
                      <a:alpha val="43137"/>
                    </a:srgbClr>
                  </a:outerShdw>
                </a:effectLst>
              </a:rPr>
              <a:t>Kezer</a:t>
            </a:r>
            <a:r>
              <a:rPr lang="tr-TR" dirty="0" smtClean="0">
                <a:effectLst>
                  <a:outerShdw blurRad="38100" dist="38100" dir="2700000" algn="tl">
                    <a:srgbClr val="000000">
                      <a:alpha val="43137"/>
                    </a:srgbClr>
                  </a:outerShdw>
                </a:effectLst>
              </a:rPr>
              <a:t> </a:t>
            </a:r>
            <a:r>
              <a:rPr lang="tr-TR" dirty="0" err="1" smtClean="0">
                <a:effectLst>
                  <a:outerShdw blurRad="38100" dist="38100" dir="2700000" algn="tl">
                    <a:srgbClr val="000000">
                      <a:alpha val="43137"/>
                    </a:srgbClr>
                  </a:outerShdw>
                </a:effectLst>
              </a:rPr>
              <a:t>Yerleşkesi’nde</a:t>
            </a:r>
            <a:r>
              <a:rPr lang="tr-TR" dirty="0" smtClean="0">
                <a:effectLst>
                  <a:outerShdw blurRad="38100" dist="38100" dir="2700000" algn="tl">
                    <a:srgbClr val="000000">
                      <a:alpha val="43137"/>
                    </a:srgbClr>
                  </a:outerShdw>
                </a:effectLst>
              </a:rPr>
              <a:t> bulunan Mimarlık-Mühendislik Fakültesinin C Bloğunda faaliyetlerine devam etmektedir. Birim kütüphanesi, bilgisayar laboratuvarı gibi yeni hizmet alanlarına ihtiyaç duyulmaktadır. </a:t>
            </a:r>
          </a:p>
        </p:txBody>
      </p:sp>
    </p:spTree>
    <p:extLst>
      <p:ext uri="{BB962C8B-B14F-4D97-AF65-F5344CB8AC3E}">
        <p14:creationId xmlns:p14="http://schemas.microsoft.com/office/powerpoint/2010/main" val="1173363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Fakülte Gelişim Hedefleri</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892968"/>
            <a:ext cx="10018713" cy="3898233"/>
          </a:xfrm>
          <a:solidFill>
            <a:schemeClr val="accent1"/>
          </a:solidFill>
          <a:effectLst>
            <a:outerShdw blurRad="50800" dist="38100" dir="8100000" algn="tr" rotWithShape="0">
              <a:prstClr val="black">
                <a:alpha val="40000"/>
              </a:prstClr>
            </a:outerShdw>
          </a:effectLst>
        </p:spPr>
        <p:txBody>
          <a:bodyPr>
            <a:normAutofit lnSpcReduction="10000"/>
          </a:bodyPr>
          <a:lstStyle/>
          <a:p>
            <a:pPr algn="just">
              <a:buFont typeface="Wingdings" panose="05000000000000000000" pitchFamily="2" charset="2"/>
              <a:buChar char="q"/>
            </a:pPr>
            <a:endParaRPr lang="tr-TR" b="1" dirty="0" smtClean="0">
              <a:effectLst>
                <a:outerShdw blurRad="38100" dist="38100" dir="2700000" algn="tl">
                  <a:srgbClr val="000000">
                    <a:alpha val="43137"/>
                  </a:srgbClr>
                </a:outerShdw>
              </a:effectLst>
            </a:endParaRPr>
          </a:p>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Akademik yayın ve proje faaliyetlerinin arttırılması</a:t>
            </a:r>
            <a:r>
              <a:rPr lang="tr-TR" dirty="0" smtClean="0">
                <a:effectLst>
                  <a:outerShdw blurRad="38100" dist="38100" dir="2700000" algn="tl">
                    <a:srgbClr val="000000">
                      <a:alpha val="43137"/>
                    </a:srgbClr>
                  </a:outerShdw>
                </a:effectLst>
              </a:rPr>
              <a:t>: Akademik personelin yayın ve proje faaliyetlerinin arttırılması ve teşviki önemli hedeflerimizdendir. Bu hususa yönelik olarak Araştırma Teşvik ve Proje Komisyonu kurulabilecektir.</a:t>
            </a:r>
          </a:p>
          <a:p>
            <a:pPr algn="just">
              <a:buFont typeface="Wingdings" panose="05000000000000000000" pitchFamily="2" charset="2"/>
              <a:buChar char="ü"/>
            </a:pPr>
            <a:r>
              <a:rPr lang="tr-TR" b="1" dirty="0" err="1" smtClean="0">
                <a:effectLst>
                  <a:outerShdw blurRad="38100" dist="38100" dir="2700000" algn="tl">
                    <a:srgbClr val="000000">
                      <a:alpha val="43137"/>
                    </a:srgbClr>
                  </a:outerShdw>
                </a:effectLst>
              </a:rPr>
              <a:t>Erasmus</a:t>
            </a:r>
            <a:r>
              <a:rPr lang="tr-TR" b="1" dirty="0" smtClean="0">
                <a:effectLst>
                  <a:outerShdw blurRad="38100" dist="38100" dir="2700000" algn="tl">
                    <a:srgbClr val="000000">
                      <a:alpha val="43137"/>
                    </a:srgbClr>
                  </a:outerShdw>
                </a:effectLst>
              </a:rPr>
              <a:t>+ ve dış ilişkiler faaliyetlerinin geliştirilmesi</a:t>
            </a:r>
            <a:r>
              <a:rPr lang="tr-TR" dirty="0" smtClean="0">
                <a:effectLst>
                  <a:outerShdw blurRad="38100" dist="38100" dir="2700000" algn="tl">
                    <a:srgbClr val="000000">
                      <a:alpha val="43137"/>
                    </a:srgbClr>
                  </a:outerShdw>
                </a:effectLst>
              </a:rPr>
              <a:t>: Fakültemizden </a:t>
            </a:r>
            <a:r>
              <a:rPr lang="tr-TR" dirty="0" err="1" smtClean="0">
                <a:effectLst>
                  <a:outerShdw blurRad="38100" dist="38100" dir="2700000" algn="tl">
                    <a:srgbClr val="000000">
                      <a:alpha val="43137"/>
                    </a:srgbClr>
                  </a:outerShdw>
                </a:effectLst>
              </a:rPr>
              <a:t>Erasmus</a:t>
            </a:r>
            <a:r>
              <a:rPr lang="tr-TR" dirty="0" smtClean="0">
                <a:effectLst>
                  <a:outerShdw blurRad="38100" dist="38100" dir="2700000" algn="tl">
                    <a:srgbClr val="000000">
                      <a:alpha val="43137"/>
                    </a:srgbClr>
                  </a:outerShdw>
                </a:effectLst>
              </a:rPr>
              <a:t>+ kapsamında akademik personel ve öğrenci gönderilmesini arttırmanın yanı sıra öğrenci getirmeye yönelik çalışmalara da hız verilecektir. Ayrıca dış ilişkiler kapsamında Avrupa’daki iktisat kurumları ve fakültelerle işbirliğine yönelik girişimlere başlanmıştır. </a:t>
            </a:r>
          </a:p>
          <a:p>
            <a:pPr algn="just">
              <a:buFont typeface="Wingdings" panose="05000000000000000000" pitchFamily="2" charset="2"/>
              <a:buChar char="q"/>
            </a:pPr>
            <a:endParaRPr lang="tr-TR"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904387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xfrm>
            <a:off x="1484310" y="2165685"/>
            <a:ext cx="10018713" cy="3625516"/>
          </a:xfrm>
          <a:noFill/>
          <a:ln>
            <a:noFill/>
          </a:ln>
        </p:spPr>
        <p:txBody>
          <a:bodyPr>
            <a:normAutofit/>
          </a:bodyPr>
          <a:lstStyle/>
          <a:p>
            <a:pPr marL="0" indent="0" algn="ctr">
              <a:buNone/>
            </a:pPr>
            <a:endParaRPr lang="tr-TR" b="1" dirty="0" smtClean="0">
              <a:effectLst>
                <a:outerShdw blurRad="38100" dist="38100" dir="2700000" algn="tl">
                  <a:srgbClr val="000000">
                    <a:alpha val="43137"/>
                  </a:srgbClr>
                </a:outerShdw>
              </a:effectLst>
            </a:endParaRPr>
          </a:p>
          <a:p>
            <a:pPr marL="0" indent="0" algn="ctr">
              <a:buNone/>
            </a:pPr>
            <a:r>
              <a:rPr lang="tr-TR" sz="4800" b="1" dirty="0" smtClean="0">
                <a:effectLst>
                  <a:outerShdw blurRad="38100" dist="38100" dir="2700000" algn="tl">
                    <a:srgbClr val="000000">
                      <a:alpha val="43137"/>
                    </a:srgbClr>
                  </a:outerShdw>
                </a:effectLst>
              </a:rPr>
              <a:t>TEŞEKKÜR EDERİZ.</a:t>
            </a:r>
          </a:p>
          <a:p>
            <a:pPr marL="0" indent="0" algn="ctr">
              <a:buNone/>
            </a:pPr>
            <a:endParaRPr lang="tr-TR" b="1" dirty="0">
              <a:effectLst>
                <a:outerShdw blurRad="38100" dist="38100" dir="2700000" algn="tl">
                  <a:srgbClr val="000000">
                    <a:alpha val="43137"/>
                  </a:srgbClr>
                </a:outerShdw>
              </a:effectLst>
            </a:endParaRP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T.C.</a:t>
            </a: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SİİRT ÜNİVERSİTESİ</a:t>
            </a: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İKTİSADİ ve İDARİ BİLİMLER FAKÜLTESİ</a:t>
            </a: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2015-2016</a:t>
            </a:r>
            <a:endParaRPr lang="tr-TR" sz="2000" b="1" dirty="0">
              <a:solidFill>
                <a:schemeClr val="accent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384769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cf4f915bd794bd04977f74f7f9f534ccb3d30e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aks">
  <a:themeElements>
    <a:clrScheme name="Paralaks">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aks">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Paralaks</Template>
  <TotalTime>3067</TotalTime>
  <Words>1778</Words>
  <Application>Microsoft Office PowerPoint</Application>
  <PresentationFormat>Geniş ekran</PresentationFormat>
  <Paragraphs>472</Paragraphs>
  <Slides>53</Slides>
  <Notes>0</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1</vt:i4>
      </vt:variant>
      <vt:variant>
        <vt:lpstr>Slayt Başlıkları</vt:lpstr>
      </vt:variant>
      <vt:variant>
        <vt:i4>53</vt:i4>
      </vt:variant>
    </vt:vector>
  </HeadingPairs>
  <TitlesOfParts>
    <vt:vector size="60" baseType="lpstr">
      <vt:lpstr>Arial</vt:lpstr>
      <vt:lpstr>Calibri</vt:lpstr>
      <vt:lpstr>Corbel</vt:lpstr>
      <vt:lpstr>Times New Roman</vt:lpstr>
      <vt:lpstr>Wingdings</vt:lpstr>
      <vt:lpstr>Paralaks</vt:lpstr>
      <vt:lpstr>Document</vt:lpstr>
      <vt:lpstr>T.C. SİİRT ÜNİVERSİTESİ İKTİSADİ ve İDARİ BİLİMLER FAKÜLTESİ  “ekonomi için insan değil, insan için ekonomi”    Prof. Dr. Yüksel BİRİNCİ </vt:lpstr>
      <vt:lpstr>PowerPoint Sunusu</vt:lpstr>
      <vt:lpstr>Tarihçe</vt:lpstr>
      <vt:lpstr>Vizyon &amp; Misyon</vt:lpstr>
      <vt:lpstr>PowerPoint Sunusu</vt:lpstr>
      <vt:lpstr>PowerPoint Sunusu</vt:lpstr>
      <vt:lpstr>Bölümler</vt:lpstr>
      <vt:lpstr>Öğrenci Sayıları (Şubat 2016)</vt:lpstr>
      <vt:lpstr>Öğrenci Sayıları (Şubat 2016)</vt:lpstr>
      <vt:lpstr>Yıllara Göre Toplam Öğrenci Sayısında Değişim</vt:lpstr>
      <vt:lpstr>Öğrenci Oranı (Fakülte/Üniversite)</vt:lpstr>
      <vt:lpstr>Kayıt Yaptıran Öğrencilerin  Geldikleri İllere Göre Dağılımı</vt:lpstr>
      <vt:lpstr>PowerPoint Sunusu</vt:lpstr>
      <vt:lpstr>Yıllara Göre LYS Puanları</vt:lpstr>
      <vt:lpstr>PowerPoint Sunusu</vt:lpstr>
      <vt:lpstr>Bölgesel Kalkınma İktisadı  Tezli Yüksek Lisans Programı </vt:lpstr>
      <vt:lpstr>Bölgesel Kalkınma İktisadı Tezli Yüksek Lisans Programı Devam Eden Tezler  </vt:lpstr>
      <vt:lpstr>PowerPoint Sunusu</vt:lpstr>
      <vt:lpstr>Öğrenci Hareketliliği</vt:lpstr>
      <vt:lpstr>PowerPoint Sunusu</vt:lpstr>
      <vt:lpstr>İnsan Kaynakları (Şubat 2016) Akademik Personel Sayısı</vt:lpstr>
      <vt:lpstr>İnsan Kaynakları (Şubat 2016) Öğretim Üyesi Yetiştirme Programı Kapsamında Olan  Araştırma Görevlisi Sayısı</vt:lpstr>
      <vt:lpstr>İnsan Kaynakları (Şubat 2016) İdari Personel Sayısı</vt:lpstr>
      <vt:lpstr>PowerPoint Sunusu</vt:lpstr>
      <vt:lpstr>Eğitim Alanları</vt:lpstr>
      <vt:lpstr>Sosyal Alanlar</vt:lpstr>
      <vt:lpstr>Hizmet Alanları</vt:lpstr>
      <vt:lpstr>Taşınır Malzemeler (Şubat 2016)</vt:lpstr>
      <vt:lpstr>PowerPoint Sunusu</vt:lpstr>
      <vt:lpstr>Yayınlar</vt:lpstr>
      <vt:lpstr>Bilimsel Araştırma Projeleri</vt:lpstr>
      <vt:lpstr>İktisadi Yenilik Dergisi</vt:lpstr>
      <vt:lpstr>Konferanslar &amp; Sempozyumlar &amp; Paneller</vt:lpstr>
      <vt:lpstr>PowerPoint Sunusu</vt:lpstr>
      <vt:lpstr>Bologna Süreci</vt:lpstr>
      <vt:lpstr>Bologna Süreci</vt:lpstr>
      <vt:lpstr>PowerPoint Sunusu</vt:lpstr>
      <vt:lpstr>Web Site</vt:lpstr>
      <vt:lpstr>Web Site</vt:lpstr>
      <vt:lpstr>Web Site</vt:lpstr>
      <vt:lpstr>Sosyal Medya</vt:lpstr>
      <vt:lpstr>PowerPoint Sunusu</vt:lpstr>
      <vt:lpstr>PowerPoint Sunusu</vt:lpstr>
      <vt:lpstr>Çeşitli Faaliyetler</vt:lpstr>
      <vt:lpstr>PowerPoint Sunusu</vt:lpstr>
      <vt:lpstr>PowerPoint Sunusu</vt:lpstr>
      <vt:lpstr>Kurumsal Kabiliyet ve Kapasitesi Avantajlar</vt:lpstr>
      <vt:lpstr>Kurumsal Kabiliyet ve Kapasitesi Dezavantajlar</vt:lpstr>
      <vt:lpstr>PowerPoint Sunusu</vt:lpstr>
      <vt:lpstr>Fakülte Gelişim Hedefleri </vt:lpstr>
      <vt:lpstr>Fakülte Gelişim Hedefleri </vt:lpstr>
      <vt:lpstr>Fakülte Gelişim Hedefleri </vt:lpstr>
      <vt:lpstr>PowerPoint Sunusu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İKTİSADİ ve İDARİ BİLİMLER FAKÜLTESİ</dc:title>
  <dc:creator>DR. SSA</dc:creator>
  <cp:lastModifiedBy>DR. SSA</cp:lastModifiedBy>
  <cp:revision>194</cp:revision>
  <dcterms:created xsi:type="dcterms:W3CDTF">2015-02-12T09:38:20Z</dcterms:created>
  <dcterms:modified xsi:type="dcterms:W3CDTF">2016-02-29T08:11:09Z</dcterms:modified>
</cp:coreProperties>
</file>