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3" r:id="rId1"/>
  </p:sldMasterIdLst>
  <p:sldIdLst>
    <p:sldId id="256" r:id="rId2"/>
    <p:sldId id="284" r:id="rId3"/>
    <p:sldId id="257" r:id="rId4"/>
    <p:sldId id="258" r:id="rId5"/>
    <p:sldId id="286" r:id="rId6"/>
    <p:sldId id="283" r:id="rId7"/>
    <p:sldId id="259" r:id="rId8"/>
    <p:sldId id="260" r:id="rId9"/>
    <p:sldId id="261" r:id="rId10"/>
    <p:sldId id="289" r:id="rId11"/>
    <p:sldId id="293" r:id="rId12"/>
    <p:sldId id="296" r:id="rId13"/>
    <p:sldId id="297" r:id="rId14"/>
    <p:sldId id="290" r:id="rId15"/>
    <p:sldId id="291" r:id="rId16"/>
    <p:sldId id="292" r:id="rId17"/>
    <p:sldId id="287" r:id="rId18"/>
    <p:sldId id="288" r:id="rId19"/>
    <p:sldId id="285" r:id="rId20"/>
    <p:sldId id="262" r:id="rId21"/>
    <p:sldId id="281" r:id="rId22"/>
    <p:sldId id="282" r:id="rId23"/>
    <p:sldId id="263" r:id="rId24"/>
    <p:sldId id="264" r:id="rId25"/>
    <p:sldId id="265" r:id="rId26"/>
    <p:sldId id="266" r:id="rId27"/>
    <p:sldId id="267" r:id="rId28"/>
    <p:sldId id="268" r:id="rId29"/>
    <p:sldId id="269" r:id="rId30"/>
    <p:sldId id="270" r:id="rId31"/>
    <p:sldId id="271" r:id="rId32"/>
    <p:sldId id="272" r:id="rId33"/>
    <p:sldId id="273" r:id="rId34"/>
    <p:sldId id="294" r:id="rId35"/>
    <p:sldId id="274" r:id="rId36"/>
    <p:sldId id="275" r:id="rId37"/>
    <p:sldId id="295" r:id="rId38"/>
    <p:sldId id="276" r:id="rId39"/>
    <p:sldId id="277" r:id="rId40"/>
    <p:sldId id="298" r:id="rId41"/>
    <p:sldId id="299" r:id="rId42"/>
    <p:sldId id="300" r:id="rId43"/>
    <p:sldId id="301" r:id="rId44"/>
  </p:sldIdLst>
  <p:sldSz cx="12192000" cy="6858000"/>
  <p:notesSz cx="6858000" cy="9144000"/>
  <p:custDataLst>
    <p:tags r:id="rId45"/>
  </p:custDataLst>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25E5076-3810-47DD-B79F-674D7AD40C01}" styleName="Koyu Stil 1 - Vurgu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DA37D80-6434-44D0-A028-1B22A696006F}" styleName="Açık Stil 3 - Vurgu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Orta Stil 4 - Vurgu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806" y="48"/>
      </p:cViewPr>
      <p:guideLst/>
    </p:cSldViewPr>
  </p:slideViewPr>
  <p:notesTextViewPr>
    <p:cViewPr>
      <p:scale>
        <a:sx n="1" d="1"/>
        <a:sy n="1" d="1"/>
      </p:scale>
      <p:origin x="0" y="0"/>
    </p:cViewPr>
  </p:notesTextViewPr>
  <p:sorterViewPr>
    <p:cViewPr>
      <p:scale>
        <a:sx n="100" d="100"/>
        <a:sy n="100" d="100"/>
      </p:scale>
      <p:origin x="0" y="-182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Sayfa1!$B$1</c:f>
              <c:strCache>
                <c:ptCount val="1"/>
                <c:pt idx="0">
                  <c:v>KONTENJAN</c:v>
                </c:pt>
              </c:strCache>
            </c:strRef>
          </c:tx>
          <c:spPr>
            <a:gradFill rotWithShape="1">
              <a:gsLst>
                <a:gs pos="0">
                  <a:schemeClr val="accent1">
                    <a:tint val="96000"/>
                    <a:lumMod val="102000"/>
                  </a:schemeClr>
                </a:gs>
                <a:gs pos="100000">
                  <a:schemeClr val="accent1">
                    <a:shade val="88000"/>
                    <a:lumMod val="94000"/>
                  </a:schemeClr>
                </a:gs>
              </a:gsLst>
              <a:path path="circle">
                <a:fillToRect l="50000" t="100000" r="100000" b="50000"/>
              </a:path>
            </a:gradFill>
            <a:ln>
              <a:noFill/>
            </a:ln>
            <a:effectLst>
              <a:innerShdw blurRad="63500" dist="50800" dir="8100000">
                <a:prstClr val="black">
                  <a:alpha val="50000"/>
                </a:prstClr>
              </a:innerShdw>
            </a:effectLst>
            <a:scene3d>
              <a:camera prst="orthographicFront">
                <a:rot lat="0" lon="0" rev="0"/>
              </a:camera>
              <a:lightRig rig="threePt" dir="tl">
                <a:rot lat="0" lon="0" rev="1200000"/>
              </a:lightRig>
            </a:scene3d>
            <a:sp3d>
              <a:bevelT w="25400" h="127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Sayfa1!$A$2:$A$5</c:f>
              <c:strCache>
                <c:ptCount val="4"/>
                <c:pt idx="0">
                  <c:v>İKTİSAT (N.Ö.)</c:v>
                </c:pt>
                <c:pt idx="1">
                  <c:v>İKTİSAT (İ.Ö.)</c:v>
                </c:pt>
                <c:pt idx="2">
                  <c:v>İŞLETME (N.Ö.)</c:v>
                </c:pt>
                <c:pt idx="3">
                  <c:v>İŞLETME (İ.Ö.)</c:v>
                </c:pt>
              </c:strCache>
            </c:strRef>
          </c:cat>
          <c:val>
            <c:numRef>
              <c:f>Sayfa1!$B$2:$B$5</c:f>
              <c:numCache>
                <c:formatCode>General</c:formatCode>
                <c:ptCount val="4"/>
                <c:pt idx="0">
                  <c:v>52</c:v>
                </c:pt>
                <c:pt idx="1">
                  <c:v>52</c:v>
                </c:pt>
                <c:pt idx="2">
                  <c:v>52</c:v>
                </c:pt>
                <c:pt idx="3">
                  <c:v>52</c:v>
                </c:pt>
              </c:numCache>
            </c:numRef>
          </c:val>
        </c:ser>
        <c:ser>
          <c:idx val="1"/>
          <c:order val="1"/>
          <c:tx>
            <c:strRef>
              <c:f>Sayfa1!$C$1</c:f>
              <c:strCache>
                <c:ptCount val="1"/>
                <c:pt idx="0">
                  <c:v>1. SINIFLAR</c:v>
                </c:pt>
              </c:strCache>
            </c:strRef>
          </c:tx>
          <c:spPr>
            <a:gradFill rotWithShape="1">
              <a:gsLst>
                <a:gs pos="0">
                  <a:schemeClr val="accent2">
                    <a:tint val="96000"/>
                    <a:lumMod val="102000"/>
                  </a:schemeClr>
                </a:gs>
                <a:gs pos="100000">
                  <a:schemeClr val="accent2">
                    <a:shade val="88000"/>
                    <a:lumMod val="94000"/>
                  </a:schemeClr>
                </a:gs>
              </a:gsLst>
              <a:path path="circle">
                <a:fillToRect l="50000" t="100000" r="100000" b="50000"/>
              </a:path>
            </a:gradFill>
            <a:ln>
              <a:noFill/>
            </a:ln>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Sayfa1!$A$2:$A$5</c:f>
              <c:strCache>
                <c:ptCount val="4"/>
                <c:pt idx="0">
                  <c:v>İKTİSAT (N.Ö.)</c:v>
                </c:pt>
                <c:pt idx="1">
                  <c:v>İKTİSAT (İ.Ö.)</c:v>
                </c:pt>
                <c:pt idx="2">
                  <c:v>İŞLETME (N.Ö.)</c:v>
                </c:pt>
                <c:pt idx="3">
                  <c:v>İŞLETME (İ.Ö.)</c:v>
                </c:pt>
              </c:strCache>
            </c:strRef>
          </c:cat>
          <c:val>
            <c:numRef>
              <c:f>Sayfa1!$C$2:$C$5</c:f>
              <c:numCache>
                <c:formatCode>General</c:formatCode>
                <c:ptCount val="4"/>
                <c:pt idx="0">
                  <c:v>62</c:v>
                </c:pt>
                <c:pt idx="1">
                  <c:v>26</c:v>
                </c:pt>
                <c:pt idx="2">
                  <c:v>60</c:v>
                </c:pt>
                <c:pt idx="3">
                  <c:v>16</c:v>
                </c:pt>
              </c:numCache>
            </c:numRef>
          </c:val>
        </c:ser>
        <c:ser>
          <c:idx val="2"/>
          <c:order val="2"/>
          <c:tx>
            <c:strRef>
              <c:f>Sayfa1!$D$1</c:f>
              <c:strCache>
                <c:ptCount val="1"/>
                <c:pt idx="0">
                  <c:v>2. SINIFLAR</c:v>
                </c:pt>
              </c:strCache>
            </c:strRef>
          </c:tx>
          <c:spPr>
            <a:gradFill rotWithShape="1">
              <a:gsLst>
                <a:gs pos="0">
                  <a:schemeClr val="accent3">
                    <a:tint val="96000"/>
                    <a:lumMod val="102000"/>
                  </a:schemeClr>
                </a:gs>
                <a:gs pos="100000">
                  <a:schemeClr val="accent3">
                    <a:shade val="88000"/>
                    <a:lumMod val="94000"/>
                  </a:schemeClr>
                </a:gs>
              </a:gsLst>
              <a:path path="circle">
                <a:fillToRect l="50000" t="100000" r="100000" b="50000"/>
              </a:path>
            </a:gradFill>
            <a:ln>
              <a:noFill/>
            </a:ln>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95000"/>
                          <a:alpha val="54000"/>
                        </a:schemeClr>
                      </a:solidFill>
                    </a:ln>
                    <a:effectLst/>
                  </c:spPr>
                </c15:leaderLines>
              </c:ext>
            </c:extLst>
          </c:dLbls>
          <c:cat>
            <c:strRef>
              <c:f>Sayfa1!$A$2:$A$5</c:f>
              <c:strCache>
                <c:ptCount val="4"/>
                <c:pt idx="0">
                  <c:v>İKTİSAT (N.Ö.)</c:v>
                </c:pt>
                <c:pt idx="1">
                  <c:v>İKTİSAT (İ.Ö.)</c:v>
                </c:pt>
                <c:pt idx="2">
                  <c:v>İŞLETME (N.Ö.)</c:v>
                </c:pt>
                <c:pt idx="3">
                  <c:v>İŞLETME (İ.Ö.)</c:v>
                </c:pt>
              </c:strCache>
            </c:strRef>
          </c:cat>
          <c:val>
            <c:numRef>
              <c:f>Sayfa1!$D$2:$D$5</c:f>
              <c:numCache>
                <c:formatCode>General</c:formatCode>
                <c:ptCount val="4"/>
                <c:pt idx="0">
                  <c:v>49</c:v>
                </c:pt>
                <c:pt idx="1">
                  <c:v>49</c:v>
                </c:pt>
                <c:pt idx="2">
                  <c:v>52</c:v>
                </c:pt>
                <c:pt idx="3">
                  <c:v>35</c:v>
                </c:pt>
              </c:numCache>
            </c:numRef>
          </c:val>
        </c:ser>
        <c:dLbls>
          <c:dLblPos val="outEnd"/>
          <c:showLegendKey val="0"/>
          <c:showVal val="1"/>
          <c:showCatName val="0"/>
          <c:showSerName val="0"/>
          <c:showPercent val="0"/>
          <c:showBubbleSize val="0"/>
        </c:dLbls>
        <c:gapWidth val="100"/>
        <c:overlap val="-24"/>
        <c:axId val="292896544"/>
        <c:axId val="292896936"/>
      </c:barChart>
      <c:catAx>
        <c:axId val="292896544"/>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tr-TR"/>
          </a:p>
        </c:txPr>
        <c:crossAx val="292896936"/>
        <c:crosses val="autoZero"/>
        <c:auto val="1"/>
        <c:lblAlgn val="ctr"/>
        <c:lblOffset val="100"/>
        <c:noMultiLvlLbl val="0"/>
      </c:catAx>
      <c:valAx>
        <c:axId val="292896936"/>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tr-TR"/>
          </a:p>
        </c:txPr>
        <c:crossAx val="29289654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tr-TR"/>
        </a:p>
      </c:txPr>
    </c:legend>
    <c:plotVisOnly val="1"/>
    <c:dispBlanksAs val="gap"/>
    <c:showDLblsOverMax val="0"/>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noFill/>
            <a:ln w="9525" cap="flat" cmpd="sng" algn="ctr">
              <a:solidFill>
                <a:schemeClr val="accent1"/>
              </a:solidFill>
              <a:miter lim="800000"/>
            </a:ln>
            <a:effectLst>
              <a:glow rad="63500">
                <a:schemeClr val="accent1">
                  <a:satMod val="175000"/>
                  <a:alpha val="25000"/>
                </a:schemeClr>
              </a:glow>
            </a:effectLst>
          </c:spPr>
          <c:invertIfNegative val="0"/>
          <c:dLbls>
            <c:spPr>
              <a:noFill/>
              <a:ln>
                <a:noFill/>
              </a:ln>
              <a:effectLst/>
            </c:spPr>
            <c:txPr>
              <a:bodyPr rot="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lt1">
                          <a:lumMod val="50000"/>
                        </a:schemeClr>
                      </a:solidFill>
                      <a:round/>
                    </a:ln>
                    <a:effectLst/>
                  </c:spPr>
                </c15:leaderLines>
              </c:ext>
            </c:extLst>
          </c:dLbls>
          <c:cat>
            <c:strRef>
              <c:f>Sayfa1!$A$1:$A$2</c:f>
              <c:strCache>
                <c:ptCount val="2"/>
                <c:pt idx="0">
                  <c:v>2013-14</c:v>
                </c:pt>
                <c:pt idx="1">
                  <c:v>2014-15</c:v>
                </c:pt>
              </c:strCache>
            </c:strRef>
          </c:cat>
          <c:val>
            <c:numRef>
              <c:f>Sayfa1!$B$1:$B$2</c:f>
              <c:numCache>
                <c:formatCode>General</c:formatCode>
                <c:ptCount val="2"/>
                <c:pt idx="0">
                  <c:v>185</c:v>
                </c:pt>
                <c:pt idx="1">
                  <c:v>349</c:v>
                </c:pt>
              </c:numCache>
            </c:numRef>
          </c:val>
        </c:ser>
        <c:dLbls>
          <c:showLegendKey val="0"/>
          <c:showVal val="0"/>
          <c:showCatName val="0"/>
          <c:showSerName val="0"/>
          <c:showPercent val="0"/>
          <c:showBubbleSize val="0"/>
        </c:dLbls>
        <c:gapWidth val="315"/>
        <c:overlap val="-40"/>
        <c:axId val="292897720"/>
        <c:axId val="292898112"/>
      </c:barChart>
      <c:catAx>
        <c:axId val="292897720"/>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tr-TR"/>
          </a:p>
        </c:txPr>
        <c:crossAx val="292898112"/>
        <c:crosses val="autoZero"/>
        <c:auto val="1"/>
        <c:lblAlgn val="ctr"/>
        <c:lblOffset val="100"/>
        <c:noMultiLvlLbl val="0"/>
      </c:catAx>
      <c:valAx>
        <c:axId val="292898112"/>
        <c:scaling>
          <c:orientation val="minMax"/>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lt1">
                    <a:lumMod val="75000"/>
                  </a:schemeClr>
                </a:solidFill>
                <a:latin typeface="+mn-lt"/>
                <a:ea typeface="+mn-ea"/>
                <a:cs typeface="+mn-cs"/>
              </a:defRPr>
            </a:pPr>
            <a:endParaRPr lang="tr-TR"/>
          </a:p>
        </c:txPr>
        <c:crossAx val="292897720"/>
        <c:crosses val="autoZero"/>
        <c:crossBetween val="between"/>
      </c:valAx>
      <c:spPr>
        <a:noFill/>
        <a:ln>
          <a:noFill/>
        </a:ln>
        <a:effectLst>
          <a:outerShdw blurRad="50800" dist="38100" dir="8100000" algn="tr" rotWithShape="0">
            <a:prstClr val="black">
              <a:alpha val="40000"/>
            </a:prstClr>
          </a:outerShdw>
        </a:effectLst>
      </c:spPr>
    </c:plotArea>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sz="1800"/>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lt1"/>
    </cs:fontRef>
  </cs:wall>
</cs:chartStyle>
</file>

<file path=ppt/charts/style2.xml><?xml version="1.0" encoding="utf-8"?>
<cs:chartStyle xmlns:cs="http://schemas.microsoft.com/office/drawing/2012/chartStyle" xmlns:a="http://schemas.openxmlformats.org/drawingml/2006/main" id="213">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a:xfrm>
            <a:off x="5332412" y="5883275"/>
            <a:ext cx="4324044" cy="365125"/>
          </a:xfrm>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74785971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10951856" y="5867131"/>
            <a:ext cx="551167" cy="365125"/>
          </a:xfrm>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98811037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17033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4A4232FB-BA40-46BD-A32D-A0078AA257B8}" type="datetimeFigureOut">
              <a:rPr lang="tr-TR" smtClean="0"/>
              <a:t>15.02.2015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903299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4A4232FB-BA40-46BD-A32D-A0078AA257B8}" type="datetimeFigureOut">
              <a:rPr lang="tr-TR" smtClean="0"/>
              <a:t>15.02.2015</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46807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4A4232FB-BA40-46BD-A32D-A0078AA257B8}" type="datetimeFigureOut">
              <a:rPr lang="tr-TR" smtClean="0"/>
              <a:t>15.02.2015</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2088118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4232FB-BA40-46BD-A32D-A0078AA257B8}" type="datetimeFigureOut">
              <a:rPr lang="tr-TR" smtClean="0"/>
              <a:t>15.02.2015</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093591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t>15.02.2015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990571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t>15.02.2015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350578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4A4232FB-BA40-46BD-A32D-A0078AA257B8}" type="datetimeFigureOut">
              <a:rPr lang="tr-TR" smtClean="0"/>
              <a:t>15.02.2015</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378839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2172545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21202507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080963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903931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2784244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18359760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A4232FB-BA40-46BD-A32D-A0078AA257B8}" type="datetimeFigureOut">
              <a:rPr lang="tr-TR" smtClean="0"/>
              <a:t>15.02.2015</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B0013171-2E40-43E4-AB0E-6D7F506DCB49}" type="slidenum">
              <a:rPr lang="tr-TR" smtClean="0"/>
              <a:t>‹#›</a:t>
            </a:fld>
            <a:endParaRPr lang="tr-TR"/>
          </a:p>
        </p:txBody>
      </p:sp>
    </p:spTree>
    <p:extLst>
      <p:ext uri="{BB962C8B-B14F-4D97-AF65-F5344CB8AC3E}">
        <p14:creationId xmlns:p14="http://schemas.microsoft.com/office/powerpoint/2010/main" val="3632068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4232FB-BA40-46BD-A32D-A0078AA257B8}" type="datetimeFigureOut">
              <a:rPr lang="tr-TR" smtClean="0"/>
              <a:t>15.02.2015</a:t>
            </a:fld>
            <a:endParaRPr lang="tr-T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r-T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013171-2E40-43E4-AB0E-6D7F506DCB49}" type="slidenum">
              <a:rPr lang="tr-TR" smtClean="0"/>
              <a:t>‹#›</a:t>
            </a:fld>
            <a:endParaRPr lang="tr-TR"/>
          </a:p>
        </p:txBody>
      </p:sp>
    </p:spTree>
    <p:extLst>
      <p:ext uri="{BB962C8B-B14F-4D97-AF65-F5344CB8AC3E}">
        <p14:creationId xmlns:p14="http://schemas.microsoft.com/office/powerpoint/2010/main" val="2010692743"/>
      </p:ext>
    </p:extLst>
  </p:cSld>
  <p:clrMap bg1="lt1" tx1="dk1" bg2="lt2" tx2="dk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 id="2147483986" r:id="rId13"/>
    <p:sldLayoutId id="2147483987" r:id="rId14"/>
    <p:sldLayoutId id="2147483988" r:id="rId15"/>
    <p:sldLayoutId id="2147483989" r:id="rId16"/>
    <p:sldLayoutId id="2147483990"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1459832" y="1363579"/>
            <a:ext cx="10090484" cy="2238459"/>
          </a:xfrm>
          <a:scene3d>
            <a:camera prst="perspectiveRelaxedModerately"/>
            <a:lightRig rig="threePt" dir="t"/>
          </a:scene3d>
        </p:spPr>
        <p:txBody>
          <a:bodyPr>
            <a:normAutofit/>
          </a:bodyPr>
          <a:lstStyle/>
          <a:p>
            <a:pPr algn="ctr"/>
            <a:r>
              <a:rPr lang="tr-TR" sz="4400" b="1" dirty="0" smtClean="0">
                <a:effectLst>
                  <a:outerShdw blurRad="38100" dist="38100" dir="2700000" algn="tl">
                    <a:srgbClr val="000000">
                      <a:alpha val="43137"/>
                    </a:srgbClr>
                  </a:outerShdw>
                </a:effectLst>
              </a:rPr>
              <a:t>T.C.</a:t>
            </a:r>
            <a:br>
              <a:rPr lang="tr-TR" sz="4400" b="1" dirty="0" smtClean="0">
                <a:effectLst>
                  <a:outerShdw blurRad="38100" dist="38100" dir="2700000" algn="tl">
                    <a:srgbClr val="000000">
                      <a:alpha val="43137"/>
                    </a:srgbClr>
                  </a:outerShdw>
                </a:effectLst>
              </a:rPr>
            </a:br>
            <a:r>
              <a:rPr lang="tr-TR" sz="4400" b="1" dirty="0" smtClean="0">
                <a:effectLst>
                  <a:outerShdw blurRad="38100" dist="38100" dir="2700000" algn="tl">
                    <a:srgbClr val="000000">
                      <a:alpha val="43137"/>
                    </a:srgbClr>
                  </a:outerShdw>
                </a:effectLst>
              </a:rPr>
              <a:t>SİİRT ÜNİVERSİTESİ</a:t>
            </a:r>
            <a:r>
              <a:rPr lang="tr-TR" dirty="0" smtClean="0"/>
              <a:t/>
            </a:r>
            <a:br>
              <a:rPr lang="tr-TR" dirty="0" smtClean="0"/>
            </a:br>
            <a:r>
              <a:rPr lang="tr-TR" sz="4000" b="1" dirty="0" smtClean="0">
                <a:effectLst>
                  <a:outerShdw blurRad="38100" dist="38100" dir="2700000" algn="tl">
                    <a:srgbClr val="000000">
                      <a:alpha val="43137"/>
                    </a:srgbClr>
                  </a:outerShdw>
                </a:effectLst>
              </a:rPr>
              <a:t>İKTİSADİ ve İDARİ BİLİMLER FAKÜLTESİ</a:t>
            </a:r>
            <a:endParaRPr lang="tr-TR" sz="4000" b="1" dirty="0">
              <a:effectLst>
                <a:outerShdw blurRad="38100" dist="38100" dir="2700000" algn="tl">
                  <a:srgbClr val="000000">
                    <a:alpha val="43137"/>
                  </a:srgbClr>
                </a:outerShdw>
              </a:effectLst>
            </a:endParaRPr>
          </a:p>
        </p:txBody>
      </p:sp>
      <p:sp>
        <p:nvSpPr>
          <p:cNvPr id="3" name="Alt Başlık 2"/>
          <p:cNvSpPr>
            <a:spLocks noGrp="1"/>
          </p:cNvSpPr>
          <p:nvPr>
            <p:ph type="subTitle" idx="1"/>
          </p:nvPr>
        </p:nvSpPr>
        <p:spPr>
          <a:xfrm>
            <a:off x="1580148" y="3890796"/>
            <a:ext cx="8622631" cy="1655762"/>
          </a:xfrm>
          <a:scene3d>
            <a:camera prst="perspectiveLeft"/>
            <a:lightRig rig="threePt" dir="t"/>
          </a:scene3d>
        </p:spPr>
        <p:txBody>
          <a:bodyPr>
            <a:normAutofit/>
          </a:bodyPr>
          <a:lstStyle/>
          <a:p>
            <a:r>
              <a:rPr lang="tr-TR" sz="3200" dirty="0" smtClean="0">
                <a:effectLst>
                  <a:outerShdw blurRad="38100" dist="38100" dir="2700000" algn="tl">
                    <a:srgbClr val="000000">
                      <a:alpha val="43137"/>
                    </a:srgbClr>
                  </a:outerShdw>
                </a:effectLst>
              </a:rPr>
              <a:t>Durum Analizi</a:t>
            </a:r>
          </a:p>
          <a:p>
            <a:r>
              <a:rPr lang="tr-TR" sz="2000" dirty="0" smtClean="0">
                <a:effectLst>
                  <a:outerShdw blurRad="38100" dist="38100" dir="2700000" algn="tl">
                    <a:srgbClr val="000000">
                      <a:alpha val="43137"/>
                    </a:srgbClr>
                  </a:outerShdw>
                </a:effectLst>
              </a:rPr>
              <a:t>Şubat 2015</a:t>
            </a:r>
          </a:p>
        </p:txBody>
      </p:sp>
    </p:spTree>
    <p:extLst>
      <p:ext uri="{BB962C8B-B14F-4D97-AF65-F5344CB8AC3E}">
        <p14:creationId xmlns:p14="http://schemas.microsoft.com/office/powerpoint/2010/main" val="210888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Giriş</a:t>
            </a:r>
          </a:p>
          <a:p>
            <a:pPr marL="0" indent="0" algn="ctr">
              <a:buNone/>
            </a:pPr>
            <a:r>
              <a:rPr lang="tr-TR" dirty="0" smtClean="0">
                <a:effectLst>
                  <a:outerShdw blurRad="38100" dist="38100" dir="2700000" algn="tl">
                    <a:srgbClr val="000000">
                      <a:alpha val="43137"/>
                    </a:srgbClr>
                  </a:outerShdw>
                </a:effectLst>
              </a:rPr>
              <a:t>Tarihçe / Vizyon &amp; Misyon / Organizasyon Şeması</a:t>
            </a:r>
            <a:endParaRPr lang="tr-TR"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20276321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Tarihçe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438399"/>
            <a:ext cx="10018713" cy="3352802"/>
          </a:xfrm>
          <a:solidFill>
            <a:schemeClr val="accent1"/>
          </a:solidFill>
          <a:effectLst>
            <a:innerShdw blurRad="63500" dist="50800" dir="18900000">
              <a:prstClr val="black">
                <a:alpha val="50000"/>
              </a:prstClr>
            </a:innerShdw>
          </a:effectLst>
        </p:spPr>
        <p:txBody>
          <a:bodyPr>
            <a:normAutofit fontScale="92500" lnSpcReduction="10000"/>
          </a:bodyPr>
          <a:lstStyle/>
          <a:p>
            <a:pPr marL="463550" lvl="0" indent="-457200" algn="just" defTabSz="914400">
              <a:spcAft>
                <a:spcPts val="0"/>
              </a:spcAft>
              <a:buClrTx/>
              <a:buSzTx/>
              <a:buFont typeface="Wingdings" panose="05000000000000000000" pitchFamily="2" charset="2"/>
              <a:buChar char="q"/>
            </a:pPr>
            <a:endParaRPr lang="tr-TR" sz="2600" dirty="0" smtClean="0">
              <a:solidFill>
                <a:prstClr val="black"/>
              </a:solidFill>
            </a:endParaRPr>
          </a:p>
          <a:p>
            <a:pPr marL="463550" lvl="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Fakültemiz, </a:t>
            </a:r>
            <a:r>
              <a:rPr lang="tr-TR" sz="2600" dirty="0">
                <a:solidFill>
                  <a:prstClr val="black"/>
                </a:solidFill>
                <a:effectLst>
                  <a:outerShdw blurRad="38100" dist="38100" dir="2700000" algn="tl">
                    <a:srgbClr val="000000">
                      <a:alpha val="43137"/>
                    </a:srgbClr>
                  </a:outerShdw>
                </a:effectLst>
              </a:rPr>
              <a:t>19.04.2012 tarihli Yükseköğretim Genel Kurul toplantısında alınan kararla Siirt Üniversitesi bünyesinde kurulmuş olup, söz konusu karar 05.07.2012 Tarihli ve 2012/3449 Sayılı Kararname ile Resmi Gazete’de yayınlanmıştır</a:t>
            </a:r>
            <a:r>
              <a:rPr lang="tr-TR" sz="2600" dirty="0" smtClean="0">
                <a:solidFill>
                  <a:prstClr val="black"/>
                </a:solidFill>
                <a:effectLst>
                  <a:outerShdw blurRad="38100" dist="38100" dir="2700000" algn="tl">
                    <a:srgbClr val="000000">
                      <a:alpha val="43137"/>
                    </a:srgbClr>
                  </a:outerShdw>
                </a:effectLst>
              </a:rPr>
              <a:t>.</a:t>
            </a:r>
          </a:p>
          <a:p>
            <a:pPr marL="463550" lvl="0" indent="-457200" algn="just" defTabSz="914400">
              <a:spcAft>
                <a:spcPts val="0"/>
              </a:spcAft>
              <a:buClrTx/>
              <a:buSzTx/>
              <a:buFont typeface="Wingdings" panose="05000000000000000000" pitchFamily="2" charset="2"/>
              <a:buChar char="§"/>
            </a:pPr>
            <a:r>
              <a:rPr lang="tr-TR" sz="2600" dirty="0" smtClean="0">
                <a:solidFill>
                  <a:prstClr val="black"/>
                </a:solidFill>
                <a:effectLst>
                  <a:outerShdw blurRad="38100" dist="38100" dir="2700000" algn="tl">
                    <a:srgbClr val="000000">
                      <a:alpha val="43137"/>
                    </a:srgbClr>
                  </a:outerShdw>
                </a:effectLst>
              </a:rPr>
              <a:t>Fakültemizde eğitim ve öğretim faaliyetlerine 2013-2014 akademik yılında İktisat ve İşletme normal ve ikinci öğretim bölümleriyle başlanmıştır. Ayrıca Fakültemiz bünyesinde 2013-2014 akademik yılında Bölgesel Kalkınma İktisadı tezli yüksek lisans programıyla da öğrenci alımı yapılmıştır. </a:t>
            </a:r>
            <a:endParaRPr lang="tr-TR" sz="2600" dirty="0">
              <a:solidFill>
                <a:prstClr val="black"/>
              </a:solidFill>
              <a:effectLst>
                <a:outerShdw blurRad="38100" dist="38100" dir="2700000" algn="tl">
                  <a:srgbClr val="000000">
                    <a:alpha val="43137"/>
                  </a:srgbClr>
                </a:outerShdw>
              </a:effectLst>
            </a:endParaRPr>
          </a:p>
          <a:p>
            <a:pPr marL="6350" lvl="0" indent="22225" algn="just" defTabSz="914400">
              <a:lnSpc>
                <a:spcPct val="150000"/>
              </a:lnSpc>
              <a:spcAft>
                <a:spcPts val="0"/>
              </a:spcAft>
              <a:buClrTx/>
              <a:buSzTx/>
              <a:buNone/>
            </a:pPr>
            <a:endParaRPr lang="tr-TR" sz="2700" dirty="0">
              <a:solidFill>
                <a:prstClr val="black"/>
              </a:solidFill>
              <a:latin typeface="Calibri"/>
            </a:endParaRPr>
          </a:p>
        </p:txBody>
      </p:sp>
    </p:spTree>
    <p:extLst>
      <p:ext uri="{BB962C8B-B14F-4D97-AF65-F5344CB8AC3E}">
        <p14:creationId xmlns:p14="http://schemas.microsoft.com/office/powerpoint/2010/main" val="21149259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Vizyon &amp; Misyon</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165684"/>
            <a:ext cx="10018713" cy="3433011"/>
          </a:xfrm>
          <a:solidFill>
            <a:schemeClr val="accent1"/>
          </a:solidFill>
          <a:effectLst>
            <a:innerShdw blurRad="63500" dist="50800" dir="18900000">
              <a:prstClr val="black">
                <a:alpha val="50000"/>
              </a:prstClr>
            </a:innerShdw>
          </a:effectLst>
        </p:spPr>
        <p:txBody>
          <a:bodyPr>
            <a:normAutofit/>
          </a:bodyPr>
          <a:lstStyle/>
          <a:p>
            <a:pPr marL="463550" lvl="0" indent="-457200" algn="just" defTabSz="914400">
              <a:spcAft>
                <a:spcPts val="0"/>
              </a:spcAft>
              <a:buClrTx/>
              <a:buSzTx/>
              <a:buFont typeface="Wingdings" panose="05000000000000000000" pitchFamily="2" charset="2"/>
              <a:buChar char="§"/>
            </a:pPr>
            <a:r>
              <a:rPr lang="tr-TR" dirty="0">
                <a:solidFill>
                  <a:prstClr val="black"/>
                </a:solidFill>
                <a:effectLst>
                  <a:outerShdw blurRad="38100" dist="38100" dir="2700000" algn="tl">
                    <a:srgbClr val="000000">
                      <a:alpha val="43137"/>
                    </a:srgbClr>
                  </a:outerShdw>
                </a:effectLst>
              </a:rPr>
              <a:t>Dünya ile bütünleşme sürecinde, </a:t>
            </a:r>
            <a:r>
              <a:rPr lang="tr-TR" dirty="0" smtClean="0">
                <a:solidFill>
                  <a:prstClr val="black"/>
                </a:solidFill>
                <a:effectLst>
                  <a:outerShdw blurRad="38100" dist="38100" dir="2700000" algn="tl">
                    <a:srgbClr val="000000">
                      <a:alpha val="43137"/>
                    </a:srgbClr>
                  </a:outerShdw>
                </a:effectLst>
              </a:rPr>
              <a:t>çok disiplinli </a:t>
            </a:r>
            <a:r>
              <a:rPr lang="tr-TR" dirty="0">
                <a:solidFill>
                  <a:prstClr val="black"/>
                </a:solidFill>
                <a:effectLst>
                  <a:outerShdw blurRad="38100" dist="38100" dir="2700000" algn="tl">
                    <a:srgbClr val="000000">
                      <a:alpha val="43137"/>
                    </a:srgbClr>
                  </a:outerShdw>
                </a:effectLst>
              </a:rPr>
              <a:t>bilimsel ve akademik faaliyetleri, projeleri ve çalışmalarıyla; bölgede, ülkede ve dünyada sosyal, ekonomik ve siyasal gelişmelere katkı sağlayacak lider bir </a:t>
            </a:r>
            <a:r>
              <a:rPr lang="tr-TR" dirty="0" smtClean="0">
                <a:solidFill>
                  <a:prstClr val="black"/>
                </a:solidFill>
                <a:effectLst>
                  <a:outerShdw blurRad="38100" dist="38100" dir="2700000" algn="tl">
                    <a:srgbClr val="000000">
                      <a:alpha val="43137"/>
                    </a:srgbClr>
                  </a:outerShdw>
                </a:effectLst>
              </a:rPr>
              <a:t>fakülte</a:t>
            </a:r>
            <a:r>
              <a:rPr lang="tr-TR" dirty="0">
                <a:solidFill>
                  <a:prstClr val="black"/>
                </a:solidFill>
                <a:effectLst>
                  <a:outerShdw blurRad="38100" dist="38100" dir="2700000" algn="tl">
                    <a:srgbClr val="000000">
                      <a:alpha val="43137"/>
                    </a:srgbClr>
                  </a:outerShdw>
                </a:effectLst>
              </a:rPr>
              <a:t> olmaktır.</a:t>
            </a:r>
          </a:p>
          <a:p>
            <a:pPr marL="463550" lvl="0" indent="-457200" algn="just" defTabSz="914400">
              <a:spcAft>
                <a:spcPts val="0"/>
              </a:spcAft>
              <a:buClrTx/>
              <a:buSzTx/>
              <a:buFont typeface="Wingdings" panose="05000000000000000000" pitchFamily="2" charset="2"/>
              <a:buChar char="§"/>
            </a:pPr>
            <a:r>
              <a:rPr lang="tr-TR" dirty="0">
                <a:solidFill>
                  <a:prstClr val="black"/>
                </a:solidFill>
                <a:effectLst>
                  <a:outerShdw blurRad="38100" dist="38100" dir="2700000" algn="tl">
                    <a:srgbClr val="000000">
                      <a:alpha val="43137"/>
                    </a:srgbClr>
                  </a:outerShdw>
                </a:effectLst>
              </a:rPr>
              <a:t>Evrensel değerler ışığında bilgi, birikim ve becerileri ile bölgedeki ekonomik, sosyal ve kültürel gelişmelere katkı sağlayarak etik değerlere duyarlı, paylaşımcı, sorgulayan, yenilikçi, araştırmacı ve mesleki açıdan yetkin lider bireyler yetiştirmektir.</a:t>
            </a:r>
          </a:p>
          <a:p>
            <a:endParaRPr lang="tr-TR" dirty="0"/>
          </a:p>
        </p:txBody>
      </p:sp>
    </p:spTree>
    <p:extLst>
      <p:ext uri="{BB962C8B-B14F-4D97-AF65-F5344CB8AC3E}">
        <p14:creationId xmlns:p14="http://schemas.microsoft.com/office/powerpoint/2010/main" val="5441829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Organizasyon Şeması</a:t>
            </a:r>
            <a:endParaRPr lang="tr-TR" dirty="0">
              <a:effectLst>
                <a:outerShdw blurRad="38100" dist="38100" dir="2700000" algn="tl">
                  <a:srgbClr val="000000">
                    <a:alpha val="43137"/>
                  </a:srgbClr>
                </a:outerShdw>
              </a:effectLst>
            </a:endParaRPr>
          </a:p>
        </p:txBody>
      </p:sp>
      <p:pic>
        <p:nvPicPr>
          <p:cNvPr id="8" name="İçerik Yer Tutucusu 7"/>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405880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xfrm>
            <a:off x="1484310" y="2149643"/>
            <a:ext cx="10018713" cy="3641558"/>
          </a:xfrm>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Bölümler</a:t>
            </a:r>
          </a:p>
          <a:p>
            <a:pPr marL="0" indent="0" algn="ctr">
              <a:buNone/>
            </a:pPr>
            <a:r>
              <a:rPr lang="tr-TR" sz="4400" dirty="0">
                <a:effectLst>
                  <a:outerShdw blurRad="38100" dist="38100" dir="2700000" algn="tl">
                    <a:srgbClr val="000000">
                      <a:alpha val="43137"/>
                    </a:srgbClr>
                  </a:outerShdw>
                </a:effectLst>
              </a:rPr>
              <a:t>&amp;</a:t>
            </a:r>
            <a:endParaRPr lang="tr-TR" sz="4400" dirty="0" smtClean="0">
              <a:effectLst>
                <a:outerShdw blurRad="38100" dist="38100" dir="2700000" algn="tl">
                  <a:srgbClr val="000000">
                    <a:alpha val="43137"/>
                  </a:srgbClr>
                </a:outerShdw>
              </a:effectLst>
            </a:endParaRPr>
          </a:p>
          <a:p>
            <a:pPr marL="0" indent="0" algn="ctr">
              <a:buNone/>
            </a:pPr>
            <a:r>
              <a:rPr lang="tr-TR" sz="4400" dirty="0" smtClean="0">
                <a:effectLst>
                  <a:outerShdw blurRad="38100" dist="38100" dir="2700000" algn="tl">
                    <a:srgbClr val="000000">
                      <a:alpha val="43137"/>
                    </a:srgbClr>
                  </a:outerShdw>
                </a:effectLst>
              </a:rPr>
              <a:t>Öğrenci </a:t>
            </a:r>
            <a:r>
              <a:rPr lang="tr-TR" sz="4400" dirty="0">
                <a:effectLst>
                  <a:outerShdw blurRad="38100" dist="38100" dir="2700000" algn="tl">
                    <a:srgbClr val="000000">
                      <a:alpha val="43137"/>
                    </a:srgbClr>
                  </a:outerShdw>
                </a:effectLst>
              </a:rPr>
              <a:t>Sayıları</a:t>
            </a:r>
          </a:p>
          <a:p>
            <a:pPr marL="0" indent="0" algn="ctr">
              <a:buNone/>
            </a:pPr>
            <a:r>
              <a:rPr lang="tr-TR" dirty="0" smtClean="0">
                <a:effectLst>
                  <a:outerShdw blurRad="38100" dist="38100" dir="2700000" algn="tl">
                    <a:srgbClr val="000000">
                      <a:alpha val="43137"/>
                    </a:srgbClr>
                  </a:outerShdw>
                </a:effectLst>
              </a:rPr>
              <a:t>Lisans</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43144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Bölümler</a:t>
            </a:r>
            <a:endParaRPr lang="tr-TR" dirty="0">
              <a:effectLst>
                <a:outerShdw blurRad="38100" dist="38100" dir="2700000" algn="tl">
                  <a:srgbClr val="000000">
                    <a:alpha val="43137"/>
                  </a:srgbClr>
                </a:outerShdw>
              </a:effectLst>
            </a:endParaRPr>
          </a:p>
        </p:txBody>
      </p:sp>
      <p:graphicFrame>
        <p:nvGraphicFramePr>
          <p:cNvPr id="14" name="İçerik Yer Tutucusu 13"/>
          <p:cNvGraphicFramePr>
            <a:graphicFrameLocks noGrp="1"/>
          </p:cNvGraphicFramePr>
          <p:nvPr>
            <p:ph idx="1"/>
            <p:extLst>
              <p:ext uri="{D42A27DB-BD31-4B8C-83A1-F6EECF244321}">
                <p14:modId xmlns:p14="http://schemas.microsoft.com/office/powerpoint/2010/main" val="2740940602"/>
              </p:ext>
            </p:extLst>
          </p:nvPr>
        </p:nvGraphicFramePr>
        <p:xfrm>
          <a:off x="2149642" y="2037345"/>
          <a:ext cx="9496925" cy="4347414"/>
        </p:xfrm>
        <a:graphic>
          <a:graphicData uri="http://schemas.openxmlformats.org/drawingml/2006/table">
            <a:tbl>
              <a:tblPr firstRow="1" firstCol="1" bandRow="1">
                <a:effectLst>
                  <a:outerShdw blurRad="50800" dist="38100" dir="8100000" algn="tr" rotWithShape="0">
                    <a:prstClr val="black">
                      <a:alpha val="40000"/>
                    </a:prstClr>
                  </a:outerShdw>
                </a:effectLst>
                <a:tableStyleId>{5C22544A-7EE6-4342-B048-85BDC9FD1C3A}</a:tableStyleId>
              </a:tblPr>
              <a:tblGrid>
                <a:gridCol w="6944524"/>
                <a:gridCol w="2552401"/>
              </a:tblGrid>
              <a:tr h="483046">
                <a:tc>
                  <a:txBody>
                    <a:bodyPr/>
                    <a:lstStyle/>
                    <a:p>
                      <a:pPr algn="ctr">
                        <a:lnSpc>
                          <a:spcPct val="107000"/>
                        </a:lnSpc>
                        <a:spcAft>
                          <a:spcPts val="0"/>
                        </a:spcAft>
                      </a:pPr>
                      <a:r>
                        <a:rPr lang="tr-TR" sz="1800" b="1" kern="1200" dirty="0" smtClean="0">
                          <a:effectLst>
                            <a:outerShdw blurRad="38100" dist="38100" dir="2700000" algn="tl">
                              <a:srgbClr val="000000">
                                <a:alpha val="43137"/>
                              </a:srgbClr>
                            </a:outerShdw>
                          </a:effectLst>
                        </a:rPr>
                        <a:t>Bölümler</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rgbClr val="C00000"/>
                    </a:solidFill>
                  </a:tcPr>
                </a:tc>
                <a:tc>
                  <a:txBody>
                    <a:bodyPr/>
                    <a:lstStyle/>
                    <a:p>
                      <a:pPr algn="ctr">
                        <a:lnSpc>
                          <a:spcPct val="107000"/>
                        </a:lnSpc>
                        <a:spcAft>
                          <a:spcPts val="0"/>
                        </a:spcAft>
                      </a:pPr>
                      <a:r>
                        <a:rPr lang="tr-TR" sz="1800" b="1" kern="1200" dirty="0" smtClean="0">
                          <a:effectLst>
                            <a:outerShdw blurRad="38100" dist="38100" dir="2700000" algn="tl">
                              <a:srgbClr val="000000">
                                <a:alpha val="43137"/>
                              </a:srgbClr>
                            </a:outerShdw>
                          </a:effectLst>
                        </a:rPr>
                        <a:t>Açıklama</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rgbClr val="C00000"/>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İKTİSAT (Normal &amp; İkinci Öğretim)</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dirty="0">
                          <a:effectLst>
                            <a:outerShdw blurRad="38100" dist="38100" dir="2700000" algn="tl">
                              <a:srgbClr val="000000">
                                <a:alpha val="43137"/>
                              </a:srgbClr>
                            </a:outerShdw>
                          </a:effectLst>
                        </a:rPr>
                        <a:t>AKTİF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İŞLETME (Normal &amp; İkinci Öğretim)</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a:effectLst>
                            <a:outerShdw blurRad="38100" dist="38100" dir="2700000" algn="tl">
                              <a:srgbClr val="000000">
                                <a:alpha val="43137"/>
                              </a:srgbClr>
                            </a:outerShdw>
                          </a:effectLst>
                        </a:rPr>
                        <a:t>AKTİF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ÇALIŞMA EKONOMİSİ ve ENDÜSTRİ İLİŞKİLERİ</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dirty="0">
                          <a:effectLst>
                            <a:outerShdw blurRad="38100" dist="38100" dir="2700000" algn="tl">
                              <a:srgbClr val="000000">
                                <a:alpha val="43137"/>
                              </a:srgbClr>
                            </a:outerShdw>
                          </a:effectLst>
                        </a:rPr>
                        <a:t>PASİF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MALİYE</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dirty="0">
                          <a:effectLst>
                            <a:outerShdw blurRad="38100" dist="38100" dir="2700000" algn="tl">
                              <a:srgbClr val="000000">
                                <a:alpha val="43137"/>
                              </a:srgbClr>
                            </a:outerShdw>
                          </a:effectLst>
                        </a:rPr>
                        <a:t>PASİF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EKONOMETRİ</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a:effectLst>
                            <a:outerShdw blurRad="38100" dist="38100" dir="2700000" algn="tl">
                              <a:srgbClr val="000000">
                                <a:alpha val="43137"/>
                              </a:srgbClr>
                            </a:outerShdw>
                          </a:effectLst>
                        </a:rPr>
                        <a:t>PASİF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ULUSLARARASI İLİŞKİLER</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a:effectLst>
                            <a:outerShdw blurRad="38100" dist="38100" dir="2700000" algn="tl">
                              <a:srgbClr val="000000">
                                <a:alpha val="43137"/>
                              </a:srgbClr>
                            </a:outerShdw>
                          </a:effectLst>
                        </a:rPr>
                        <a:t>PASİF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SİYASET BİLİMİ ve KAMU YÖNETİMİ</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a:effectLst>
                            <a:outerShdw blurRad="38100" dist="38100" dir="2700000" algn="tl">
                              <a:srgbClr val="000000">
                                <a:alpha val="43137"/>
                              </a:srgbClr>
                            </a:outerShdw>
                          </a:effectLst>
                        </a:rPr>
                        <a:t>PASİF</a:t>
                      </a:r>
                      <a:endParaRPr lang="tr-TR" sz="1800" b="1">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r h="483046">
                <a:tc>
                  <a:txBody>
                    <a:bodyPr/>
                    <a:lstStyle/>
                    <a:p>
                      <a:pPr>
                        <a:lnSpc>
                          <a:spcPct val="107000"/>
                        </a:lnSpc>
                        <a:spcAft>
                          <a:spcPts val="0"/>
                        </a:spcAft>
                      </a:pPr>
                      <a:r>
                        <a:rPr lang="tr-TR" sz="1800" b="1" kern="1200" dirty="0">
                          <a:solidFill>
                            <a:schemeClr val="tx1"/>
                          </a:solidFill>
                          <a:effectLst>
                            <a:outerShdw blurRad="38100" dist="38100" dir="2700000" algn="tl">
                              <a:srgbClr val="000000">
                                <a:alpha val="43137"/>
                              </a:srgbClr>
                            </a:outerShdw>
                          </a:effectLst>
                        </a:rPr>
                        <a:t>ULUSLARARASI TİCARET ve LOJİSTİK</a:t>
                      </a:r>
                      <a:endParaRPr lang="tr-TR" sz="1800" b="1"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accent1"/>
                    </a:solidFill>
                  </a:tcPr>
                </a:tc>
                <a:tc>
                  <a:txBody>
                    <a:bodyPr/>
                    <a:lstStyle/>
                    <a:p>
                      <a:pPr algn="ctr">
                        <a:lnSpc>
                          <a:spcPct val="107000"/>
                        </a:lnSpc>
                        <a:spcAft>
                          <a:spcPts val="0"/>
                        </a:spcAft>
                      </a:pPr>
                      <a:r>
                        <a:rPr lang="tr-TR" sz="1800" b="1" dirty="0">
                          <a:effectLst>
                            <a:outerShdw blurRad="38100" dist="38100" dir="2700000" algn="tl">
                              <a:srgbClr val="000000">
                                <a:alpha val="43137"/>
                              </a:srgbClr>
                            </a:outerShdw>
                          </a:effectLst>
                        </a:rPr>
                        <a:t>PASİF</a:t>
                      </a:r>
                      <a:endParaRPr lang="tr-TR" sz="1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47277" marR="47277" marT="0" marB="0">
                    <a:solidFill>
                      <a:schemeClr val="bg1"/>
                    </a:solidFill>
                  </a:tcPr>
                </a:tc>
              </a:tr>
            </a:tbl>
          </a:graphicData>
        </a:graphic>
      </p:graphicFrame>
    </p:spTree>
    <p:extLst>
      <p:ext uri="{BB962C8B-B14F-4D97-AF65-F5344CB8AC3E}">
        <p14:creationId xmlns:p14="http://schemas.microsoft.com/office/powerpoint/2010/main" val="22393802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Sayıları (Şubat 2015)</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4107496546"/>
              </p:ext>
            </p:extLst>
          </p:nvPr>
        </p:nvGraphicFramePr>
        <p:xfrm>
          <a:off x="1604212" y="2177045"/>
          <a:ext cx="9689431" cy="2925639"/>
        </p:xfrm>
        <a:graphic>
          <a:graphicData uri="http://schemas.openxmlformats.org/drawingml/2006/table">
            <a:tbl>
              <a:tblPr firstRow="1" firstCol="1" bandRow="1">
                <a:effectLst>
                  <a:outerShdw blurRad="50800" dist="38100" dir="8100000" algn="tr" rotWithShape="0">
                    <a:prstClr val="black">
                      <a:alpha val="40000"/>
                    </a:prstClr>
                  </a:outerShdw>
                </a:effectLst>
                <a:tableStyleId>{5C22544A-7EE6-4342-B048-85BDC9FD1C3A}</a:tableStyleId>
              </a:tblPr>
              <a:tblGrid>
                <a:gridCol w="2421709"/>
                <a:gridCol w="2422574"/>
                <a:gridCol w="2422574"/>
                <a:gridCol w="2422574"/>
              </a:tblGrid>
              <a:tr h="633572">
                <a:tc>
                  <a:txBody>
                    <a:bodyPr/>
                    <a:lstStyle/>
                    <a:p>
                      <a:pPr algn="ctr">
                        <a:lnSpc>
                          <a:spcPct val="107000"/>
                        </a:lnSpc>
                        <a:spcAft>
                          <a:spcPts val="0"/>
                        </a:spcAft>
                      </a:pPr>
                      <a:r>
                        <a:rPr lang="tr-TR" sz="2400" dirty="0" smtClean="0">
                          <a:effectLst>
                            <a:outerShdw blurRad="38100" dist="38100" dir="2700000" algn="tl">
                              <a:srgbClr val="000000">
                                <a:alpha val="43137"/>
                              </a:srgbClr>
                            </a:outerShdw>
                          </a:effectLst>
                        </a:rPr>
                        <a:t>Bölümler</a:t>
                      </a:r>
                      <a:endParaRPr lang="tr-TR" sz="2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gn="ctr">
                        <a:lnSpc>
                          <a:spcPct val="107000"/>
                        </a:lnSpc>
                        <a:spcAft>
                          <a:spcPts val="0"/>
                        </a:spcAft>
                      </a:pPr>
                      <a:r>
                        <a:rPr lang="tr-TR" sz="2400" dirty="0" smtClean="0">
                          <a:effectLst>
                            <a:outerShdw blurRad="38100" dist="38100" dir="2700000" algn="tl">
                              <a:srgbClr val="000000">
                                <a:alpha val="43137"/>
                              </a:srgbClr>
                            </a:outerShdw>
                          </a:effectLst>
                        </a:rPr>
                        <a:t>Kontenjan</a:t>
                      </a:r>
                      <a:endParaRPr lang="tr-TR" sz="2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gn="ctr">
                        <a:lnSpc>
                          <a:spcPct val="107000"/>
                        </a:lnSpc>
                        <a:spcAft>
                          <a:spcPts val="0"/>
                        </a:spcAft>
                      </a:pPr>
                      <a:r>
                        <a:rPr lang="tr-TR" sz="2400" dirty="0" smtClean="0">
                          <a:effectLst>
                            <a:outerShdw blurRad="38100" dist="38100" dir="2700000" algn="tl">
                              <a:srgbClr val="000000">
                                <a:alpha val="43137"/>
                              </a:srgbClr>
                            </a:outerShdw>
                          </a:effectLst>
                        </a:rPr>
                        <a:t>1. Sınıflar</a:t>
                      </a:r>
                      <a:endParaRPr lang="tr-TR" sz="2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c>
                  <a:txBody>
                    <a:bodyPr/>
                    <a:lstStyle/>
                    <a:p>
                      <a:pPr algn="ctr">
                        <a:lnSpc>
                          <a:spcPct val="107000"/>
                        </a:lnSpc>
                        <a:spcAft>
                          <a:spcPts val="0"/>
                        </a:spcAft>
                      </a:pPr>
                      <a:r>
                        <a:rPr lang="tr-TR" sz="2400" dirty="0" smtClean="0">
                          <a:effectLst>
                            <a:outerShdw blurRad="38100" dist="38100" dir="2700000" algn="tl">
                              <a:srgbClr val="000000">
                                <a:alpha val="43137"/>
                              </a:srgbClr>
                            </a:outerShdw>
                          </a:effectLst>
                        </a:rPr>
                        <a:t>2. Sınıflar</a:t>
                      </a:r>
                      <a:endParaRPr lang="tr-TR" sz="2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C00000"/>
                    </a:solidFill>
                  </a:tcPr>
                </a:tc>
              </a:tr>
              <a:tr h="633572">
                <a:tc>
                  <a:txBody>
                    <a:bodyPr/>
                    <a:lstStyle/>
                    <a:p>
                      <a:pP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İktisat (N.Ö.)</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52</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62</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49</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r>
              <a:tr h="633572">
                <a:tc>
                  <a:txBody>
                    <a:bodyPr/>
                    <a:lstStyle/>
                    <a:p>
                      <a:pP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İktisat (İ.Ö.)</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52</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26</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49</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r>
              <a:tr h="633572">
                <a:tc>
                  <a:txBody>
                    <a:bodyPr/>
                    <a:lstStyle/>
                    <a:p>
                      <a:pP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İşletme (N.Ö.)</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52</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60</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52</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r>
              <a:tr h="337248">
                <a:tc>
                  <a:txBody>
                    <a:bodyPr/>
                    <a:lstStyle/>
                    <a:p>
                      <a:pP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İşletme (İ.Ö.)</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52</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16</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c>
                  <a:txBody>
                    <a:bodyPr/>
                    <a:lstStyle/>
                    <a:p>
                      <a:pPr algn="ctr">
                        <a:lnSpc>
                          <a:spcPct val="107000"/>
                        </a:lnSpc>
                        <a:spcAft>
                          <a:spcPts val="0"/>
                        </a:spcAft>
                      </a:pPr>
                      <a:r>
                        <a:rPr lang="tr-TR" sz="2400" dirty="0" smtClean="0">
                          <a:solidFill>
                            <a:schemeClr val="tx1"/>
                          </a:solidFill>
                          <a:effectLst>
                            <a:outerShdw blurRad="38100" dist="38100" dir="2700000" algn="tl">
                              <a:srgbClr val="000000">
                                <a:alpha val="43137"/>
                              </a:srgbClr>
                            </a:outerShdw>
                          </a:effectLst>
                        </a:rPr>
                        <a:t>35</a:t>
                      </a:r>
                      <a:endParaRPr lang="tr-TR" sz="2400" dirty="0">
                        <a:solidFill>
                          <a:schemeClr val="tx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solidFill>
                  </a:tcPr>
                </a:tc>
              </a:tr>
            </a:tbl>
          </a:graphicData>
        </a:graphic>
      </p:graphicFrame>
      <p:sp>
        <p:nvSpPr>
          <p:cNvPr id="5" name="Metin kutusu 4"/>
          <p:cNvSpPr txBox="1"/>
          <p:nvPr/>
        </p:nvSpPr>
        <p:spPr>
          <a:xfrm>
            <a:off x="6464968" y="5438274"/>
            <a:ext cx="4828674" cy="368968"/>
          </a:xfrm>
          <a:prstGeom prst="rect">
            <a:avLst/>
          </a:prstGeom>
          <a:solidFill>
            <a:srgbClr val="C00000"/>
          </a:solidFill>
          <a:effectLst/>
          <a:scene3d>
            <a:camera prst="orthographicFront"/>
            <a:lightRig rig="threePt" dir="t"/>
          </a:scene3d>
          <a:sp3d>
            <a:bevelT w="101600" prst="rible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TOPLAM  ÖĞRENCİ SAYISI: 349</a:t>
            </a:r>
            <a:endParaRPr lang="tr-TR"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773597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500353" y="284748"/>
            <a:ext cx="10018713" cy="1752599"/>
          </a:xfrm>
        </p:spPr>
        <p:txBody>
          <a:bodyPr/>
          <a:lstStyle/>
          <a:p>
            <a:r>
              <a:rPr lang="tr-TR" dirty="0" smtClean="0">
                <a:effectLst>
                  <a:outerShdw blurRad="38100" dist="38100" dir="2700000" algn="tl">
                    <a:srgbClr val="000000">
                      <a:alpha val="43137"/>
                    </a:srgbClr>
                  </a:outerShdw>
                </a:effectLst>
              </a:rPr>
              <a:t>Öğrenci Sayıları (Şubat 2015)</a:t>
            </a:r>
            <a:endParaRPr lang="tr-TR" dirty="0">
              <a:effectLst>
                <a:outerShdw blurRad="38100" dist="38100" dir="2700000" algn="tl">
                  <a:srgbClr val="000000">
                    <a:alpha val="43137"/>
                  </a:srgbClr>
                </a:outerShdw>
              </a:effectLst>
            </a:endParaRPr>
          </a:p>
        </p:txBody>
      </p:sp>
      <p:graphicFrame>
        <p:nvGraphicFramePr>
          <p:cNvPr id="8" name="İçerik Yer Tutucusu 7"/>
          <p:cNvGraphicFramePr>
            <a:graphicFrameLocks noGrp="1"/>
          </p:cNvGraphicFramePr>
          <p:nvPr>
            <p:ph idx="1"/>
            <p:extLst>
              <p:ext uri="{D42A27DB-BD31-4B8C-83A1-F6EECF244321}">
                <p14:modId xmlns:p14="http://schemas.microsoft.com/office/powerpoint/2010/main" val="1112962389"/>
              </p:ext>
            </p:extLst>
          </p:nvPr>
        </p:nvGraphicFramePr>
        <p:xfrm>
          <a:off x="2053389" y="1540042"/>
          <a:ext cx="9865894" cy="486075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538403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Yıllara Göre Toplam Öğrenci Sayısında Değişim</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5051973"/>
              </p:ext>
            </p:extLst>
          </p:nvPr>
        </p:nvGraphicFramePr>
        <p:xfrm>
          <a:off x="1876926" y="2101516"/>
          <a:ext cx="9432758" cy="3064042"/>
        </p:xfrm>
        <a:graphic>
          <a:graphicData uri="http://schemas.openxmlformats.org/drawingml/2006/chart">
            <c:chart xmlns:c="http://schemas.openxmlformats.org/drawingml/2006/chart" xmlns:r="http://schemas.openxmlformats.org/officeDocument/2006/relationships" r:id="rId2"/>
          </a:graphicData>
        </a:graphic>
      </p:graphicFrame>
      <p:sp>
        <p:nvSpPr>
          <p:cNvPr id="5" name="Metin kutusu 4"/>
          <p:cNvSpPr txBox="1"/>
          <p:nvPr/>
        </p:nvSpPr>
        <p:spPr>
          <a:xfrm>
            <a:off x="1989221" y="5582653"/>
            <a:ext cx="9256295" cy="369332"/>
          </a:xfrm>
          <a:prstGeom prst="rect">
            <a:avLst/>
          </a:prstGeom>
          <a:solidFill>
            <a:schemeClr val="accent2"/>
          </a:solidFill>
          <a:scene3d>
            <a:camera prst="orthographicFront"/>
            <a:lightRig rig="threePt" dir="t"/>
          </a:scene3d>
          <a:sp3d>
            <a:bevelT w="165100" prst="coolSlan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Öğrenci sayısında 2015’te 2013-2014 akademik yılına göre %89’luk artış olmuştur.</a:t>
            </a:r>
            <a:endParaRPr lang="tr-TR"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332965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Oranı (Fakülte/Üniversite)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solidFill>
            <a:schemeClr val="accent1"/>
          </a:solidFill>
          <a:ln>
            <a:solidFill>
              <a:schemeClr val="accent1"/>
            </a:solidFill>
          </a:ln>
          <a:effectLst>
            <a:innerShdw blurRad="63500" dist="50800" dir="18900000">
              <a:prstClr val="black">
                <a:alpha val="50000"/>
              </a:prstClr>
            </a:innerShdw>
          </a:effectLst>
        </p:spPr>
        <p:txBody>
          <a:bodyPr/>
          <a:lstStyle/>
          <a:p>
            <a:pPr>
              <a:buFont typeface="Wingdings" panose="05000000000000000000" pitchFamily="2" charset="2"/>
              <a:buChar char="§"/>
            </a:pPr>
            <a:r>
              <a:rPr lang="tr-TR" dirty="0" smtClean="0">
                <a:effectLst>
                  <a:outerShdw blurRad="38100" dist="38100" dir="2700000" algn="tl">
                    <a:srgbClr val="000000">
                      <a:alpha val="43137"/>
                    </a:srgbClr>
                  </a:outerShdw>
                </a:effectLst>
              </a:rPr>
              <a:t>Fakülte öğrenci sayısı: 349</a:t>
            </a:r>
          </a:p>
          <a:p>
            <a:pPr>
              <a:buFont typeface="Wingdings" panose="05000000000000000000" pitchFamily="2" charset="2"/>
              <a:buChar char="§"/>
            </a:pPr>
            <a:r>
              <a:rPr lang="tr-TR" dirty="0" smtClean="0">
                <a:effectLst>
                  <a:outerShdw blurRad="38100" dist="38100" dir="2700000" algn="tl">
                    <a:srgbClr val="000000">
                      <a:alpha val="43137"/>
                    </a:srgbClr>
                  </a:outerShdw>
                </a:effectLst>
              </a:rPr>
              <a:t>Üniversite öğrenci sayısı: 7438</a:t>
            </a:r>
          </a:p>
          <a:p>
            <a:pPr marL="0" indent="0">
              <a:buNone/>
            </a:pPr>
            <a:endParaRPr lang="tr-TR" dirty="0">
              <a:effectLst>
                <a:outerShdw blurRad="38100" dist="38100" dir="2700000" algn="tl">
                  <a:srgbClr val="000000">
                    <a:alpha val="43137"/>
                  </a:srgbClr>
                </a:outerShdw>
              </a:effectLst>
            </a:endParaRPr>
          </a:p>
          <a:p>
            <a:pPr marL="0" indent="0" algn="ctr">
              <a:buNone/>
            </a:pPr>
            <a:r>
              <a:rPr lang="tr-TR" dirty="0" smtClean="0">
                <a:effectLst>
                  <a:outerShdw blurRad="38100" dist="38100" dir="2700000" algn="tl">
                    <a:srgbClr val="000000">
                      <a:alpha val="43137"/>
                    </a:srgbClr>
                  </a:outerShdw>
                </a:effectLst>
              </a:rPr>
              <a:t>(349 / 7438) x 100 =</a:t>
            </a:r>
            <a:r>
              <a:rPr lang="tr-TR" b="1" dirty="0" smtClean="0">
                <a:effectLst>
                  <a:outerShdw blurRad="38100" dist="38100" dir="2700000" algn="tl">
                    <a:srgbClr val="000000">
                      <a:alpha val="43137"/>
                    </a:srgbClr>
                  </a:outerShdw>
                </a:effectLst>
              </a:rPr>
              <a:t> %4.7</a:t>
            </a:r>
          </a:p>
          <a:p>
            <a:pPr marL="0" indent="0" algn="ctr">
              <a:buNone/>
            </a:pPr>
            <a:r>
              <a:rPr lang="tr-TR" sz="2000" b="1" u="sng" dirty="0" smtClean="0">
                <a:effectLst>
                  <a:outerShdw blurRad="38100" dist="38100" dir="2700000" algn="tl">
                    <a:srgbClr val="000000">
                      <a:alpha val="43137"/>
                    </a:srgbClr>
                  </a:outerShdw>
                </a:effectLst>
              </a:rPr>
              <a:t>2015 Şubat itibariyle</a:t>
            </a:r>
            <a:endParaRPr lang="tr-TR" sz="2000" b="1" u="sng"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101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ÖSYS Puanları</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713305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2014 &amp; 2015 ÖSYS Puanları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800500510"/>
              </p:ext>
            </p:extLst>
          </p:nvPr>
        </p:nvGraphicFramePr>
        <p:xfrm>
          <a:off x="1909013" y="2213810"/>
          <a:ext cx="8967535" cy="3529264"/>
        </p:xfrm>
        <a:graphic>
          <a:graphicData uri="http://schemas.openxmlformats.org/drawingml/2006/table">
            <a:tbl>
              <a:tblPr firstRow="1" firstCol="1" bandRow="1">
                <a:effectLst>
                  <a:outerShdw blurRad="50800" dist="38100" dir="8100000" algn="tr" rotWithShape="0">
                    <a:prstClr val="black">
                      <a:alpha val="40000"/>
                    </a:prstClr>
                  </a:outerShdw>
                </a:effectLst>
                <a:tableStyleId>{69CF1AB2-1976-4502-BF36-3FF5EA218861}</a:tableStyleId>
              </a:tblPr>
              <a:tblGrid>
                <a:gridCol w="2950185"/>
                <a:gridCol w="1507944"/>
                <a:gridCol w="1557620"/>
                <a:gridCol w="1557620"/>
                <a:gridCol w="1394166"/>
              </a:tblGrid>
              <a:tr h="346510">
                <a:tc rowSpan="2">
                  <a:txBody>
                    <a:bodyPr/>
                    <a:lstStyle/>
                    <a:p>
                      <a:pPr algn="ctr">
                        <a:lnSpc>
                          <a:spcPct val="107000"/>
                        </a:lnSpc>
                        <a:spcAft>
                          <a:spcPts val="0"/>
                        </a:spcAft>
                      </a:pPr>
                      <a:r>
                        <a:rPr lang="tr-TR" sz="2000" dirty="0">
                          <a:effectLst>
                            <a:outerShdw blurRad="38100" dist="38100" dir="2700000" algn="tl">
                              <a:srgbClr val="000000">
                                <a:alpha val="43137"/>
                              </a:srgbClr>
                            </a:outerShdw>
                          </a:effectLst>
                        </a:rPr>
                        <a:t>Bölümler/Yıl</a:t>
                      </a:r>
                      <a:endParaRPr lang="tr-TR" sz="20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gridSpan="2">
                  <a:txBody>
                    <a:bodyPr/>
                    <a:lstStyle/>
                    <a:p>
                      <a:pPr algn="ctr">
                        <a:lnSpc>
                          <a:spcPct val="107000"/>
                        </a:lnSpc>
                        <a:spcAft>
                          <a:spcPts val="0"/>
                        </a:spcAft>
                      </a:pPr>
                      <a:r>
                        <a:rPr lang="tr-TR" sz="2000">
                          <a:effectLst>
                            <a:outerShdw blurRad="38100" dist="38100" dir="2700000" algn="tl">
                              <a:srgbClr val="000000">
                                <a:alpha val="43137"/>
                              </a:srgbClr>
                            </a:outerShdw>
                          </a:effectLst>
                        </a:rPr>
                        <a:t>En Küçük Puan</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hMerge="1">
                  <a:txBody>
                    <a:bodyPr/>
                    <a:lstStyle/>
                    <a:p>
                      <a:endParaRPr lang="tr-TR"/>
                    </a:p>
                  </a:txBody>
                  <a:tcPr/>
                </a:tc>
                <a:tc gridSpan="2">
                  <a:txBody>
                    <a:bodyPr/>
                    <a:lstStyle/>
                    <a:p>
                      <a:pPr algn="ctr">
                        <a:lnSpc>
                          <a:spcPct val="107000"/>
                        </a:lnSpc>
                        <a:spcAft>
                          <a:spcPts val="0"/>
                        </a:spcAft>
                      </a:pPr>
                      <a:r>
                        <a:rPr lang="tr-TR" sz="2000">
                          <a:effectLst>
                            <a:outerShdw blurRad="38100" dist="38100" dir="2700000" algn="tl">
                              <a:srgbClr val="000000">
                                <a:alpha val="43137"/>
                              </a:srgbClr>
                            </a:outerShdw>
                          </a:effectLst>
                        </a:rPr>
                        <a:t>En Büyük Puan</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hMerge="1">
                  <a:txBody>
                    <a:bodyPr/>
                    <a:lstStyle/>
                    <a:p>
                      <a:endParaRPr lang="tr-TR"/>
                    </a:p>
                  </a:txBody>
                  <a:tcPr/>
                </a:tc>
              </a:tr>
              <a:tr h="346510">
                <a:tc vMerge="1">
                  <a:txBody>
                    <a:bodyPr/>
                    <a:lstStyle/>
                    <a:p>
                      <a:endParaRPr lang="tr-TR"/>
                    </a:p>
                  </a:txBody>
                  <a:tcPr/>
                </a:tc>
                <a:tc>
                  <a:txBody>
                    <a:bodyPr/>
                    <a:lstStyle/>
                    <a:p>
                      <a:pPr algn="ctr">
                        <a:lnSpc>
                          <a:spcPct val="107000"/>
                        </a:lnSpc>
                        <a:spcAft>
                          <a:spcPts val="0"/>
                        </a:spcAft>
                      </a:pPr>
                      <a:r>
                        <a:rPr lang="tr-TR" sz="2000" b="1">
                          <a:effectLst>
                            <a:outerShdw blurRad="38100" dist="38100" dir="2700000" algn="tl">
                              <a:srgbClr val="000000">
                                <a:alpha val="43137"/>
                              </a:srgbClr>
                            </a:outerShdw>
                          </a:effectLst>
                        </a:rPr>
                        <a:t>2013</a:t>
                      </a:r>
                      <a:endParaRPr lang="tr-TR" sz="2000" b="1">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gn="ctr">
                        <a:lnSpc>
                          <a:spcPct val="107000"/>
                        </a:lnSpc>
                        <a:spcAft>
                          <a:spcPts val="0"/>
                        </a:spcAft>
                      </a:pPr>
                      <a:r>
                        <a:rPr lang="tr-TR" sz="2000" b="1">
                          <a:effectLst>
                            <a:outerShdw blurRad="38100" dist="38100" dir="2700000" algn="tl">
                              <a:srgbClr val="000000">
                                <a:alpha val="43137"/>
                              </a:srgbClr>
                            </a:outerShdw>
                          </a:effectLst>
                        </a:rPr>
                        <a:t>2014</a:t>
                      </a:r>
                      <a:endParaRPr lang="tr-TR" sz="2000" b="1">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gn="ctr">
                        <a:lnSpc>
                          <a:spcPct val="107000"/>
                        </a:lnSpc>
                        <a:spcAft>
                          <a:spcPts val="0"/>
                        </a:spcAft>
                      </a:pPr>
                      <a:r>
                        <a:rPr lang="tr-TR" sz="2000" b="1">
                          <a:effectLst>
                            <a:outerShdw blurRad="38100" dist="38100" dir="2700000" algn="tl">
                              <a:srgbClr val="000000">
                                <a:alpha val="43137"/>
                              </a:srgbClr>
                            </a:outerShdw>
                          </a:effectLst>
                        </a:rPr>
                        <a:t>2013</a:t>
                      </a:r>
                      <a:endParaRPr lang="tr-TR" sz="2000" b="1">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gn="ctr">
                        <a:lnSpc>
                          <a:spcPct val="107000"/>
                        </a:lnSpc>
                        <a:spcAft>
                          <a:spcPts val="0"/>
                        </a:spcAft>
                      </a:pPr>
                      <a:r>
                        <a:rPr lang="tr-TR" sz="2000" b="1" dirty="0">
                          <a:effectLst>
                            <a:outerShdw blurRad="38100" dist="38100" dir="2700000" algn="tl">
                              <a:srgbClr val="000000">
                                <a:alpha val="43137"/>
                              </a:srgbClr>
                            </a:outerShdw>
                          </a:effectLst>
                        </a:rPr>
                        <a:t>2014</a:t>
                      </a:r>
                      <a:endParaRPr lang="tr-TR" sz="20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r>
              <a:tr h="709061">
                <a:tc>
                  <a:txBody>
                    <a:bodyPr/>
                    <a:lstStyle/>
                    <a:p>
                      <a:pPr>
                        <a:lnSpc>
                          <a:spcPct val="107000"/>
                        </a:lnSpc>
                        <a:spcAft>
                          <a:spcPts val="0"/>
                        </a:spcAft>
                      </a:pPr>
                      <a:r>
                        <a:rPr lang="tr-TR" sz="2000">
                          <a:effectLst>
                            <a:outerShdw blurRad="38100" dist="38100" dir="2700000" algn="tl">
                              <a:srgbClr val="000000">
                                <a:alpha val="43137"/>
                              </a:srgbClr>
                            </a:outerShdw>
                          </a:effectLst>
                        </a:rPr>
                        <a:t>İktisat (N.Ö.)</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233,96741</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221,92914</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280,24149</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290,14480</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r>
              <a:tr h="709061">
                <a:tc>
                  <a:txBody>
                    <a:bodyPr/>
                    <a:lstStyle/>
                    <a:p>
                      <a:pPr>
                        <a:lnSpc>
                          <a:spcPct val="107000"/>
                        </a:lnSpc>
                        <a:spcAft>
                          <a:spcPts val="0"/>
                        </a:spcAft>
                      </a:pPr>
                      <a:r>
                        <a:rPr lang="tr-TR" sz="2000">
                          <a:effectLst>
                            <a:outerShdw blurRad="38100" dist="38100" dir="2700000" algn="tl">
                              <a:srgbClr val="000000">
                                <a:alpha val="43137"/>
                              </a:srgbClr>
                            </a:outerShdw>
                          </a:effectLst>
                        </a:rPr>
                        <a:t>İktisat (İ.Ö.)</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202,00640</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211,52891</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dirty="0">
                          <a:effectLst>
                            <a:outerShdw blurRad="38100" dist="38100" dir="2700000" algn="tl">
                              <a:srgbClr val="000000">
                                <a:alpha val="43137"/>
                              </a:srgbClr>
                            </a:outerShdw>
                          </a:effectLst>
                        </a:rPr>
                        <a:t>243,14433</a:t>
                      </a:r>
                      <a:endParaRPr lang="tr-TR" sz="20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221,35340</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r>
              <a:tr h="709061">
                <a:tc>
                  <a:txBody>
                    <a:bodyPr/>
                    <a:lstStyle/>
                    <a:p>
                      <a:pPr>
                        <a:lnSpc>
                          <a:spcPct val="107000"/>
                        </a:lnSpc>
                        <a:spcAft>
                          <a:spcPts val="0"/>
                        </a:spcAft>
                      </a:pPr>
                      <a:r>
                        <a:rPr lang="tr-TR" sz="2000" dirty="0">
                          <a:effectLst>
                            <a:outerShdw blurRad="38100" dist="38100" dir="2700000" algn="tl">
                              <a:srgbClr val="000000">
                                <a:alpha val="43137"/>
                              </a:srgbClr>
                            </a:outerShdw>
                          </a:effectLst>
                        </a:rPr>
                        <a:t>İşletme (N.Ö.)</a:t>
                      </a:r>
                      <a:endParaRPr lang="tr-TR" sz="20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228,80453</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215,07606</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273,02964</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263,68501</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r>
              <a:tr h="709061">
                <a:tc>
                  <a:txBody>
                    <a:bodyPr/>
                    <a:lstStyle/>
                    <a:p>
                      <a:pPr>
                        <a:lnSpc>
                          <a:spcPct val="107000"/>
                        </a:lnSpc>
                        <a:spcAft>
                          <a:spcPts val="0"/>
                        </a:spcAft>
                      </a:pPr>
                      <a:r>
                        <a:rPr lang="tr-TR" sz="2000">
                          <a:effectLst>
                            <a:outerShdw blurRad="38100" dist="38100" dir="2700000" algn="tl">
                              <a:srgbClr val="000000">
                                <a:alpha val="43137"/>
                              </a:srgbClr>
                            </a:outerShdw>
                          </a:effectLst>
                        </a:rPr>
                        <a:t>İşletme (İ.Ö.)</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209,50942</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202,56286</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a:effectLst>
                            <a:outerShdw blurRad="38100" dist="38100" dir="2700000" algn="tl">
                              <a:srgbClr val="000000">
                                <a:alpha val="43137"/>
                              </a:srgbClr>
                            </a:outerShdw>
                          </a:effectLst>
                        </a:rPr>
                        <a:t>229,08760</a:t>
                      </a:r>
                      <a:endParaRPr lang="tr-TR" sz="200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c>
                  <a:txBody>
                    <a:bodyPr/>
                    <a:lstStyle/>
                    <a:p>
                      <a:pPr>
                        <a:lnSpc>
                          <a:spcPct val="107000"/>
                        </a:lnSpc>
                        <a:spcAft>
                          <a:spcPts val="0"/>
                        </a:spcAft>
                      </a:pPr>
                      <a:r>
                        <a:rPr lang="tr-TR" sz="2000" dirty="0">
                          <a:effectLst>
                            <a:outerShdw blurRad="38100" dist="38100" dir="2700000" algn="tl">
                              <a:srgbClr val="000000">
                                <a:alpha val="43137"/>
                              </a:srgbClr>
                            </a:outerShdw>
                          </a:effectLst>
                        </a:rPr>
                        <a:t>231,56576</a:t>
                      </a:r>
                      <a:endParaRPr lang="tr-TR" sz="20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solidFill>
                      <a:schemeClr val="bg2"/>
                    </a:solidFill>
                  </a:tcPr>
                </a:tc>
              </a:tr>
            </a:tbl>
          </a:graphicData>
        </a:graphic>
      </p:graphicFrame>
    </p:spTree>
    <p:extLst>
      <p:ext uri="{BB962C8B-B14F-4D97-AF65-F5344CB8AC3E}">
        <p14:creationId xmlns:p14="http://schemas.microsoft.com/office/powerpoint/2010/main" val="6066812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Lisansüstü Eğitim</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10103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dirty="0">
                <a:effectLst>
                  <a:outerShdw blurRad="38100" dist="38100" dir="2700000" algn="tl">
                    <a:srgbClr val="000000">
                      <a:alpha val="43137"/>
                    </a:srgbClr>
                  </a:outerShdw>
                </a:effectLst>
              </a:rPr>
              <a:t>Bölgesel Kalkınma İktisadı </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Tezli </a:t>
            </a:r>
            <a:r>
              <a:rPr lang="tr-TR" dirty="0">
                <a:effectLst>
                  <a:outerShdw blurRad="38100" dist="38100" dir="2700000" algn="tl">
                    <a:srgbClr val="000000">
                      <a:alpha val="43137"/>
                    </a:srgbClr>
                  </a:outerShdw>
                </a:effectLst>
              </a:rPr>
              <a:t>Yüksek Lisans Programı</a:t>
            </a:r>
            <a:r>
              <a:rPr lang="tr-TR" dirty="0"/>
              <a:t/>
            </a:r>
            <a:br>
              <a:rPr lang="tr-TR" dirty="0"/>
            </a:br>
            <a:endParaRPr lang="tr-TR" dirty="0"/>
          </a:p>
        </p:txBody>
      </p:sp>
      <p:sp>
        <p:nvSpPr>
          <p:cNvPr id="3" name="İçerik Yer Tutucusu 2"/>
          <p:cNvSpPr>
            <a:spLocks noGrp="1"/>
          </p:cNvSpPr>
          <p:nvPr>
            <p:ph idx="1"/>
          </p:nvPr>
        </p:nvSpPr>
        <p:spPr>
          <a:solidFill>
            <a:schemeClr val="accent1"/>
          </a:solidFill>
          <a:effectLst>
            <a:outerShdw blurRad="50800" dist="38100" dir="8100000" algn="tr" rotWithShape="0">
              <a:prstClr val="black">
                <a:alpha val="40000"/>
              </a:prstClr>
            </a:outerShdw>
          </a:effectLst>
        </p:spPr>
        <p:txBody>
          <a:bodyPr>
            <a:normAutofit fontScale="92500"/>
          </a:bodyPr>
          <a:lstStyle/>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a:t>
            </a:r>
            <a:r>
              <a:rPr lang="tr-TR" dirty="0">
                <a:effectLst>
                  <a:outerShdw blurRad="38100" dist="38100" dir="2700000" algn="tl">
                    <a:srgbClr val="000000">
                      <a:alpha val="43137"/>
                    </a:srgbClr>
                  </a:outerShdw>
                </a:effectLst>
              </a:rPr>
              <a:t>, öğrencilerin iktisat alanındaki temel teorik bilgilerini bölgesel iktisat konularını da kapsayacak şekilde ileri seviyeye taşımayı, öğrencilerin doktrindeki güncel gelişmeleri takip edebilmeyi ve buna katkı sağlayabilmeyi, ayrıca rekabet gücü yüksek iktisatçılar yetiştirmeyi hedeflemektedir</a:t>
            </a:r>
            <a:r>
              <a:rPr lang="tr-TR" dirty="0" smtClean="0">
                <a:effectLst>
                  <a:outerShdw blurRad="38100" dist="38100" dir="2700000" algn="tl">
                    <a:srgbClr val="000000">
                      <a:alpha val="43137"/>
                    </a:srgbClr>
                  </a:outerShdw>
                </a:effectLst>
              </a:rPr>
              <a:t>.</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Programa ilk öğrenci alımı 2013-2014 akademik yılında 12 öğrenci ile yapılmıştır.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Programda tez çalışmaları kapsamında Siirt ve bölge ekonomisinin gelişimine yönelik konuların yanı sıra makro ölçekli konular da değerlendirilmektedir.  </a:t>
            </a:r>
          </a:p>
          <a:p>
            <a:pPr algn="just"/>
            <a:endParaRPr lang="tr-TR" dirty="0"/>
          </a:p>
        </p:txBody>
      </p:sp>
    </p:spTree>
    <p:extLst>
      <p:ext uri="{BB962C8B-B14F-4D97-AF65-F5344CB8AC3E}">
        <p14:creationId xmlns:p14="http://schemas.microsoft.com/office/powerpoint/2010/main" val="15927289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600" dirty="0">
                <a:effectLst>
                  <a:outerShdw blurRad="38100" dist="38100" dir="2700000" algn="tl">
                    <a:srgbClr val="000000">
                      <a:alpha val="43137"/>
                    </a:srgbClr>
                  </a:outerShdw>
                </a:effectLst>
              </a:rPr>
              <a:t>Bölgesel Kalkınma İktisadı </a:t>
            </a:r>
            <a:r>
              <a:rPr lang="tr-TR" sz="3600" dirty="0" smtClean="0">
                <a:effectLst>
                  <a:outerShdw blurRad="38100" dist="38100" dir="2700000" algn="tl">
                    <a:srgbClr val="000000">
                      <a:alpha val="43137"/>
                    </a:srgbClr>
                  </a:outerShdw>
                </a:effectLst>
              </a:rPr>
              <a:t>Tezli </a:t>
            </a:r>
            <a:r>
              <a:rPr lang="tr-TR" sz="3600" dirty="0">
                <a:effectLst>
                  <a:outerShdw blurRad="38100" dist="38100" dir="2700000" algn="tl">
                    <a:srgbClr val="000000">
                      <a:alpha val="43137"/>
                    </a:srgbClr>
                  </a:outerShdw>
                </a:effectLst>
              </a:rPr>
              <a:t>Yüksek Lisans </a:t>
            </a:r>
            <a:r>
              <a:rPr lang="tr-TR" sz="3600" dirty="0" smtClean="0">
                <a:effectLst>
                  <a:outerShdw blurRad="38100" dist="38100" dir="2700000" algn="tl">
                    <a:srgbClr val="000000">
                      <a:alpha val="43137"/>
                    </a:srgbClr>
                  </a:outerShdw>
                </a:effectLst>
              </a:rPr>
              <a:t>Programı</a:t>
            </a:r>
            <a:r>
              <a:rPr lang="tr-TR" dirty="0" smtClean="0">
                <a:effectLst>
                  <a:outerShdw blurRad="38100" dist="38100" dir="2700000" algn="tl">
                    <a:srgbClr val="000000">
                      <a:alpha val="43137"/>
                    </a:srgbClr>
                  </a:outerShdw>
                </a:effectLst>
              </a:rPr>
              <a:t/>
            </a:r>
            <a:br>
              <a:rPr lang="tr-TR" dirty="0" smtClean="0">
                <a:effectLst>
                  <a:outerShdw blurRad="38100" dist="38100" dir="2700000" algn="tl">
                    <a:srgbClr val="000000">
                      <a:alpha val="43137"/>
                    </a:srgbClr>
                  </a:outerShdw>
                </a:effectLst>
              </a:rPr>
            </a:br>
            <a:r>
              <a:rPr lang="tr-TR" dirty="0" smtClean="0">
                <a:effectLst>
                  <a:outerShdw blurRad="38100" dist="38100" dir="2700000" algn="tl">
                    <a:srgbClr val="000000">
                      <a:alpha val="43137"/>
                    </a:srgbClr>
                  </a:outerShdw>
                </a:effectLst>
              </a:rPr>
              <a:t>Devam Eden Tezler</a:t>
            </a:r>
            <a:r>
              <a:rPr lang="tr-TR" dirty="0"/>
              <a:t/>
            </a:r>
            <a:br>
              <a:rPr lang="tr-TR" dirty="0"/>
            </a:br>
            <a:r>
              <a:rPr lang="tr-TR" dirty="0" smtClean="0"/>
              <a:t> </a:t>
            </a:r>
            <a:endParaRPr lang="tr-TR" dirty="0"/>
          </a:p>
        </p:txBody>
      </p:sp>
      <p:sp>
        <p:nvSpPr>
          <p:cNvPr id="3" name="İçerik Yer Tutucusu 2"/>
          <p:cNvSpPr>
            <a:spLocks noGrp="1"/>
          </p:cNvSpPr>
          <p:nvPr>
            <p:ph idx="1"/>
          </p:nvPr>
        </p:nvSpPr>
        <p:spPr>
          <a:xfrm>
            <a:off x="1636295" y="2149642"/>
            <a:ext cx="9866728" cy="3737811"/>
          </a:xfrm>
          <a:solidFill>
            <a:schemeClr val="accent1"/>
          </a:solidFill>
          <a:effectLst>
            <a:outerShdw blurRad="50800" dist="38100" dir="8100000" algn="tr" rotWithShape="0">
              <a:prstClr val="black">
                <a:alpha val="40000"/>
              </a:prstClr>
            </a:outerShdw>
          </a:effectLst>
        </p:spPr>
        <p:txBody>
          <a:bodyPr>
            <a:normAutofit fontScale="92500" lnSpcReduction="20000"/>
          </a:bodyPr>
          <a:lstStyle/>
          <a:p>
            <a:pPr algn="just">
              <a:buFont typeface="Wingdings" panose="05000000000000000000" pitchFamily="2" charset="2"/>
              <a:buChar char="§"/>
            </a:pPr>
            <a:r>
              <a:rPr lang="tr-TR" dirty="0" err="1" smtClean="0">
                <a:effectLst>
                  <a:outerShdw blurRad="38100" dist="38100" dir="2700000" algn="tl">
                    <a:srgbClr val="000000">
                      <a:alpha val="43137"/>
                    </a:srgbClr>
                  </a:outerShdw>
                </a:effectLst>
              </a:rPr>
              <a:t>Kayıtdışı</a:t>
            </a:r>
            <a:r>
              <a:rPr lang="tr-TR" dirty="0" smtClean="0">
                <a:effectLst>
                  <a:outerShdw blurRad="38100" dist="38100" dir="2700000" algn="tl">
                    <a:srgbClr val="000000">
                      <a:alpha val="43137"/>
                    </a:srgbClr>
                  </a:outerShdw>
                </a:effectLst>
              </a:rPr>
              <a:t> Ekonomi: Siirt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 İlinin Demografik Yapısı ve İşgücü Piyasasının Türkiye ile Karşılaştırılması</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Endüstriyel Futbol ile Bölgesel Kalkınmanın Sağlanması: Siirt İli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Bölgesel Kalkınmada Dışsallıkların Önemi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Siirt’in Marka Kent Olabilme Potansiyeli ve Marka Kentler Yaratılmasında Yerel Yönetimler ve Yerel Yönetimler Politikası</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Kalkınma Politikalarının Siirt Ekonomisi Üzerinde Etkisi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Türkiye’de Göç Sorunu, Göçlerin </a:t>
            </a:r>
            <a:r>
              <a:rPr lang="tr-TR" dirty="0" err="1" smtClean="0">
                <a:effectLst>
                  <a:outerShdw blurRad="38100" dist="38100" dir="2700000" algn="tl">
                    <a:srgbClr val="000000">
                      <a:alpha val="43137"/>
                    </a:srgbClr>
                  </a:outerShdw>
                </a:effectLst>
              </a:rPr>
              <a:t>Sosyo</a:t>
            </a:r>
            <a:r>
              <a:rPr lang="tr-TR" dirty="0" smtClean="0">
                <a:effectLst>
                  <a:outerShdw blurRad="38100" dist="38100" dir="2700000" algn="tl">
                    <a:srgbClr val="000000">
                      <a:alpha val="43137"/>
                    </a:srgbClr>
                  </a:outerShdw>
                </a:effectLst>
              </a:rPr>
              <a:t>-Ekonomik Yansımaları: Siirt Örneği</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Siirt Üniversitesi’nin Bölge Ekonomisine Katkısı</a:t>
            </a:r>
            <a:r>
              <a:rPr lang="tr-TR" dirty="0" smtClean="0">
                <a:effectLst>
                  <a:outerShdw blurRad="38100" dist="38100" dir="2700000" algn="tl">
                    <a:srgbClr val="000000">
                      <a:alpha val="43137"/>
                    </a:srgbClr>
                  </a:outerShdw>
                </a:effectLst>
              </a:rPr>
              <a:t> </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41252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Öğrenci Hareketliliği</a:t>
            </a:r>
          </a:p>
          <a:p>
            <a:pPr marL="0" indent="0" algn="ctr">
              <a:buNone/>
            </a:pPr>
            <a:r>
              <a:rPr lang="tr-TR" sz="2000" dirty="0" err="1" smtClean="0">
                <a:effectLst>
                  <a:outerShdw blurRad="38100" dist="38100" dir="2700000" algn="tl">
                    <a:srgbClr val="000000">
                      <a:alpha val="43137"/>
                    </a:srgbClr>
                  </a:outerShdw>
                </a:effectLst>
              </a:rPr>
              <a:t>Erasmus</a:t>
            </a:r>
            <a:r>
              <a:rPr lang="tr-TR" sz="2000" dirty="0" smtClean="0">
                <a:effectLst>
                  <a:outerShdw blurRad="38100" dist="38100" dir="2700000" algn="tl">
                    <a:srgbClr val="000000">
                      <a:alpha val="43137"/>
                    </a:srgbClr>
                  </a:outerShdw>
                </a:effectLst>
              </a:rPr>
              <a:t> &amp; Farabi &amp; Yatay Geçiş &amp; Yabancı Uyruklu Öğrenci</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13574174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Öğrenci Hareketliliği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620253" y="2614863"/>
            <a:ext cx="9882770" cy="3336758"/>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2014/15 akademik yılında </a:t>
            </a:r>
            <a:r>
              <a:rPr lang="tr-TR" dirty="0" err="1" smtClean="0">
                <a:effectLst>
                  <a:outerShdw blurRad="38100" dist="38100" dir="2700000" algn="tl">
                    <a:srgbClr val="000000">
                      <a:alpha val="43137"/>
                    </a:srgbClr>
                  </a:outerShdw>
                </a:effectLst>
              </a:rPr>
              <a:t>Erasmus</a:t>
            </a:r>
            <a:r>
              <a:rPr lang="tr-TR" dirty="0">
                <a:effectLst>
                  <a:outerShdw blurRad="38100" dist="38100" dir="2700000" algn="tl">
                    <a:srgbClr val="000000">
                      <a:alpha val="43137"/>
                    </a:srgbClr>
                  </a:outerShdw>
                </a:effectLst>
              </a:rPr>
              <a:t>+ kapsamında İşletme </a:t>
            </a:r>
            <a:r>
              <a:rPr lang="tr-TR" dirty="0" smtClean="0">
                <a:effectLst>
                  <a:outerShdw blurRad="38100" dist="38100" dir="2700000" algn="tl">
                    <a:srgbClr val="000000">
                      <a:alpha val="43137"/>
                    </a:srgbClr>
                  </a:outerShdw>
                </a:effectLst>
              </a:rPr>
              <a:t>bölümünden </a:t>
            </a:r>
            <a:r>
              <a:rPr lang="tr-TR" dirty="0">
                <a:effectLst>
                  <a:outerShdw blurRad="38100" dist="38100" dir="2700000" algn="tl">
                    <a:srgbClr val="000000">
                      <a:alpha val="43137"/>
                    </a:srgbClr>
                  </a:outerShdw>
                </a:effectLst>
              </a:rPr>
              <a:t>bir öğrencimiz </a:t>
            </a:r>
            <a:r>
              <a:rPr lang="tr-TR" dirty="0" smtClean="0">
                <a:effectLst>
                  <a:outerShdw blurRad="38100" dist="38100" dir="2700000" algn="tl">
                    <a:srgbClr val="000000">
                      <a:alpha val="43137"/>
                    </a:srgbClr>
                  </a:outerShdw>
                </a:effectLst>
              </a:rPr>
              <a:t>bahar döneminde Polonya’ya </a:t>
            </a:r>
            <a:r>
              <a:rPr lang="tr-TR" dirty="0">
                <a:effectLst>
                  <a:outerShdw blurRad="38100" dist="38100" dir="2700000" algn="tl">
                    <a:srgbClr val="000000">
                      <a:alpha val="43137"/>
                    </a:srgbClr>
                  </a:outerShdw>
                </a:effectLst>
              </a:rPr>
              <a:t>gönderilmiştir</a:t>
            </a:r>
            <a:r>
              <a:rPr lang="tr-TR" dirty="0" smtClean="0">
                <a:effectLst>
                  <a:outerShdw blurRad="38100" dist="38100" dir="2700000" algn="tl">
                    <a:srgbClr val="000000">
                      <a:alpha val="43137"/>
                    </a:srgbClr>
                  </a:outerShdw>
                </a:effectLst>
              </a:rPr>
              <a:t>.</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Farabi kapsamında Fakültemizden 8 öğrenci hareketlilikte bulunmuştur.</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Fakültemize yatay geçiş ile 20 öğrenci katılırken, 7 öğrenci başka fakülteleri tercih etmiştir. </a:t>
            </a: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Ayrıca Fakültemizde farklı ülkelerden 15 yabancı uyruklu öğrenci eğitim almaktadır.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814735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4" name="İçerik Yer Tutucusu 2"/>
          <p:cNvSpPr>
            <a:spLocks noGrp="1"/>
          </p:cNvSpPr>
          <p:nvPr>
            <p:ph idx="1"/>
          </p:nvPr>
        </p:nvSpPr>
        <p:spPr>
          <a:xfrm>
            <a:off x="1484311" y="2666999"/>
            <a:ext cx="10018713" cy="3124201"/>
          </a:xfrm>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İnsan Kaynakları</a:t>
            </a:r>
          </a:p>
          <a:p>
            <a:pPr marL="0" indent="0" algn="ctr">
              <a:buNone/>
            </a:pPr>
            <a:r>
              <a:rPr lang="tr-TR" sz="2000" dirty="0" smtClean="0">
                <a:effectLst>
                  <a:outerShdw blurRad="38100" dist="38100" dir="2700000" algn="tl">
                    <a:srgbClr val="000000">
                      <a:alpha val="43137"/>
                    </a:srgbClr>
                  </a:outerShdw>
                </a:effectLst>
              </a:rPr>
              <a:t>Akademik &amp; İdari Personel</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31187528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Akademik Personel Sayısı</a:t>
            </a:r>
            <a:endParaRPr lang="tr-TR" sz="2400"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139478074"/>
              </p:ext>
            </p:extLst>
          </p:nvPr>
        </p:nvGraphicFramePr>
        <p:xfrm>
          <a:off x="2053389" y="2197767"/>
          <a:ext cx="9625263" cy="2390272"/>
        </p:xfrm>
        <a:graphic>
          <a:graphicData uri="http://schemas.openxmlformats.org/drawingml/2006/table">
            <a:tbl>
              <a:tblPr firstRow="1" bandRow="1">
                <a:effectLst>
                  <a:outerShdw blurRad="50800" dist="38100" dir="8100000" algn="tr" rotWithShape="0">
                    <a:prstClr val="black">
                      <a:alpha val="40000"/>
                    </a:prstClr>
                  </a:outerShdw>
                </a:effectLst>
                <a:tableStyleId>{D113A9D2-9D6B-4929-AA2D-F23B5EE8CBE7}</a:tableStyleId>
              </a:tblPr>
              <a:tblGrid>
                <a:gridCol w="2410170"/>
                <a:gridCol w="2408457"/>
                <a:gridCol w="2403318"/>
                <a:gridCol w="2403318"/>
              </a:tblGrid>
              <a:tr h="499604">
                <a:tc>
                  <a:txBody>
                    <a:bodyPr/>
                    <a:lstStyle/>
                    <a:p>
                      <a:pPr algn="ctr">
                        <a:lnSpc>
                          <a:spcPct val="107000"/>
                        </a:lnSpc>
                        <a:spcAft>
                          <a:spcPts val="0"/>
                        </a:spcAft>
                      </a:pPr>
                      <a:r>
                        <a:rPr lang="tr-TR" sz="1800" kern="1200" dirty="0" smtClean="0">
                          <a:solidFill>
                            <a:schemeClr val="tx2"/>
                          </a:solidFill>
                          <a:effectLst>
                            <a:outerShdw blurRad="38100" dist="38100" dir="2700000" algn="tl">
                              <a:srgbClr val="000000">
                                <a:alpha val="43137"/>
                              </a:srgbClr>
                            </a:outerShdw>
                          </a:effectLst>
                        </a:rPr>
                        <a:t>Unvan/Bölüm</a:t>
                      </a: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İktisat</a:t>
                      </a: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İşletme</a:t>
                      </a: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tr-TR" sz="1800" dirty="0" smtClean="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rPr>
                        <a:t>Maliye</a:t>
                      </a:r>
                      <a:endParaRPr lang="tr-TR" sz="1800" dirty="0">
                        <a:solidFill>
                          <a:schemeClr val="tx2"/>
                        </a:solidFill>
                        <a:effectLst>
                          <a:outerShdw blurRad="38100" dist="38100" dir="2700000" algn="tl">
                            <a:srgbClr val="000000">
                              <a:alpha val="43137"/>
                            </a:srgbClr>
                          </a:outerShdw>
                        </a:effectLst>
                        <a:latin typeface="+mj-lt"/>
                        <a:ea typeface="Calibri" panose="020F0502020204030204" pitchFamily="34" charset="0"/>
                        <a:cs typeface="Times New Roman" panose="02020603050405020304" pitchFamily="18" charset="0"/>
                      </a:endParaRPr>
                    </a:p>
                  </a:txBody>
                  <a:tcPr marL="0" marR="0" marT="0" marB="0" anchor="ctr"/>
                </a:tc>
              </a:tr>
              <a:tr h="499604">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Prof.</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r h="499604">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Doç.</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r h="499604">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Yrd</a:t>
                      </a:r>
                      <a:r>
                        <a:rPr lang="tr-TR" sz="1800" b="1" kern="1200" dirty="0" smtClean="0">
                          <a:solidFill>
                            <a:schemeClr val="tx2"/>
                          </a:solidFill>
                          <a:effectLst>
                            <a:outerShdw blurRad="38100" dist="38100" dir="2700000" algn="tl">
                              <a:srgbClr val="000000">
                                <a:alpha val="43137"/>
                              </a:srgbClr>
                            </a:outerShdw>
                          </a:effectLst>
                        </a:rPr>
                        <a:t>. Doç</a:t>
                      </a: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2</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1</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r h="391856">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Arş</a:t>
                      </a:r>
                      <a:r>
                        <a:rPr lang="tr-TR" sz="1800" b="1" kern="1200" dirty="0" smtClean="0">
                          <a:solidFill>
                            <a:schemeClr val="tx2"/>
                          </a:solidFill>
                          <a:effectLst>
                            <a:outerShdw blurRad="38100" dist="38100" dir="2700000" algn="tl">
                              <a:srgbClr val="000000">
                                <a:alpha val="43137"/>
                              </a:srgbClr>
                            </a:outerShdw>
                          </a:effectLst>
                        </a:rPr>
                        <a:t>. Gör</a:t>
                      </a: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 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smtClean="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bl>
          </a:graphicData>
        </a:graphic>
      </p:graphicFrame>
      <p:sp>
        <p:nvSpPr>
          <p:cNvPr id="5" name="Metin kutusu 4"/>
          <p:cNvSpPr txBox="1"/>
          <p:nvPr/>
        </p:nvSpPr>
        <p:spPr>
          <a:xfrm>
            <a:off x="2021305" y="4973053"/>
            <a:ext cx="9673390" cy="369332"/>
          </a:xfrm>
          <a:prstGeom prst="rect">
            <a:avLst/>
          </a:prstGeom>
          <a:solidFill>
            <a:srgbClr val="C00000"/>
          </a:solidFill>
          <a:scene3d>
            <a:camera prst="orthographicFront"/>
            <a:lightRig rig="threePt" dir="t"/>
          </a:scene3d>
          <a:sp3d>
            <a:bevelT prst="relaxedInset"/>
          </a:sp3d>
        </p:spPr>
        <p:txBody>
          <a:bodyPr wrap="square" rtlCol="0">
            <a:spAutoFit/>
          </a:bodyPr>
          <a:lstStyle/>
          <a:p>
            <a:pPr algn="ctr"/>
            <a:r>
              <a:rPr lang="tr-TR" b="1" dirty="0" smtClean="0">
                <a:solidFill>
                  <a:schemeClr val="bg1"/>
                </a:solidFill>
                <a:effectLst>
                  <a:outerShdw blurRad="38100" dist="38100" dir="2700000" algn="tl">
                    <a:srgbClr val="000000">
                      <a:alpha val="43137"/>
                    </a:srgbClr>
                  </a:outerShdw>
                </a:effectLst>
              </a:rPr>
              <a:t>Öğretim üyesi oranı (fakülte/üniversite): (8 / 368) x 100 = %1.9</a:t>
            </a:r>
            <a:endParaRPr lang="tr-TR"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92818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Öğretim Üyesi Yetiştirme Programı Kapsamında Olan </a:t>
            </a:r>
            <a:br>
              <a:rPr lang="tr-TR" sz="2400"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Araştırma Görevlisi Sayısı</a:t>
            </a:r>
            <a:endParaRPr lang="tr-TR" sz="2400" dirty="0">
              <a:effectLst>
                <a:outerShdw blurRad="38100" dist="38100" dir="2700000" algn="tl">
                  <a:srgbClr val="000000">
                    <a:alpha val="43137"/>
                  </a:srgbClr>
                </a:outerShdw>
              </a:effectLst>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895028296"/>
              </p:ext>
            </p:extLst>
          </p:nvPr>
        </p:nvGraphicFramePr>
        <p:xfrm>
          <a:off x="1764634" y="3240505"/>
          <a:ext cx="9738391" cy="1282796"/>
        </p:xfrm>
        <a:graphic>
          <a:graphicData uri="http://schemas.openxmlformats.org/drawingml/2006/table">
            <a:tbl>
              <a:tblPr firstRow="1" bandRow="1">
                <a:effectLst>
                  <a:outerShdw blurRad="50800" dist="38100" dir="8100000" algn="tr" rotWithShape="0">
                    <a:prstClr val="black">
                      <a:alpha val="40000"/>
                    </a:prstClr>
                  </a:outerShdw>
                </a:effectLst>
                <a:tableStyleId>{D113A9D2-9D6B-4929-AA2D-F23B5EE8CBE7}</a:tableStyleId>
              </a:tblPr>
              <a:tblGrid>
                <a:gridCol w="2438497"/>
                <a:gridCol w="2436764"/>
                <a:gridCol w="2431565"/>
                <a:gridCol w="2431565"/>
              </a:tblGrid>
              <a:tr h="704601">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Bölüm</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İktisat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İşletme</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kern="1200" dirty="0">
                          <a:solidFill>
                            <a:schemeClr val="tx2"/>
                          </a:solidFill>
                          <a:effectLst>
                            <a:outerShdw blurRad="38100" dist="38100" dir="2700000" algn="tl">
                              <a:srgbClr val="000000">
                                <a:alpha val="43137"/>
                              </a:srgbClr>
                            </a:outerShdw>
                          </a:effectLst>
                        </a:rPr>
                        <a:t>Çalışma Ekonomisi </a:t>
                      </a:r>
                      <a:endParaRPr lang="tr-TR" sz="1800" kern="1200" dirty="0" smtClean="0">
                        <a:solidFill>
                          <a:schemeClr val="tx2"/>
                        </a:solidFill>
                        <a:effectLst>
                          <a:outerShdw blurRad="38100" dist="38100" dir="2700000" algn="tl">
                            <a:srgbClr val="000000">
                              <a:alpha val="43137"/>
                            </a:srgbClr>
                          </a:outerShdw>
                        </a:effectLst>
                      </a:endParaRPr>
                    </a:p>
                    <a:p>
                      <a:pPr algn="ctr">
                        <a:lnSpc>
                          <a:spcPct val="107000"/>
                        </a:lnSpc>
                        <a:spcAft>
                          <a:spcPts val="0"/>
                        </a:spcAft>
                      </a:pPr>
                      <a:r>
                        <a:rPr lang="tr-TR" sz="1800" kern="1200" dirty="0" smtClean="0">
                          <a:solidFill>
                            <a:schemeClr val="tx2"/>
                          </a:solidFill>
                          <a:effectLst>
                            <a:outerShdw blurRad="38100" dist="38100" dir="2700000" algn="tl">
                              <a:srgbClr val="000000">
                                <a:alpha val="43137"/>
                              </a:srgbClr>
                            </a:outerShdw>
                          </a:effectLst>
                        </a:rPr>
                        <a:t>ve</a:t>
                      </a:r>
                    </a:p>
                    <a:p>
                      <a:pPr algn="ctr">
                        <a:lnSpc>
                          <a:spcPct val="107000"/>
                        </a:lnSpc>
                        <a:spcAft>
                          <a:spcPts val="0"/>
                        </a:spcAft>
                      </a:pPr>
                      <a:r>
                        <a:rPr lang="tr-TR" sz="1800" kern="1200" dirty="0" smtClean="0">
                          <a:solidFill>
                            <a:schemeClr val="tx2"/>
                          </a:solidFill>
                          <a:effectLst>
                            <a:outerShdw blurRad="38100" dist="38100" dir="2700000" algn="tl">
                              <a:srgbClr val="000000">
                                <a:alpha val="43137"/>
                              </a:srgbClr>
                            </a:outerShdw>
                          </a:effectLst>
                        </a:rPr>
                        <a:t> </a:t>
                      </a:r>
                      <a:r>
                        <a:rPr lang="tr-TR" sz="1800" kern="1200" dirty="0">
                          <a:solidFill>
                            <a:schemeClr val="tx2"/>
                          </a:solidFill>
                          <a:effectLst>
                            <a:outerShdw blurRad="38100" dist="38100" dir="2700000" algn="tl">
                              <a:srgbClr val="000000">
                                <a:alpha val="43137"/>
                              </a:srgbClr>
                            </a:outerShdw>
                          </a:effectLst>
                        </a:rPr>
                        <a:t>Endüstri İlişkileri</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r h="402305">
                <a:tc>
                  <a:txBody>
                    <a:bodyPr/>
                    <a:lstStyle/>
                    <a:p>
                      <a:pPr algn="ctr">
                        <a:lnSpc>
                          <a:spcPct val="107000"/>
                        </a:lnSpc>
                        <a:spcAft>
                          <a:spcPts val="0"/>
                        </a:spcAft>
                      </a:pPr>
                      <a:r>
                        <a:rPr lang="tr-TR" sz="1800" b="1" kern="1200" dirty="0" smtClean="0">
                          <a:solidFill>
                            <a:schemeClr val="tx2"/>
                          </a:solidFill>
                          <a:effectLst>
                            <a:outerShdw blurRad="38100" dist="38100" dir="2700000" algn="tl">
                              <a:srgbClr val="000000">
                                <a:alpha val="43137"/>
                              </a:srgbClr>
                            </a:outerShdw>
                          </a:effectLst>
                        </a:rPr>
                        <a:t>ÖYP</a:t>
                      </a:r>
                      <a:r>
                        <a:rPr lang="tr-TR" sz="1800" b="1" kern="1200" baseline="0" dirty="0" smtClean="0">
                          <a:solidFill>
                            <a:schemeClr val="tx2"/>
                          </a:solidFill>
                          <a:effectLst>
                            <a:outerShdw blurRad="38100" dist="38100" dir="2700000" algn="tl">
                              <a:srgbClr val="000000">
                                <a:alpha val="43137"/>
                              </a:srgbClr>
                            </a:outerShdw>
                          </a:effectLst>
                        </a:rPr>
                        <a:t> Ar. Gör.</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 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1</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2</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tc>
              </a:tr>
            </a:tbl>
          </a:graphicData>
        </a:graphic>
      </p:graphicFrame>
    </p:spTree>
    <p:extLst>
      <p:ext uri="{BB962C8B-B14F-4D97-AF65-F5344CB8AC3E}">
        <p14:creationId xmlns:p14="http://schemas.microsoft.com/office/powerpoint/2010/main" val="31932420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İnsan Kaynakları</a:t>
            </a:r>
            <a:br>
              <a:rPr lang="tr-TR" dirty="0" smtClean="0">
                <a:effectLst>
                  <a:outerShdw blurRad="38100" dist="38100" dir="2700000" algn="tl">
                    <a:srgbClr val="000000">
                      <a:alpha val="43137"/>
                    </a:srgbClr>
                  </a:outerShdw>
                </a:effectLst>
              </a:rPr>
            </a:br>
            <a:r>
              <a:rPr lang="tr-TR" sz="2400" dirty="0" smtClean="0">
                <a:effectLst>
                  <a:outerShdw blurRad="38100" dist="38100" dir="2700000" algn="tl">
                    <a:srgbClr val="000000">
                      <a:alpha val="43137"/>
                    </a:srgbClr>
                  </a:outerShdw>
                </a:effectLst>
              </a:rPr>
              <a:t>İdari Personel Sayısı</a:t>
            </a:r>
            <a:endParaRPr lang="tr-TR" sz="2400"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556223131"/>
              </p:ext>
            </p:extLst>
          </p:nvPr>
        </p:nvGraphicFramePr>
        <p:xfrm>
          <a:off x="2283619" y="2614862"/>
          <a:ext cx="8420100" cy="2511495"/>
        </p:xfrm>
        <a:graphic>
          <a:graphicData uri="http://schemas.openxmlformats.org/drawingml/2006/table">
            <a:tbl>
              <a:tblPr firstRow="1" bandRow="1">
                <a:effectLst>
                  <a:outerShdw blurRad="50800" dist="38100" dir="8100000" algn="tr" rotWithShape="0">
                    <a:prstClr val="black">
                      <a:alpha val="40000"/>
                    </a:prstClr>
                  </a:outerShdw>
                </a:effectLst>
                <a:tableStyleId>{D113A9D2-9D6B-4929-AA2D-F23B5EE8CBE7}</a:tableStyleId>
              </a:tblPr>
              <a:tblGrid>
                <a:gridCol w="3949700"/>
                <a:gridCol w="4470400"/>
              </a:tblGrid>
              <a:tr h="502299">
                <a:tc>
                  <a:txBody>
                    <a:bodyPr/>
                    <a:lstStyle/>
                    <a:p>
                      <a:pPr>
                        <a:lnSpc>
                          <a:spcPct val="107000"/>
                        </a:lnSpc>
                      </a:pPr>
                      <a:endParaRPr lang="tr-TR" sz="1100" dirty="0">
                        <a:solidFill>
                          <a:schemeClr val="tx2"/>
                        </a:solidFill>
                        <a:effectLst>
                          <a:outerShdw blurRad="38100" dist="38100" dir="2700000" algn="tl">
                            <a:srgbClr val="000000">
                              <a:alpha val="43137"/>
                            </a:srgbClr>
                          </a:outerShdw>
                        </a:effectLst>
                        <a:latin typeface="Calibri" panose="020F0502020204030204" pitchFamily="34" charset="0"/>
                      </a:endParaRPr>
                    </a:p>
                  </a:txBody>
                  <a:tcPr/>
                </a:tc>
                <a:tc>
                  <a:txBody>
                    <a:bodyPr/>
                    <a:lstStyle/>
                    <a:p>
                      <a:pPr algn="ctr">
                        <a:lnSpc>
                          <a:spcPct val="107000"/>
                        </a:lnSpc>
                        <a:spcAft>
                          <a:spcPts val="0"/>
                        </a:spcAft>
                      </a:pPr>
                      <a:r>
                        <a:rPr lang="tr-TR" sz="1800" kern="1200">
                          <a:solidFill>
                            <a:schemeClr val="tx2"/>
                          </a:solidFill>
                          <a:effectLst>
                            <a:outerShdw blurRad="38100" dist="38100" dir="2700000" algn="tl">
                              <a:srgbClr val="000000">
                                <a:alpha val="43137"/>
                              </a:srgbClr>
                            </a:outerShdw>
                          </a:effectLst>
                        </a:rPr>
                        <a:t> Şubat 2015 İtibariyle</a:t>
                      </a:r>
                      <a:endParaRPr lang="tr-TR" sz="110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r>
              <a:tr h="502299">
                <a:tc>
                  <a:txBody>
                    <a:bodyPr/>
                    <a:lstStyle/>
                    <a:p>
                      <a:pP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İdari Personel</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6</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r>
              <a:tr h="502299">
                <a:tc>
                  <a:txBody>
                    <a:bodyPr/>
                    <a:lstStyle/>
                    <a:p>
                      <a:pP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Teknik Personel</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smtClean="0">
                          <a:solidFill>
                            <a:schemeClr val="tx2"/>
                          </a:solidFill>
                          <a:effectLst>
                            <a:outerShdw blurRad="38100" dist="38100" dir="2700000" algn="tl">
                              <a:srgbClr val="000000">
                                <a:alpha val="43137"/>
                              </a:srgbClr>
                            </a:outerShdw>
                          </a:effectLst>
                          <a:latin typeface="+mn-lt"/>
                          <a:ea typeface="+mn-ea"/>
                          <a:cs typeface="+mn-cs"/>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r>
              <a:tr h="502299">
                <a:tc>
                  <a:txBody>
                    <a:bodyPr/>
                    <a:lstStyle/>
                    <a:p>
                      <a:pP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Hizmetli Personel</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smtClean="0">
                          <a:solidFill>
                            <a:schemeClr val="tx2"/>
                          </a:solidFill>
                          <a:effectLst>
                            <a:outerShdw blurRad="38100" dist="38100" dir="2700000" algn="tl">
                              <a:srgbClr val="000000">
                                <a:alpha val="43137"/>
                              </a:srgbClr>
                            </a:outerShdw>
                          </a:effectLst>
                          <a:latin typeface="+mn-lt"/>
                          <a:ea typeface="+mn-ea"/>
                          <a:cs typeface="+mn-cs"/>
                        </a:rPr>
                        <a:t>-</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r>
              <a:tr h="502299">
                <a:tc>
                  <a:txBody>
                    <a:bodyPr/>
                    <a:lstStyle/>
                    <a:p>
                      <a:pPr algn="ctr">
                        <a:lnSpc>
                          <a:spcPct val="107000"/>
                        </a:lnSpc>
                        <a:spcAft>
                          <a:spcPts val="0"/>
                        </a:spcAft>
                      </a:pPr>
                      <a:r>
                        <a:rPr lang="tr-TR" sz="1800" b="1" kern="1200">
                          <a:solidFill>
                            <a:schemeClr val="tx2"/>
                          </a:solidFill>
                          <a:effectLst>
                            <a:outerShdw blurRad="38100" dist="38100" dir="2700000" algn="tl">
                              <a:srgbClr val="000000">
                                <a:alpha val="43137"/>
                              </a:srgbClr>
                            </a:outerShdw>
                          </a:effectLst>
                        </a:rPr>
                        <a:t>TOPLAM</a:t>
                      </a:r>
                      <a:endParaRPr lang="tr-TR" sz="1100" b="1">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pPr algn="ctr">
                        <a:lnSpc>
                          <a:spcPct val="107000"/>
                        </a:lnSpc>
                        <a:spcAft>
                          <a:spcPts val="0"/>
                        </a:spcAft>
                      </a:pPr>
                      <a:r>
                        <a:rPr lang="tr-TR" sz="1800" b="1" kern="1200" dirty="0">
                          <a:solidFill>
                            <a:schemeClr val="tx2"/>
                          </a:solidFill>
                          <a:effectLst>
                            <a:outerShdw blurRad="38100" dist="38100" dir="2700000" algn="tl">
                              <a:srgbClr val="000000">
                                <a:alpha val="43137"/>
                              </a:srgbClr>
                            </a:outerShdw>
                          </a:effectLst>
                        </a:rPr>
                        <a:t>6</a:t>
                      </a:r>
                      <a:endParaRPr lang="tr-TR" sz="1100" b="1" dirty="0">
                        <a:solidFill>
                          <a:schemeClr val="tx2"/>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0148605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4" name="İçerik Yer Tutucusu 2"/>
          <p:cNvSpPr>
            <a:spLocks noGrp="1"/>
          </p:cNvSpPr>
          <p:nvPr>
            <p:ph idx="1"/>
          </p:nvPr>
        </p:nvSpPr>
        <p:spPr>
          <a:ln>
            <a:solidFill>
              <a:schemeClr val="accent1"/>
            </a:solidFill>
          </a:ln>
        </p:spPr>
        <p:txBody>
          <a:bodyPr/>
          <a:lstStyle/>
          <a:p>
            <a:pPr marL="0" indent="0" algn="ctr">
              <a:buNone/>
            </a:pPr>
            <a:r>
              <a:rPr lang="tr-TR" sz="4400" dirty="0" smtClean="0">
                <a:effectLst>
                  <a:outerShdw blurRad="38100" dist="38100" dir="2700000" algn="tl">
                    <a:srgbClr val="000000">
                      <a:alpha val="43137"/>
                    </a:srgbClr>
                  </a:outerShdw>
                </a:effectLst>
              </a:rPr>
              <a:t>Fiziksel Olanaklar</a:t>
            </a:r>
            <a:endParaRPr lang="tr-TR" sz="4400" dirty="0" smtClean="0">
              <a:effectLst>
                <a:outerShdw blurRad="38100" dist="38100" dir="2700000" algn="tl">
                  <a:srgbClr val="000000">
                    <a:alpha val="43137"/>
                  </a:srgbClr>
                </a:outerShdw>
              </a:effectLst>
            </a:endParaRPr>
          </a:p>
          <a:p>
            <a:pPr marL="0" indent="0" algn="ctr">
              <a:buNone/>
            </a:pPr>
            <a:r>
              <a:rPr lang="tr-TR" sz="2000" dirty="0" smtClean="0">
                <a:effectLst>
                  <a:outerShdw blurRad="38100" dist="38100" dir="2700000" algn="tl">
                    <a:srgbClr val="000000">
                      <a:alpha val="43137"/>
                    </a:srgbClr>
                  </a:outerShdw>
                </a:effectLst>
              </a:rPr>
              <a:t>Eğitim &amp; Sosyal &amp; Hizmet Alanları</a:t>
            </a:r>
            <a:endParaRPr lang="tr-TR" sz="2000" dirty="0">
              <a:effectLst>
                <a:outerShdw blurRad="38100" dist="38100" dir="2700000" algn="tl">
                  <a:srgbClr val="000000">
                    <a:alpha val="43137"/>
                  </a:srgbClr>
                </a:outerShdw>
              </a:effectLst>
            </a:endParaRPr>
          </a:p>
          <a:p>
            <a:endParaRPr lang="tr-TR" dirty="0"/>
          </a:p>
        </p:txBody>
      </p:sp>
    </p:spTree>
    <p:extLst>
      <p:ext uri="{BB962C8B-B14F-4D97-AF65-F5344CB8AC3E}">
        <p14:creationId xmlns:p14="http://schemas.microsoft.com/office/powerpoint/2010/main" val="7584689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Eğitim Alanları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914287744"/>
              </p:ext>
            </p:extLst>
          </p:nvPr>
        </p:nvGraphicFramePr>
        <p:xfrm>
          <a:off x="1203158" y="2438399"/>
          <a:ext cx="10796335" cy="2983834"/>
        </p:xfrm>
        <a:graphic>
          <a:graphicData uri="http://schemas.openxmlformats.org/drawingml/2006/table">
            <a:tbl>
              <a:tblPr>
                <a:effectLst>
                  <a:outerShdw blurRad="50800" dist="38100" dir="8100000" algn="tr" rotWithShape="0">
                    <a:prstClr val="black">
                      <a:alpha val="40000"/>
                    </a:prstClr>
                  </a:outerShdw>
                </a:effectLst>
                <a:tableStyleId>{5DA37D80-6434-44D0-A028-1B22A696006F}</a:tableStyleId>
              </a:tblPr>
              <a:tblGrid>
                <a:gridCol w="398993"/>
                <a:gridCol w="510033"/>
                <a:gridCol w="330299"/>
                <a:gridCol w="522267"/>
                <a:gridCol w="569316"/>
                <a:gridCol w="522267"/>
                <a:gridCol w="396170"/>
                <a:gridCol w="510033"/>
                <a:gridCol w="425341"/>
                <a:gridCol w="522267"/>
                <a:gridCol w="648364"/>
                <a:gridCol w="521325"/>
                <a:gridCol w="522267"/>
                <a:gridCol w="588138"/>
                <a:gridCol w="522267"/>
                <a:gridCol w="521325"/>
                <a:gridCol w="600373"/>
                <a:gridCol w="522267"/>
                <a:gridCol w="521325"/>
                <a:gridCol w="600373"/>
                <a:gridCol w="521325"/>
              </a:tblGrid>
              <a:tr h="645228">
                <a:tc gridSpan="9">
                  <a:txBody>
                    <a:bodyPr/>
                    <a:lstStyle/>
                    <a:p>
                      <a:pPr marL="925195" marR="923290" algn="ctr">
                        <a:lnSpc>
                          <a:spcPct val="107000"/>
                        </a:lnSpc>
                        <a:spcBef>
                          <a:spcPts val="270"/>
                        </a:spcBef>
                        <a:spcAft>
                          <a:spcPts val="0"/>
                        </a:spcAft>
                      </a:pPr>
                      <a:r>
                        <a:rPr lang="tr-TR" sz="1500" b="1" spc="-10" dirty="0">
                          <a:effectLst>
                            <a:outerShdw blurRad="38100" dist="38100" dir="2700000" algn="tl">
                              <a:srgbClr val="000000">
                                <a:alpha val="43137"/>
                              </a:srgbClr>
                            </a:outerShdw>
                          </a:effectLst>
                        </a:rPr>
                        <a:t>D</a:t>
                      </a:r>
                      <a:r>
                        <a:rPr lang="tr-TR" sz="1500" b="1" spc="25" dirty="0">
                          <a:effectLst>
                            <a:outerShdw blurRad="38100" dist="38100" dir="2700000" algn="tl">
                              <a:srgbClr val="000000">
                                <a:alpha val="43137"/>
                              </a:srgbClr>
                            </a:outerShdw>
                          </a:effectLst>
                        </a:rPr>
                        <a:t>e</a:t>
                      </a:r>
                      <a:r>
                        <a:rPr lang="tr-TR" sz="1500" b="1" spc="-20" dirty="0">
                          <a:effectLst>
                            <a:outerShdw blurRad="38100" dist="38100" dir="2700000" algn="tl">
                              <a:srgbClr val="000000">
                                <a:alpha val="43137"/>
                              </a:srgbClr>
                            </a:outerShdw>
                          </a:effectLst>
                        </a:rPr>
                        <a:t>r</a:t>
                      </a:r>
                      <a:r>
                        <a:rPr lang="tr-TR" sz="1500" b="1" spc="5" dirty="0">
                          <a:effectLst>
                            <a:outerShdw blurRad="38100" dist="38100" dir="2700000" algn="tl">
                              <a:srgbClr val="000000">
                                <a:alpha val="43137"/>
                              </a:srgbClr>
                            </a:outerShdw>
                          </a:effectLst>
                        </a:rPr>
                        <a:t>s</a:t>
                      </a:r>
                      <a:r>
                        <a:rPr lang="tr-TR" sz="1500" b="1" spc="-15" dirty="0">
                          <a:effectLst>
                            <a:outerShdw blurRad="38100" dist="38100" dir="2700000" algn="tl">
                              <a:srgbClr val="000000">
                                <a:alpha val="43137"/>
                              </a:srgbClr>
                            </a:outerShdw>
                          </a:effectLst>
                        </a:rPr>
                        <a:t>li</a:t>
                      </a:r>
                      <a:r>
                        <a:rPr lang="tr-TR" sz="1500" b="1" dirty="0">
                          <a:effectLst>
                            <a:outerShdw blurRad="38100" dist="38100" dir="2700000" algn="tl">
                              <a:srgbClr val="000000">
                                <a:alpha val="43137"/>
                              </a:srgbClr>
                            </a:outerShdw>
                          </a:effectLst>
                        </a:rPr>
                        <a:t>k</a:t>
                      </a:r>
                      <a:r>
                        <a:rPr lang="tr-TR" sz="1500" b="1" spc="15" dirty="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a:t>
                      </a:r>
                      <a:r>
                        <a:rPr lang="tr-TR" sz="1500" b="1" spc="-5" dirty="0">
                          <a:effectLst>
                            <a:outerShdw blurRad="38100" dist="38100" dir="2700000" algn="tl">
                              <a:srgbClr val="000000">
                                <a:alpha val="43137"/>
                              </a:srgbClr>
                            </a:outerShdw>
                          </a:effectLst>
                        </a:rPr>
                        <a:t>S</a:t>
                      </a:r>
                      <a:r>
                        <a:rPr lang="tr-TR" sz="1500" b="1" dirty="0">
                          <a:effectLst>
                            <a:outerShdw blurRad="38100" dist="38100" dir="2700000" algn="tl">
                              <a:srgbClr val="000000">
                                <a:alpha val="43137"/>
                              </a:srgbClr>
                            </a:outerShdw>
                          </a:effectLst>
                        </a:rPr>
                        <a:t>ay</a:t>
                      </a:r>
                      <a:r>
                        <a:rPr lang="tr-TR" sz="1500" b="1" spc="-20" dirty="0">
                          <a:effectLst>
                            <a:outerShdw blurRad="38100" dist="38100" dir="2700000" algn="tl">
                              <a:srgbClr val="000000">
                                <a:alpha val="43137"/>
                              </a:srgbClr>
                            </a:outerShdw>
                          </a:effectLst>
                        </a:rPr>
                        <a:t>ı</a:t>
                      </a:r>
                      <a:r>
                        <a:rPr lang="tr-TR" sz="1500" b="1" spc="10" dirty="0">
                          <a:effectLst>
                            <a:outerShdw blurRad="38100" dist="38100" dir="2700000" algn="tl">
                              <a:srgbClr val="000000">
                                <a:alpha val="43137"/>
                              </a:srgbClr>
                            </a:outerShdw>
                          </a:effectLst>
                        </a:rPr>
                        <a:t>-</a:t>
                      </a:r>
                      <a:r>
                        <a:rPr lang="tr-TR" sz="1500" b="1" spc="-50" dirty="0">
                          <a:effectLst>
                            <a:outerShdw blurRad="38100" dist="38100" dir="2700000" algn="tl">
                              <a:srgbClr val="000000">
                                <a:alpha val="43137"/>
                              </a:srgbClr>
                            </a:outerShdw>
                          </a:effectLst>
                        </a:rPr>
                        <a:t>K</a:t>
                      </a:r>
                      <a:r>
                        <a:rPr lang="tr-TR" sz="1500" b="1" dirty="0">
                          <a:effectLst>
                            <a:outerShdw blurRad="38100" dist="38100" dir="2700000" algn="tl">
                              <a:srgbClr val="000000">
                                <a:alpha val="43137"/>
                              </a:srgbClr>
                            </a:outerShdw>
                          </a:effectLst>
                        </a:rPr>
                        <a:t>a</a:t>
                      </a:r>
                      <a:r>
                        <a:rPr lang="tr-TR" sz="1500" b="1" spc="-35" dirty="0">
                          <a:effectLst>
                            <a:outerShdw blurRad="38100" dist="38100" dir="2700000" algn="tl">
                              <a:srgbClr val="000000">
                                <a:alpha val="43137"/>
                              </a:srgbClr>
                            </a:outerShdw>
                          </a:effectLst>
                        </a:rPr>
                        <a:t>p</a:t>
                      </a:r>
                      <a:r>
                        <a:rPr lang="tr-TR" sz="1500" b="1" dirty="0">
                          <a:effectLst>
                            <a:outerShdw blurRad="38100" dist="38100" dir="2700000" algn="tl">
                              <a:srgbClr val="000000">
                                <a:alpha val="43137"/>
                              </a:srgbClr>
                            </a:outerShdw>
                          </a:effectLst>
                        </a:rPr>
                        <a:t>a</a:t>
                      </a:r>
                      <a:r>
                        <a:rPr lang="tr-TR" sz="1500" b="1" spc="5" dirty="0">
                          <a:effectLst>
                            <a:outerShdw blurRad="38100" dist="38100" dir="2700000" algn="tl">
                              <a:srgbClr val="000000">
                                <a:alpha val="43137"/>
                              </a:srgbClr>
                            </a:outerShdw>
                          </a:effectLst>
                        </a:rPr>
                        <a:t>s</a:t>
                      </a:r>
                      <a:r>
                        <a:rPr lang="tr-TR" sz="1500" b="1" spc="-20" dirty="0">
                          <a:effectLst>
                            <a:outerShdw blurRad="38100" dist="38100" dir="2700000" algn="tl">
                              <a:srgbClr val="000000">
                                <a:alpha val="43137"/>
                              </a:srgbClr>
                            </a:outerShdw>
                          </a:effectLst>
                        </a:rPr>
                        <a:t>i</a:t>
                      </a:r>
                      <a:r>
                        <a:rPr lang="tr-TR" sz="1500" b="1" spc="10" dirty="0">
                          <a:effectLst>
                            <a:outerShdw blurRad="38100" dist="38100" dir="2700000" algn="tl">
                              <a:srgbClr val="000000">
                                <a:alpha val="43137"/>
                              </a:srgbClr>
                            </a:outerShdw>
                          </a:effectLst>
                        </a:rPr>
                        <a:t>t</a:t>
                      </a:r>
                      <a:r>
                        <a:rPr lang="tr-TR" sz="1500" b="1" spc="35" dirty="0">
                          <a:effectLst>
                            <a:outerShdw blurRad="38100" dist="38100" dir="2700000" algn="tl">
                              <a:srgbClr val="000000">
                                <a:alpha val="43137"/>
                              </a:srgbClr>
                            </a:outerShdw>
                          </a:effectLst>
                        </a:rPr>
                        <a:t>e</a:t>
                      </a:r>
                      <a:r>
                        <a:rPr lang="tr-TR" sz="1500" b="1" spc="10" dirty="0">
                          <a:effectLst>
                            <a:outerShdw blurRad="38100" dist="38100" dir="2700000" algn="tl">
                              <a:srgbClr val="000000">
                                <a:alpha val="43137"/>
                              </a:srgbClr>
                            </a:outerShdw>
                          </a:effectLst>
                        </a:rPr>
                        <a:t>-</a:t>
                      </a:r>
                      <a:r>
                        <a:rPr lang="tr-TR" sz="1500" b="1" spc="-55" dirty="0">
                          <a:effectLst>
                            <a:outerShdw blurRad="38100" dist="38100" dir="2700000" algn="tl">
                              <a:srgbClr val="000000">
                                <a:alpha val="43137"/>
                              </a:srgbClr>
                            </a:outerShdw>
                          </a:effectLst>
                        </a:rPr>
                        <a:t>m</a:t>
                      </a:r>
                      <a:r>
                        <a:rPr lang="tr-TR" sz="1500" b="1" dirty="0">
                          <a:effectLst>
                            <a:outerShdw blurRad="38100" dist="38100" dir="2700000" algn="tl">
                              <a:srgbClr val="000000">
                                <a:alpha val="43137"/>
                              </a:srgbClr>
                            </a:outerShdw>
                          </a:effectLst>
                        </a:rPr>
                        <a:t>2)</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9">
                  <a:txBody>
                    <a:bodyPr/>
                    <a:lstStyle/>
                    <a:p>
                      <a:pPr marL="1099185" marR="1097280" algn="ctr">
                        <a:lnSpc>
                          <a:spcPct val="107000"/>
                        </a:lnSpc>
                        <a:spcBef>
                          <a:spcPts val="270"/>
                        </a:spcBef>
                        <a:spcAft>
                          <a:spcPts val="0"/>
                        </a:spcAft>
                      </a:pPr>
                      <a:r>
                        <a:rPr lang="tr-TR" sz="1500" b="1" spc="-5" dirty="0">
                          <a:effectLst>
                            <a:outerShdw blurRad="38100" dist="38100" dir="2700000" algn="tl">
                              <a:srgbClr val="000000">
                                <a:alpha val="43137"/>
                              </a:srgbClr>
                            </a:outerShdw>
                          </a:effectLst>
                        </a:rPr>
                        <a:t>L</a:t>
                      </a:r>
                      <a:r>
                        <a:rPr lang="tr-TR" sz="1500" b="1" dirty="0">
                          <a:effectLst>
                            <a:outerShdw blurRad="38100" dist="38100" dir="2700000" algn="tl">
                              <a:srgbClr val="000000">
                                <a:alpha val="43137"/>
                              </a:srgbClr>
                            </a:outerShdw>
                          </a:effectLst>
                        </a:rPr>
                        <a:t>a</a:t>
                      </a:r>
                      <a:r>
                        <a:rPr lang="tr-TR" sz="1500" b="1" spc="-25" dirty="0">
                          <a:effectLst>
                            <a:outerShdw blurRad="38100" dist="38100" dir="2700000" algn="tl">
                              <a:srgbClr val="000000">
                                <a:alpha val="43137"/>
                              </a:srgbClr>
                            </a:outerShdw>
                          </a:effectLst>
                        </a:rPr>
                        <a:t>b</a:t>
                      </a:r>
                      <a:r>
                        <a:rPr lang="tr-TR" sz="1500" b="1" dirty="0">
                          <a:effectLst>
                            <a:outerShdw blurRad="38100" dist="38100" dir="2700000" algn="tl">
                              <a:srgbClr val="000000">
                                <a:alpha val="43137"/>
                              </a:srgbClr>
                            </a:outerShdw>
                          </a:effectLst>
                        </a:rPr>
                        <a:t>o</a:t>
                      </a:r>
                      <a:r>
                        <a:rPr lang="tr-TR" sz="1500" b="1" spc="-20" dirty="0">
                          <a:effectLst>
                            <a:outerShdw blurRad="38100" dist="38100" dir="2700000" algn="tl">
                              <a:srgbClr val="000000">
                                <a:alpha val="43137"/>
                              </a:srgbClr>
                            </a:outerShdw>
                          </a:effectLst>
                        </a:rPr>
                        <a:t>r</a:t>
                      </a:r>
                      <a:r>
                        <a:rPr lang="tr-TR" sz="1500" b="1" dirty="0">
                          <a:effectLst>
                            <a:outerShdw blurRad="38100" dist="38100" dir="2700000" algn="tl">
                              <a:srgbClr val="000000">
                                <a:alpha val="43137"/>
                              </a:srgbClr>
                            </a:outerShdw>
                          </a:effectLst>
                        </a:rPr>
                        <a:t>a</a:t>
                      </a:r>
                      <a:r>
                        <a:rPr lang="tr-TR" sz="1500" b="1" spc="5" dirty="0">
                          <a:effectLst>
                            <a:outerShdw blurRad="38100" dist="38100" dir="2700000" algn="tl">
                              <a:srgbClr val="000000">
                                <a:alpha val="43137"/>
                              </a:srgbClr>
                            </a:outerShdw>
                          </a:effectLst>
                        </a:rPr>
                        <a:t>t</a:t>
                      </a:r>
                      <a:r>
                        <a:rPr lang="tr-TR" sz="1500" b="1" spc="-25" dirty="0">
                          <a:effectLst>
                            <a:outerShdw blurRad="38100" dist="38100" dir="2700000" algn="tl">
                              <a:srgbClr val="000000">
                                <a:alpha val="43137"/>
                              </a:srgbClr>
                            </a:outerShdw>
                          </a:effectLst>
                        </a:rPr>
                        <a:t>u</a:t>
                      </a:r>
                      <a:r>
                        <a:rPr lang="tr-TR" sz="1500" b="1" dirty="0">
                          <a:effectLst>
                            <a:outerShdw blurRad="38100" dist="38100" dir="2700000" algn="tl">
                              <a:srgbClr val="000000">
                                <a:alpha val="43137"/>
                              </a:srgbClr>
                            </a:outerShdw>
                          </a:effectLst>
                        </a:rPr>
                        <a:t>var</a:t>
                      </a:r>
                      <a:r>
                        <a:rPr lang="tr-TR" sz="1500" b="1" spc="-10" dirty="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a:t>
                      </a:r>
                      <a:r>
                        <a:rPr lang="tr-TR" sz="1500" b="1" spc="-5" dirty="0" smtClean="0">
                          <a:effectLst>
                            <a:outerShdw blurRad="38100" dist="38100" dir="2700000" algn="tl">
                              <a:srgbClr val="000000">
                                <a:alpha val="43137"/>
                              </a:srgbClr>
                            </a:outerShdw>
                          </a:effectLst>
                        </a:rPr>
                        <a:t>S</a:t>
                      </a:r>
                      <a:r>
                        <a:rPr lang="tr-TR" sz="1500" b="1" dirty="0" smtClean="0">
                          <a:effectLst>
                            <a:outerShdw blurRad="38100" dist="38100" dir="2700000" algn="tl">
                              <a:srgbClr val="000000">
                                <a:alpha val="43137"/>
                              </a:srgbClr>
                            </a:outerShdw>
                          </a:effectLst>
                        </a:rPr>
                        <a:t>ay</a:t>
                      </a:r>
                      <a:r>
                        <a:rPr lang="tr-TR" sz="1500" b="1" spc="-20" dirty="0" smtClean="0">
                          <a:effectLst>
                            <a:outerShdw blurRad="38100" dist="38100" dir="2700000" algn="tl">
                              <a:srgbClr val="000000">
                                <a:alpha val="43137"/>
                              </a:srgbClr>
                            </a:outerShdw>
                          </a:effectLst>
                        </a:rPr>
                        <a:t>ı</a:t>
                      </a:r>
                      <a:r>
                        <a:rPr lang="tr-TR" sz="1500" b="1" spc="10" dirty="0" smtClean="0">
                          <a:effectLst>
                            <a:outerShdw blurRad="38100" dist="38100" dir="2700000" algn="tl">
                              <a:srgbClr val="000000">
                                <a:alpha val="43137"/>
                              </a:srgbClr>
                            </a:outerShdw>
                          </a:effectLst>
                        </a:rPr>
                        <a:t>-</a:t>
                      </a:r>
                      <a:r>
                        <a:rPr lang="tr-TR" sz="1500" b="1" spc="-50" dirty="0" smtClean="0">
                          <a:effectLst>
                            <a:outerShdw blurRad="38100" dist="38100" dir="2700000" algn="tl">
                              <a:srgbClr val="000000">
                                <a:alpha val="43137"/>
                              </a:srgbClr>
                            </a:outerShdw>
                          </a:effectLst>
                        </a:rPr>
                        <a:t>K</a:t>
                      </a:r>
                      <a:r>
                        <a:rPr lang="tr-TR" sz="1500" b="1" dirty="0" smtClean="0">
                          <a:effectLst>
                            <a:outerShdw blurRad="38100" dist="38100" dir="2700000" algn="tl">
                              <a:srgbClr val="000000">
                                <a:alpha val="43137"/>
                              </a:srgbClr>
                            </a:outerShdw>
                          </a:effectLst>
                        </a:rPr>
                        <a:t>a</a:t>
                      </a:r>
                      <a:r>
                        <a:rPr lang="tr-TR" sz="1500" b="1" spc="-35" dirty="0" smtClean="0">
                          <a:effectLst>
                            <a:outerShdw blurRad="38100" dist="38100" dir="2700000" algn="tl">
                              <a:srgbClr val="000000">
                                <a:alpha val="43137"/>
                              </a:srgbClr>
                            </a:outerShdw>
                          </a:effectLst>
                        </a:rPr>
                        <a:t>p</a:t>
                      </a:r>
                      <a:r>
                        <a:rPr lang="tr-TR" sz="1500" b="1" dirty="0" smtClean="0">
                          <a:effectLst>
                            <a:outerShdw blurRad="38100" dist="38100" dir="2700000" algn="tl">
                              <a:srgbClr val="000000">
                                <a:alpha val="43137"/>
                              </a:srgbClr>
                            </a:outerShdw>
                          </a:effectLst>
                        </a:rPr>
                        <a:t>a</a:t>
                      </a:r>
                      <a:r>
                        <a:rPr lang="tr-TR" sz="1500" b="1" spc="5" dirty="0" smtClean="0">
                          <a:effectLst>
                            <a:outerShdw blurRad="38100" dist="38100" dir="2700000" algn="tl">
                              <a:srgbClr val="000000">
                                <a:alpha val="43137"/>
                              </a:srgbClr>
                            </a:outerShdw>
                          </a:effectLst>
                        </a:rPr>
                        <a:t>s</a:t>
                      </a:r>
                      <a:r>
                        <a:rPr lang="tr-TR" sz="1500" b="1" spc="-20" dirty="0" smtClean="0">
                          <a:effectLst>
                            <a:outerShdw blurRad="38100" dist="38100" dir="2700000" algn="tl">
                              <a:srgbClr val="000000">
                                <a:alpha val="43137"/>
                              </a:srgbClr>
                            </a:outerShdw>
                          </a:effectLst>
                        </a:rPr>
                        <a:t>i</a:t>
                      </a:r>
                      <a:r>
                        <a:rPr lang="tr-TR" sz="1500" b="1" spc="10" dirty="0" smtClean="0">
                          <a:effectLst>
                            <a:outerShdw blurRad="38100" dist="38100" dir="2700000" algn="tl">
                              <a:srgbClr val="000000">
                                <a:alpha val="43137"/>
                              </a:srgbClr>
                            </a:outerShdw>
                          </a:effectLst>
                        </a:rPr>
                        <a:t>t</a:t>
                      </a:r>
                      <a:r>
                        <a:rPr lang="tr-TR" sz="1500" b="1" spc="35" dirty="0" smtClean="0">
                          <a:effectLst>
                            <a:outerShdw blurRad="38100" dist="38100" dir="2700000" algn="tl">
                              <a:srgbClr val="000000">
                                <a:alpha val="43137"/>
                              </a:srgbClr>
                            </a:outerShdw>
                          </a:effectLst>
                        </a:rPr>
                        <a:t>e</a:t>
                      </a:r>
                      <a:r>
                        <a:rPr lang="tr-TR" sz="1500" b="1" spc="10" dirty="0" smtClean="0">
                          <a:effectLst>
                            <a:outerShdw blurRad="38100" dist="38100" dir="2700000" algn="tl">
                              <a:srgbClr val="000000">
                                <a:alpha val="43137"/>
                              </a:srgbClr>
                            </a:outerShdw>
                          </a:effectLst>
                        </a:rPr>
                        <a:t>-</a:t>
                      </a:r>
                      <a:r>
                        <a:rPr lang="tr-TR" sz="1500" b="1" spc="-55" dirty="0" smtClean="0">
                          <a:effectLst>
                            <a:outerShdw blurRad="38100" dist="38100" dir="2700000" algn="tl">
                              <a:srgbClr val="000000">
                                <a:alpha val="43137"/>
                              </a:srgbClr>
                            </a:outerShdw>
                          </a:effectLst>
                        </a:rPr>
                        <a:t>m</a:t>
                      </a:r>
                      <a:r>
                        <a:rPr lang="tr-TR" sz="1500" b="1" dirty="0" smtClean="0">
                          <a:effectLst>
                            <a:outerShdw blurRad="38100" dist="38100" dir="2700000" algn="tl">
                              <a:srgbClr val="000000">
                                <a:alpha val="43137"/>
                              </a:srgbClr>
                            </a:outerShdw>
                          </a:effectLst>
                        </a:rPr>
                        <a:t>2</a:t>
                      </a:r>
                      <a:r>
                        <a:rPr lang="tr-TR" sz="1500" b="1" dirty="0">
                          <a:effectLst>
                            <a:outerShdw blurRad="38100" dist="38100" dir="2700000" algn="tl">
                              <a:srgbClr val="000000">
                                <a:alpha val="43137"/>
                              </a:srgbClr>
                            </a:outerShdw>
                          </a:effectLst>
                        </a:rPr>
                        <a:t>)</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gridSpan="3">
                  <a:txBody>
                    <a:bodyPr/>
                    <a:lstStyle/>
                    <a:p>
                      <a:pPr marL="193675" algn="ctr">
                        <a:lnSpc>
                          <a:spcPct val="107000"/>
                        </a:lnSpc>
                        <a:spcBef>
                          <a:spcPts val="295"/>
                        </a:spcBef>
                        <a:spcAft>
                          <a:spcPts val="0"/>
                        </a:spcAft>
                      </a:pPr>
                      <a:r>
                        <a:rPr lang="tr-TR" sz="1500" b="1" spc="-10" dirty="0">
                          <a:effectLst>
                            <a:outerShdw blurRad="38100" dist="38100" dir="2700000" algn="tl">
                              <a:srgbClr val="000000">
                                <a:alpha val="43137"/>
                              </a:srgbClr>
                            </a:outerShdw>
                          </a:effectLst>
                        </a:rPr>
                        <a:t>E</a:t>
                      </a:r>
                      <a:r>
                        <a:rPr lang="tr-TR" sz="1500" b="1" dirty="0">
                          <a:effectLst>
                            <a:outerShdw blurRad="38100" dist="38100" dir="2700000" algn="tl">
                              <a:srgbClr val="000000">
                                <a:alpha val="43137"/>
                              </a:srgbClr>
                            </a:outerShdw>
                          </a:effectLst>
                        </a:rPr>
                        <a:t>ğ</a:t>
                      </a:r>
                      <a:r>
                        <a:rPr lang="tr-TR" sz="1500" b="1" spc="-20" dirty="0">
                          <a:effectLst>
                            <a:outerShdw blurRad="38100" dist="38100" dir="2700000" algn="tl">
                              <a:srgbClr val="000000">
                                <a:alpha val="43137"/>
                              </a:srgbClr>
                            </a:outerShdw>
                          </a:effectLst>
                        </a:rPr>
                        <a:t>i</a:t>
                      </a:r>
                      <a:r>
                        <a:rPr lang="tr-TR" sz="1500" b="1" spc="10" dirty="0">
                          <a:effectLst>
                            <a:outerShdw blurRad="38100" dist="38100" dir="2700000" algn="tl">
                              <a:srgbClr val="000000">
                                <a:alpha val="43137"/>
                              </a:srgbClr>
                            </a:outerShdw>
                          </a:effectLst>
                        </a:rPr>
                        <a:t>t</a:t>
                      </a:r>
                      <a:r>
                        <a:rPr lang="tr-TR" sz="1500" b="1" spc="-20" dirty="0">
                          <a:effectLst>
                            <a:outerShdw blurRad="38100" dist="38100" dir="2700000" algn="tl">
                              <a:srgbClr val="000000">
                                <a:alpha val="43137"/>
                              </a:srgbClr>
                            </a:outerShdw>
                          </a:effectLst>
                        </a:rPr>
                        <a:t>i</a:t>
                      </a:r>
                      <a:r>
                        <a:rPr lang="tr-TR" sz="1500" b="1" dirty="0">
                          <a:effectLst>
                            <a:outerShdw blurRad="38100" dist="38100" dir="2700000" algn="tl">
                              <a:srgbClr val="000000">
                                <a:alpha val="43137"/>
                              </a:srgbClr>
                            </a:outerShdw>
                          </a:effectLst>
                        </a:rPr>
                        <a:t>m</a:t>
                      </a:r>
                      <a:r>
                        <a:rPr lang="tr-TR" sz="1500" b="1" spc="-130" dirty="0">
                          <a:effectLst>
                            <a:outerShdw blurRad="38100" dist="38100" dir="2700000" algn="tl">
                              <a:srgbClr val="000000">
                                <a:alpha val="43137"/>
                              </a:srgbClr>
                            </a:outerShdw>
                          </a:effectLst>
                        </a:rPr>
                        <a:t> </a:t>
                      </a:r>
                      <a:r>
                        <a:rPr lang="tr-TR" sz="1500" b="1" spc="-15" dirty="0" smtClean="0">
                          <a:effectLst>
                            <a:outerShdw blurRad="38100" dist="38100" dir="2700000" algn="tl">
                              <a:srgbClr val="000000">
                                <a:alpha val="43137"/>
                              </a:srgbClr>
                            </a:outerShdw>
                          </a:effectLst>
                        </a:rPr>
                        <a:t>A</a:t>
                      </a:r>
                      <a:r>
                        <a:rPr lang="tr-TR" sz="1500" b="1" spc="-20" dirty="0" smtClean="0">
                          <a:effectLst>
                            <a:outerShdw blurRad="38100" dist="38100" dir="2700000" algn="tl">
                              <a:srgbClr val="000000">
                                <a:alpha val="43137"/>
                              </a:srgbClr>
                            </a:outerShdw>
                          </a:effectLst>
                        </a:rPr>
                        <a:t>l</a:t>
                      </a:r>
                      <a:r>
                        <a:rPr lang="tr-TR" sz="1500" b="1" dirty="0" smtClean="0">
                          <a:effectLst>
                            <a:outerShdw blurRad="38100" dist="38100" dir="2700000" algn="tl">
                              <a:srgbClr val="000000">
                                <a:alpha val="43137"/>
                              </a:srgbClr>
                            </a:outerShdw>
                          </a:effectLst>
                        </a:rPr>
                        <a:t>anı</a:t>
                      </a:r>
                      <a:r>
                        <a:rPr lang="tr-TR" sz="1500" b="1" spc="-135" dirty="0" smtClean="0">
                          <a:effectLst>
                            <a:outerShdw blurRad="38100" dist="38100" dir="2700000" algn="tl">
                              <a:srgbClr val="000000">
                                <a:alpha val="43137"/>
                              </a:srgbClr>
                            </a:outerShdw>
                          </a:effectLst>
                        </a:rPr>
                        <a:t> </a:t>
                      </a:r>
                      <a:r>
                        <a:rPr lang="tr-TR" sz="1500" b="1" spc="-10" dirty="0">
                          <a:effectLst>
                            <a:outerShdw blurRad="38100" dist="38100" dir="2700000" algn="tl">
                              <a:srgbClr val="000000">
                                <a:alpha val="43137"/>
                              </a:srgbClr>
                            </a:outerShdw>
                          </a:effectLst>
                        </a:rPr>
                        <a:t>T</a:t>
                      </a:r>
                      <a:r>
                        <a:rPr lang="tr-TR" sz="1500" b="1" dirty="0">
                          <a:effectLst>
                            <a:outerShdw blurRad="38100" dist="38100" dir="2700000" algn="tl">
                              <a:srgbClr val="000000">
                                <a:alpha val="43137"/>
                              </a:srgbClr>
                            </a:outerShdw>
                          </a:effectLst>
                        </a:rPr>
                        <a:t>o</a:t>
                      </a:r>
                      <a:r>
                        <a:rPr lang="tr-TR" sz="1500" b="1" spc="-35" dirty="0">
                          <a:effectLst>
                            <a:outerShdw blurRad="38100" dist="38100" dir="2700000" algn="tl">
                              <a:srgbClr val="000000">
                                <a:alpha val="43137"/>
                              </a:srgbClr>
                            </a:outerShdw>
                          </a:effectLst>
                        </a:rPr>
                        <a:t>p</a:t>
                      </a:r>
                      <a:r>
                        <a:rPr lang="tr-TR" sz="1500" b="1" spc="-20" dirty="0">
                          <a:effectLst>
                            <a:outerShdw blurRad="38100" dist="38100" dir="2700000" algn="tl">
                              <a:srgbClr val="000000">
                                <a:alpha val="43137"/>
                              </a:srgbClr>
                            </a:outerShdw>
                          </a:effectLst>
                        </a:rPr>
                        <a:t>l</a:t>
                      </a:r>
                      <a:r>
                        <a:rPr lang="tr-TR" sz="1500" b="1" dirty="0">
                          <a:effectLst>
                            <a:outerShdw blurRad="38100" dist="38100" dir="2700000" algn="tl">
                              <a:srgbClr val="000000">
                                <a:alpha val="43137"/>
                              </a:srgbClr>
                            </a:outerShdw>
                          </a:effectLst>
                        </a:rPr>
                        <a:t>a</a:t>
                      </a:r>
                      <a:r>
                        <a:rPr lang="tr-TR" sz="1500" b="1" spc="-55" dirty="0">
                          <a:effectLst>
                            <a:outerShdw blurRad="38100" dist="38100" dir="2700000" algn="tl">
                              <a:srgbClr val="000000">
                                <a:alpha val="43137"/>
                              </a:srgbClr>
                            </a:outerShdw>
                          </a:effectLst>
                        </a:rPr>
                        <a:t>m</a:t>
                      </a:r>
                      <a:r>
                        <a:rPr lang="tr-TR" sz="1500" b="1" dirty="0">
                          <a:effectLst>
                            <a:outerShdw blurRad="38100" dist="38100" dir="2700000" algn="tl">
                              <a:srgbClr val="000000">
                                <a:alpha val="43137"/>
                              </a:srgbClr>
                            </a:outerShdw>
                          </a:effectLst>
                        </a:rPr>
                        <a:t>ı</a:t>
                      </a:r>
                      <a:endParaRPr lang="tr-TR" sz="15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r>
              <a:tr h="1170112">
                <a:tc gridSpan="3">
                  <a:txBody>
                    <a:bodyPr/>
                    <a:lstStyle/>
                    <a:p>
                      <a:pPr marL="317500" marR="319405" algn="ctr">
                        <a:lnSpc>
                          <a:spcPct val="107000"/>
                        </a:lnSpc>
                        <a:spcBef>
                          <a:spcPts val="395"/>
                        </a:spcBef>
                        <a:spcAft>
                          <a:spcPts val="0"/>
                        </a:spcAft>
                      </a:pPr>
                      <a:r>
                        <a:rPr lang="tr-TR" sz="1800" spc="-15" dirty="0" err="1">
                          <a:effectLst>
                            <a:outerShdw blurRad="38100" dist="38100" dir="2700000" algn="tl">
                              <a:srgbClr val="000000">
                                <a:alpha val="43137"/>
                              </a:srgbClr>
                            </a:outerShdw>
                          </a:effectLst>
                        </a:rPr>
                        <a:t>A</a:t>
                      </a:r>
                      <a:r>
                        <a:rPr lang="tr-TR" sz="1800" spc="-35" dirty="0" err="1">
                          <a:effectLst>
                            <a:outerShdw blurRad="38100" dist="38100" dir="2700000" algn="tl">
                              <a:srgbClr val="000000">
                                <a:alpha val="43137"/>
                              </a:srgbClr>
                            </a:outerShdw>
                          </a:effectLst>
                        </a:rPr>
                        <a:t>n</a:t>
                      </a:r>
                      <a:r>
                        <a:rPr lang="tr-TR" sz="1800" spc="10" dirty="0" err="1">
                          <a:effectLst>
                            <a:outerShdw blurRad="38100" dist="38100" dir="2700000" algn="tl">
                              <a:srgbClr val="000000">
                                <a:alpha val="43137"/>
                              </a:srgbClr>
                            </a:outerShdw>
                          </a:effectLst>
                        </a:rPr>
                        <a:t>f</a:t>
                      </a:r>
                      <a:r>
                        <a:rPr lang="tr-TR" sz="1800" dirty="0" err="1">
                          <a:effectLst>
                            <a:outerShdw blurRad="38100" dist="38100" dir="2700000" algn="tl">
                              <a:srgbClr val="000000">
                                <a:alpha val="43137"/>
                              </a:srgbClr>
                            </a:outerShdw>
                          </a:effectLst>
                        </a:rPr>
                        <a:t>i</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gridSpan="3">
                  <a:txBody>
                    <a:bodyPr/>
                    <a:lstStyle/>
                    <a:p>
                      <a:pPr marL="443230" marR="444500" algn="ctr">
                        <a:lnSpc>
                          <a:spcPct val="107000"/>
                        </a:lnSpc>
                        <a:spcBef>
                          <a:spcPts val="395"/>
                        </a:spcBef>
                        <a:spcAft>
                          <a:spcPts val="0"/>
                        </a:spcAft>
                      </a:pPr>
                      <a:r>
                        <a:rPr lang="tr-TR" sz="1800" spc="-5" dirty="0">
                          <a:effectLst>
                            <a:outerShdw blurRad="38100" dist="38100" dir="2700000" algn="tl">
                              <a:srgbClr val="000000">
                                <a:alpha val="43137"/>
                              </a:srgbClr>
                            </a:outerShdw>
                          </a:effectLst>
                        </a:rPr>
                        <a:t>S</a:t>
                      </a:r>
                      <a:r>
                        <a:rPr lang="tr-TR" sz="1800" spc="-20" dirty="0">
                          <a:effectLst>
                            <a:outerShdw blurRad="38100" dist="38100" dir="2700000" algn="tl">
                              <a:srgbClr val="000000">
                                <a:alpha val="43137"/>
                              </a:srgbClr>
                            </a:outerShdw>
                          </a:effectLst>
                        </a:rPr>
                        <a:t>ı</a:t>
                      </a:r>
                      <a:r>
                        <a:rPr lang="tr-TR" sz="1800" spc="-35" dirty="0">
                          <a:effectLst>
                            <a:outerShdw blurRad="38100" dist="38100" dir="2700000" algn="tl">
                              <a:srgbClr val="000000">
                                <a:alpha val="43137"/>
                              </a:srgbClr>
                            </a:outerShdw>
                          </a:effectLst>
                        </a:rPr>
                        <a:t>n</a:t>
                      </a:r>
                      <a:r>
                        <a:rPr lang="tr-TR" sz="1800" spc="-20" dirty="0">
                          <a:effectLst>
                            <a:outerShdw blurRad="38100" dist="38100" dir="2700000" algn="tl">
                              <a:srgbClr val="000000">
                                <a:alpha val="43137"/>
                              </a:srgbClr>
                            </a:outerShdw>
                          </a:effectLst>
                        </a:rPr>
                        <a:t>ı</a:t>
                      </a:r>
                      <a:r>
                        <a:rPr lang="tr-TR" sz="1800" dirty="0">
                          <a:effectLst>
                            <a:outerShdw blurRad="38100" dist="38100" dir="2700000" algn="tl">
                              <a:srgbClr val="000000">
                                <a:alpha val="43137"/>
                              </a:srgbClr>
                            </a:outerShdw>
                          </a:effectLst>
                        </a:rPr>
                        <a:t>f</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gridSpan="3">
                  <a:txBody>
                    <a:bodyPr/>
                    <a:lstStyle/>
                    <a:p>
                      <a:pPr marL="40005" algn="ctr">
                        <a:lnSpc>
                          <a:spcPct val="107000"/>
                        </a:lnSpc>
                        <a:spcBef>
                          <a:spcPts val="485"/>
                        </a:spcBef>
                        <a:spcAft>
                          <a:spcPts val="0"/>
                        </a:spcAft>
                      </a:pPr>
                      <a:r>
                        <a:rPr lang="tr-TR" sz="1800" spc="-5" dirty="0">
                          <a:effectLst>
                            <a:outerShdw blurRad="38100" dist="38100" dir="2700000" algn="tl">
                              <a:srgbClr val="000000">
                                <a:alpha val="43137"/>
                              </a:srgbClr>
                            </a:outerShdw>
                          </a:effectLst>
                        </a:rPr>
                        <a:t>D</a:t>
                      </a:r>
                      <a:r>
                        <a:rPr lang="tr-TR" sz="1800" spc="10" dirty="0">
                          <a:effectLst>
                            <a:outerShdw blurRad="38100" dist="38100" dir="2700000" algn="tl">
                              <a:srgbClr val="000000">
                                <a:alpha val="43137"/>
                              </a:srgbClr>
                            </a:outerShdw>
                          </a:effectLst>
                        </a:rPr>
                        <a:t>e</a:t>
                      </a:r>
                      <a:r>
                        <a:rPr lang="tr-TR" sz="1800" spc="5" dirty="0">
                          <a:effectLst>
                            <a:outerShdw blurRad="38100" dist="38100" dir="2700000" algn="tl">
                              <a:srgbClr val="000000">
                                <a:alpha val="43137"/>
                              </a:srgbClr>
                            </a:outerShdw>
                          </a:effectLst>
                        </a:rPr>
                        <a:t>rsli</a:t>
                      </a:r>
                      <a:r>
                        <a:rPr lang="tr-TR" sz="1800" dirty="0">
                          <a:effectLst>
                            <a:outerShdw blurRad="38100" dist="38100" dir="2700000" algn="tl">
                              <a:srgbClr val="000000">
                                <a:alpha val="43137"/>
                              </a:srgbClr>
                            </a:outerShdw>
                          </a:effectLst>
                        </a:rPr>
                        <a:t>k </a:t>
                      </a:r>
                      <a:r>
                        <a:rPr lang="tr-TR" sz="1800" spc="5" dirty="0">
                          <a:effectLst>
                            <a:outerShdw blurRad="38100" dist="38100" dir="2700000" algn="tl">
                              <a:srgbClr val="000000">
                                <a:alpha val="43137"/>
                              </a:srgbClr>
                            </a:outerShdw>
                          </a:effectLst>
                        </a:rPr>
                        <a:t>(</a:t>
                      </a:r>
                      <a:r>
                        <a:rPr lang="tr-TR" sz="1800" spc="-25" dirty="0" err="1">
                          <a:effectLst>
                            <a:outerShdw blurRad="38100" dist="38100" dir="2700000" algn="tl">
                              <a:srgbClr val="000000">
                                <a:alpha val="43137"/>
                              </a:srgbClr>
                            </a:outerShdw>
                          </a:effectLst>
                        </a:rPr>
                        <a:t>A</a:t>
                      </a:r>
                      <a:r>
                        <a:rPr lang="tr-TR" sz="1800" spc="-10" dirty="0" err="1">
                          <a:effectLst>
                            <a:outerShdw blurRad="38100" dist="38100" dir="2700000" algn="tl">
                              <a:srgbClr val="000000">
                                <a:alpha val="43137"/>
                              </a:srgbClr>
                            </a:outerShdw>
                          </a:effectLst>
                        </a:rPr>
                        <a:t>n</a:t>
                      </a:r>
                      <a:r>
                        <a:rPr lang="tr-TR" sz="1800" spc="5" dirty="0" err="1">
                          <a:effectLst>
                            <a:outerShdw blurRad="38100" dist="38100" dir="2700000" algn="tl">
                              <a:srgbClr val="000000">
                                <a:alpha val="43137"/>
                              </a:srgbClr>
                            </a:outerShdw>
                          </a:effectLst>
                        </a:rPr>
                        <a:t>fi+</a:t>
                      </a:r>
                      <a:r>
                        <a:rPr lang="tr-TR" sz="1800" spc="-10" dirty="0" err="1">
                          <a:effectLst>
                            <a:outerShdw blurRad="38100" dist="38100" dir="2700000" algn="tl">
                              <a:srgbClr val="000000">
                                <a:alpha val="43137"/>
                              </a:srgbClr>
                            </a:outerShdw>
                          </a:effectLst>
                        </a:rPr>
                        <a:t>S</a:t>
                      </a:r>
                      <a:r>
                        <a:rPr lang="tr-TR" sz="1800" spc="5" dirty="0" err="1">
                          <a:effectLst>
                            <a:outerShdw blurRad="38100" dist="38100" dir="2700000" algn="tl">
                              <a:srgbClr val="000000">
                                <a:alpha val="43137"/>
                              </a:srgbClr>
                            </a:outerShdw>
                          </a:effectLst>
                        </a:rPr>
                        <a:t>ı</a:t>
                      </a:r>
                      <a:r>
                        <a:rPr lang="tr-TR" sz="1800" spc="-10" dirty="0" err="1">
                          <a:effectLst>
                            <a:outerShdw blurRad="38100" dist="38100" dir="2700000" algn="tl">
                              <a:srgbClr val="000000">
                                <a:alpha val="43137"/>
                              </a:srgbClr>
                            </a:outerShdw>
                          </a:effectLst>
                        </a:rPr>
                        <a:t>n</a:t>
                      </a:r>
                      <a:r>
                        <a:rPr lang="tr-TR" sz="1800" spc="5" dirty="0" err="1">
                          <a:effectLst>
                            <a:outerShdw blurRad="38100" dist="38100" dir="2700000" algn="tl">
                              <a:srgbClr val="000000">
                                <a:alpha val="43137"/>
                              </a:srgbClr>
                            </a:outerShdw>
                          </a:effectLst>
                        </a:rPr>
                        <a:t>ıf</a:t>
                      </a:r>
                      <a:r>
                        <a:rPr lang="tr-TR" sz="1800" dirty="0">
                          <a:effectLst>
                            <a:outerShdw blurRad="38100" dist="38100" dir="2700000" algn="tl">
                              <a:srgbClr val="000000">
                                <a:alpha val="43137"/>
                              </a:srgbClr>
                            </a:outerShdw>
                          </a:effectLst>
                        </a:rPr>
                        <a:t>)</a:t>
                      </a:r>
                      <a:r>
                        <a:rPr lang="tr-TR" sz="1800" spc="5" dirty="0">
                          <a:effectLst>
                            <a:outerShdw blurRad="38100" dist="38100" dir="2700000" algn="tl">
                              <a:srgbClr val="000000">
                                <a:alpha val="43137"/>
                              </a:srgbClr>
                            </a:outerShdw>
                          </a:effectLst>
                        </a:rPr>
                        <a:t> </a:t>
                      </a:r>
                      <a:r>
                        <a:rPr lang="tr-TR" sz="1800" spc="-45" dirty="0">
                          <a:effectLst>
                            <a:outerShdw blurRad="38100" dist="38100" dir="2700000" algn="tl">
                              <a:srgbClr val="000000">
                                <a:alpha val="43137"/>
                              </a:srgbClr>
                            </a:outerShdw>
                          </a:effectLst>
                        </a:rPr>
                        <a:t>T</a:t>
                      </a:r>
                      <a:r>
                        <a:rPr lang="tr-TR" sz="1800" spc="15" dirty="0">
                          <a:effectLst>
                            <a:outerShdw blurRad="38100" dist="38100" dir="2700000" algn="tl">
                              <a:srgbClr val="000000">
                                <a:alpha val="43137"/>
                              </a:srgbClr>
                            </a:outerShdw>
                          </a:effectLst>
                        </a:rPr>
                        <a:t>o</a:t>
                      </a:r>
                      <a:r>
                        <a:rPr lang="tr-TR" sz="1800" spc="-15" dirty="0">
                          <a:effectLst>
                            <a:outerShdw blurRad="38100" dist="38100" dir="2700000" algn="tl">
                              <a:srgbClr val="000000">
                                <a:alpha val="43137"/>
                              </a:srgbClr>
                            </a:outerShdw>
                          </a:effectLst>
                        </a:rPr>
                        <a:t>p</a:t>
                      </a:r>
                      <a:r>
                        <a:rPr lang="tr-TR" sz="1800" spc="10" dirty="0">
                          <a:effectLst>
                            <a:outerShdw blurRad="38100" dist="38100" dir="2700000" algn="tl">
                              <a:srgbClr val="000000">
                                <a:alpha val="43137"/>
                              </a:srgbClr>
                            </a:outerShdw>
                          </a:effectLst>
                        </a:rPr>
                        <a:t>l</a:t>
                      </a:r>
                      <a:r>
                        <a:rPr lang="tr-TR" sz="1800" spc="-2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m</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gridSpan="3">
                  <a:txBody>
                    <a:bodyPr/>
                    <a:lstStyle/>
                    <a:p>
                      <a:pPr marL="161290" algn="ctr">
                        <a:lnSpc>
                          <a:spcPct val="107000"/>
                        </a:lnSpc>
                        <a:spcBef>
                          <a:spcPts val="395"/>
                        </a:spcBef>
                        <a:spcAft>
                          <a:spcPts val="0"/>
                        </a:spcAft>
                      </a:pPr>
                      <a:r>
                        <a:rPr lang="tr-TR" sz="1800" spc="-5" dirty="0">
                          <a:effectLst>
                            <a:outerShdw blurRad="38100" dist="38100" dir="2700000" algn="tl">
                              <a:srgbClr val="000000">
                                <a:alpha val="43137"/>
                              </a:srgbClr>
                            </a:outerShdw>
                          </a:effectLst>
                        </a:rPr>
                        <a:t>B</a:t>
                      </a:r>
                      <a:r>
                        <a:rPr lang="tr-TR" sz="1800" spc="-15" dirty="0">
                          <a:effectLst>
                            <a:outerShdw blurRad="38100" dist="38100" dir="2700000" algn="tl">
                              <a:srgbClr val="000000">
                                <a:alpha val="43137"/>
                              </a:srgbClr>
                            </a:outerShdw>
                          </a:effectLst>
                        </a:rPr>
                        <a:t>il</a:t>
                      </a:r>
                      <a:r>
                        <a:rPr lang="tr-TR" sz="1800" dirty="0">
                          <a:effectLst>
                            <a:outerShdw blurRad="38100" dist="38100" dir="2700000" algn="tl">
                              <a:srgbClr val="000000">
                                <a:alpha val="43137"/>
                              </a:srgbClr>
                            </a:outerShdw>
                          </a:effectLst>
                        </a:rPr>
                        <a:t>g</a:t>
                      </a:r>
                      <a:r>
                        <a:rPr lang="tr-TR" sz="1800" spc="-15" dirty="0">
                          <a:effectLst>
                            <a:outerShdw blurRad="38100" dist="38100" dir="2700000" algn="tl">
                              <a:srgbClr val="000000">
                                <a:alpha val="43137"/>
                              </a:srgbClr>
                            </a:outerShdw>
                          </a:effectLst>
                        </a:rPr>
                        <a:t>i</a:t>
                      </a:r>
                      <a:r>
                        <a:rPr lang="tr-TR" sz="1800" spc="5" dirty="0">
                          <a:effectLst>
                            <a:outerShdw blurRad="38100" dist="38100" dir="2700000" algn="tl">
                              <a:srgbClr val="000000">
                                <a:alpha val="43137"/>
                              </a:srgbClr>
                            </a:outerShdw>
                          </a:effectLst>
                        </a:rPr>
                        <a:t>s</a:t>
                      </a:r>
                      <a:r>
                        <a:rPr lang="tr-TR" sz="1800" dirty="0">
                          <a:effectLst>
                            <a:outerShdw blurRad="38100" dist="38100" dir="2700000" algn="tl">
                              <a:srgbClr val="000000">
                                <a:alpha val="43137"/>
                              </a:srgbClr>
                            </a:outerShdw>
                          </a:effectLst>
                        </a:rPr>
                        <a:t>ayar</a:t>
                      </a:r>
                      <a:r>
                        <a:rPr lang="tr-TR" sz="1800" spc="-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3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t</a:t>
                      </a:r>
                      <a:r>
                        <a:rPr lang="tr-TR" sz="1800" spc="-3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gridSpan="3">
                  <a:txBody>
                    <a:bodyPr/>
                    <a:lstStyle/>
                    <a:p>
                      <a:pPr marL="226060" algn="ctr">
                        <a:lnSpc>
                          <a:spcPct val="107000"/>
                        </a:lnSpc>
                        <a:spcBef>
                          <a:spcPts val="395"/>
                        </a:spcBef>
                        <a:spcAft>
                          <a:spcPts val="0"/>
                        </a:spcAft>
                      </a:pPr>
                      <a:r>
                        <a:rPr lang="tr-TR" sz="1800" spc="-15" dirty="0">
                          <a:effectLst>
                            <a:outerShdw blurRad="38100" dist="38100" dir="2700000" algn="tl">
                              <a:srgbClr val="000000">
                                <a:alpha val="43137"/>
                              </a:srgbClr>
                            </a:outerShdw>
                          </a:effectLst>
                        </a:rPr>
                        <a:t>D</a:t>
                      </a:r>
                      <a:r>
                        <a:rPr lang="tr-TR" sz="1800" spc="-20" dirty="0">
                          <a:effectLst>
                            <a:outerShdw blurRad="38100" dist="38100" dir="2700000" algn="tl">
                              <a:srgbClr val="000000">
                                <a:alpha val="43137"/>
                              </a:srgbClr>
                            </a:outerShdw>
                          </a:effectLst>
                        </a:rPr>
                        <a:t>i</a:t>
                      </a:r>
                      <a:r>
                        <a:rPr lang="tr-TR" sz="1800" dirty="0">
                          <a:effectLst>
                            <a:outerShdw blurRad="38100" dist="38100" dir="2700000" algn="tl">
                              <a:srgbClr val="000000">
                                <a:alpha val="43137"/>
                              </a:srgbClr>
                            </a:outerShdw>
                          </a:effectLst>
                        </a:rPr>
                        <a:t>ğ</a:t>
                      </a:r>
                      <a:r>
                        <a:rPr lang="tr-TR" sz="1800" spc="35" dirty="0">
                          <a:effectLst>
                            <a:outerShdw blurRad="38100" dist="38100" dir="2700000" algn="tl">
                              <a:srgbClr val="000000">
                                <a:alpha val="43137"/>
                              </a:srgbClr>
                            </a:outerShdw>
                          </a:effectLst>
                        </a:rPr>
                        <a:t>e</a:t>
                      </a:r>
                      <a:r>
                        <a:rPr lang="tr-TR" sz="1800" dirty="0">
                          <a:effectLst>
                            <a:outerShdw blurRad="38100" dist="38100" dir="2700000" algn="tl">
                              <a:srgbClr val="000000">
                                <a:alpha val="43137"/>
                              </a:srgbClr>
                            </a:outerShdw>
                          </a:effectLst>
                        </a:rPr>
                        <a:t>r</a:t>
                      </a:r>
                      <a:r>
                        <a:rPr lang="tr-TR" sz="1800" spc="-10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3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3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10" dirty="0">
                          <a:effectLst>
                            <a:outerShdw blurRad="38100" dist="38100" dir="2700000" algn="tl">
                              <a:srgbClr val="000000">
                                <a:alpha val="43137"/>
                              </a:srgbClr>
                            </a:outerShdw>
                          </a:effectLst>
                        </a:rPr>
                        <a:t>t</a:t>
                      </a:r>
                      <a:r>
                        <a:rPr lang="tr-TR" sz="1800" spc="-3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var</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gridSpan="3">
                  <a:txBody>
                    <a:bodyPr/>
                    <a:lstStyle/>
                    <a:p>
                      <a:pPr marL="201930" algn="ctr">
                        <a:lnSpc>
                          <a:spcPct val="107000"/>
                        </a:lnSpc>
                        <a:spcBef>
                          <a:spcPts val="395"/>
                        </a:spcBef>
                        <a:spcAft>
                          <a:spcPts val="0"/>
                        </a:spcAft>
                      </a:pPr>
                      <a:r>
                        <a:rPr lang="tr-TR" sz="1800" spc="-5"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25" dirty="0">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o</a:t>
                      </a:r>
                      <a:r>
                        <a:rPr lang="tr-TR" sz="1800" spc="-20" dirty="0">
                          <a:effectLst>
                            <a:outerShdw blurRad="38100" dist="38100" dir="2700000" algn="tl">
                              <a:srgbClr val="000000">
                                <a:alpha val="43137"/>
                              </a:srgbClr>
                            </a:outerShdw>
                          </a:effectLst>
                        </a:rPr>
                        <a:t>r</a:t>
                      </a:r>
                      <a:r>
                        <a:rPr lang="tr-TR" sz="1800" dirty="0">
                          <a:effectLst>
                            <a:outerShdw blurRad="38100" dist="38100" dir="2700000" algn="tl">
                              <a:srgbClr val="000000">
                                <a:alpha val="43137"/>
                              </a:srgbClr>
                            </a:outerShdw>
                          </a:effectLst>
                        </a:rPr>
                        <a:t>a</a:t>
                      </a:r>
                      <a:r>
                        <a:rPr lang="tr-TR" sz="1800" spc="5" dirty="0">
                          <a:effectLst>
                            <a:outerShdw blurRad="38100" dist="38100" dir="2700000" algn="tl">
                              <a:srgbClr val="000000">
                                <a:alpha val="43137"/>
                              </a:srgbClr>
                            </a:outerShdw>
                          </a:effectLst>
                        </a:rPr>
                        <a:t>t</a:t>
                      </a:r>
                      <a:r>
                        <a:rPr lang="tr-TR" sz="1800" spc="-25" dirty="0">
                          <a:effectLst>
                            <a:outerShdw blurRad="38100" dist="38100" dir="2700000" algn="tl">
                              <a:srgbClr val="000000">
                                <a:alpha val="43137"/>
                              </a:srgbClr>
                            </a:outerShdw>
                          </a:effectLst>
                        </a:rPr>
                        <a:t>u</a:t>
                      </a:r>
                      <a:r>
                        <a:rPr lang="tr-TR" sz="1800" dirty="0">
                          <a:effectLst>
                            <a:outerShdw blurRad="38100" dist="38100" dir="2700000" algn="tl">
                              <a:srgbClr val="000000">
                                <a:alpha val="43137"/>
                              </a:srgbClr>
                            </a:outerShdw>
                          </a:effectLst>
                        </a:rPr>
                        <a:t>var</a:t>
                      </a:r>
                      <a:r>
                        <a:rPr lang="tr-TR" sz="1800" spc="-10"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t</a:t>
                      </a:r>
                      <a:r>
                        <a:rPr lang="tr-TR" sz="1800" dirty="0">
                          <a:effectLst>
                            <a:outerShdw blurRad="38100" dist="38100" dir="2700000" algn="tl">
                              <a:srgbClr val="000000">
                                <a:alpha val="43137"/>
                              </a:srgbClr>
                            </a:outerShdw>
                          </a:effectLst>
                        </a:rPr>
                        <a:t>o</a:t>
                      </a:r>
                      <a:r>
                        <a:rPr lang="tr-TR" sz="1800" spc="-35" dirty="0">
                          <a:effectLst>
                            <a:outerShdw blurRad="38100" dist="38100" dir="2700000" algn="tl">
                              <a:srgbClr val="000000">
                                <a:alpha val="43137"/>
                              </a:srgbClr>
                            </a:outerShdw>
                          </a:effectLst>
                        </a:rPr>
                        <a:t>p</a:t>
                      </a:r>
                      <a:r>
                        <a:rPr lang="tr-TR" sz="1800" spc="-20" dirty="0">
                          <a:effectLst>
                            <a:outerShdw blurRad="38100" dist="38100" dir="2700000" algn="tl">
                              <a:srgbClr val="000000">
                                <a:alpha val="43137"/>
                              </a:srgbClr>
                            </a:outerShdw>
                          </a:effectLst>
                        </a:rPr>
                        <a:t>l</a:t>
                      </a:r>
                      <a:r>
                        <a:rPr lang="tr-TR" sz="1800" dirty="0">
                          <a:effectLst>
                            <a:outerShdw blurRad="38100" dist="38100" dir="2700000" algn="tl">
                              <a:srgbClr val="000000">
                                <a:alpha val="43137"/>
                              </a:srgbClr>
                            </a:outerShdw>
                          </a:effectLst>
                        </a:rPr>
                        <a:t>a</a:t>
                      </a:r>
                      <a:r>
                        <a:rPr lang="tr-TR" sz="1800" spc="-55" dirty="0">
                          <a:effectLst>
                            <a:outerShdw blurRad="38100" dist="38100" dir="2700000" algn="tl">
                              <a:srgbClr val="000000">
                                <a:alpha val="43137"/>
                              </a:srgbClr>
                            </a:outerShdw>
                          </a:effectLst>
                        </a:rPr>
                        <a:t>m</a:t>
                      </a:r>
                      <a:r>
                        <a:rPr lang="tr-TR" sz="1800" dirty="0">
                          <a:effectLst>
                            <a:outerShdw blurRad="38100" dist="38100" dir="2700000" algn="tl">
                              <a:srgbClr val="000000">
                                <a:alpha val="43137"/>
                              </a:srgbClr>
                            </a:outerShdw>
                          </a:effectLst>
                        </a:rPr>
                        <a:t>ı</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c gridSpan="3">
                  <a:txBody>
                    <a:bodyPr/>
                    <a:lstStyle/>
                    <a:p>
                      <a:pPr marL="169545" algn="ctr">
                        <a:lnSpc>
                          <a:spcPct val="107000"/>
                        </a:lnSpc>
                        <a:spcBef>
                          <a:spcPts val="395"/>
                        </a:spcBef>
                        <a:spcAft>
                          <a:spcPts val="0"/>
                        </a:spcAft>
                      </a:pPr>
                      <a:r>
                        <a:rPr lang="tr-TR" sz="1800" spc="-5" dirty="0">
                          <a:effectLst>
                            <a:outerShdw blurRad="38100" dist="38100" dir="2700000" algn="tl">
                              <a:srgbClr val="000000">
                                <a:alpha val="43137"/>
                              </a:srgbClr>
                            </a:outerShdw>
                          </a:effectLst>
                        </a:rPr>
                        <a:t>T</a:t>
                      </a:r>
                      <a:r>
                        <a:rPr lang="tr-TR" sz="1800" spc="5" dirty="0">
                          <a:effectLst>
                            <a:outerShdw blurRad="38100" dist="38100" dir="2700000" algn="tl">
                              <a:srgbClr val="000000">
                                <a:alpha val="43137"/>
                              </a:srgbClr>
                            </a:outerShdw>
                          </a:effectLst>
                        </a:rPr>
                        <a:t>O</a:t>
                      </a:r>
                      <a:r>
                        <a:rPr lang="tr-TR" sz="1800" spc="-5" dirty="0">
                          <a:effectLst>
                            <a:outerShdw blurRad="38100" dist="38100" dir="2700000" algn="tl">
                              <a:srgbClr val="000000">
                                <a:alpha val="43137"/>
                              </a:srgbClr>
                            </a:outerShdw>
                          </a:effectLst>
                        </a:rPr>
                        <a:t>PL</a:t>
                      </a:r>
                      <a:r>
                        <a:rPr lang="tr-TR" sz="1800" spc="-10" dirty="0">
                          <a:effectLst>
                            <a:outerShdw blurRad="38100" dist="38100" dir="2700000" algn="tl">
                              <a:srgbClr val="000000">
                                <a:alpha val="43137"/>
                              </a:srgbClr>
                            </a:outerShdw>
                          </a:effectLst>
                        </a:rPr>
                        <a:t>A</a:t>
                      </a:r>
                      <a:r>
                        <a:rPr lang="tr-TR" sz="1800" dirty="0">
                          <a:effectLst>
                            <a:outerShdw blurRad="38100" dist="38100" dir="2700000" algn="tl">
                              <a:srgbClr val="000000">
                                <a:alpha val="43137"/>
                              </a:srgbClr>
                            </a:outerShdw>
                          </a:effectLst>
                        </a:rPr>
                        <a:t>M</a:t>
                      </a:r>
                      <a:r>
                        <a:rPr lang="tr-TR" sz="1800" spc="5" dirty="0">
                          <a:effectLst>
                            <a:outerShdw blurRad="38100" dist="38100" dir="2700000" algn="tl">
                              <a:srgbClr val="000000">
                                <a:alpha val="43137"/>
                              </a:srgbClr>
                            </a:outerShdw>
                          </a:effectLst>
                        </a:rPr>
                        <a:t> </a:t>
                      </a:r>
                      <a:r>
                        <a:rPr lang="tr-TR" sz="1800" spc="10" dirty="0">
                          <a:effectLst>
                            <a:outerShdw blurRad="38100" dist="38100" dir="2700000" algn="tl">
                              <a:srgbClr val="000000">
                                <a:alpha val="43137"/>
                              </a:srgbClr>
                            </a:outerShdw>
                          </a:effectLst>
                        </a:rPr>
                        <a:t>(</a:t>
                      </a:r>
                      <a:r>
                        <a:rPr lang="tr-TR" sz="1800" spc="-15" dirty="0" err="1">
                          <a:effectLst>
                            <a:outerShdw blurRad="38100" dist="38100" dir="2700000" algn="tl">
                              <a:srgbClr val="000000">
                                <a:alpha val="43137"/>
                              </a:srgbClr>
                            </a:outerShdw>
                          </a:effectLst>
                        </a:rPr>
                        <a:t>D</a:t>
                      </a:r>
                      <a:r>
                        <a:rPr lang="tr-TR" sz="1800" spc="35" dirty="0" err="1">
                          <a:effectLst>
                            <a:outerShdw blurRad="38100" dist="38100" dir="2700000" algn="tl">
                              <a:srgbClr val="000000">
                                <a:alpha val="43137"/>
                              </a:srgbClr>
                            </a:outerShdw>
                          </a:effectLst>
                        </a:rPr>
                        <a:t>e</a:t>
                      </a:r>
                      <a:r>
                        <a:rPr lang="tr-TR" sz="1800" spc="-30" dirty="0" err="1">
                          <a:effectLst>
                            <a:outerShdw blurRad="38100" dist="38100" dir="2700000" algn="tl">
                              <a:srgbClr val="000000">
                                <a:alpha val="43137"/>
                              </a:srgbClr>
                            </a:outerShdw>
                          </a:effectLst>
                        </a:rPr>
                        <a:t>r</a:t>
                      </a:r>
                      <a:r>
                        <a:rPr lang="tr-TR" sz="1800" spc="5" dirty="0" err="1">
                          <a:effectLst>
                            <a:outerShdw blurRad="38100" dist="38100" dir="2700000" algn="tl">
                              <a:srgbClr val="000000">
                                <a:alpha val="43137"/>
                              </a:srgbClr>
                            </a:outerShdw>
                          </a:effectLst>
                        </a:rPr>
                        <a:t>s</a:t>
                      </a:r>
                      <a:r>
                        <a:rPr lang="tr-TR" sz="1800" spc="-15" dirty="0" err="1">
                          <a:effectLst>
                            <a:outerShdw blurRad="38100" dist="38100" dir="2700000" algn="tl">
                              <a:srgbClr val="000000">
                                <a:alpha val="43137"/>
                              </a:srgbClr>
                            </a:outerShdw>
                          </a:effectLst>
                        </a:rPr>
                        <a:t>+</a:t>
                      </a:r>
                      <a:r>
                        <a:rPr lang="tr-TR" sz="1800" spc="-10" dirty="0" err="1">
                          <a:effectLst>
                            <a:outerShdw blurRad="38100" dist="38100" dir="2700000" algn="tl">
                              <a:srgbClr val="000000">
                                <a:alpha val="43137"/>
                              </a:srgbClr>
                            </a:outerShdw>
                          </a:effectLst>
                        </a:rPr>
                        <a:t>L</a:t>
                      </a:r>
                      <a:r>
                        <a:rPr lang="tr-TR" sz="1800" dirty="0" err="1">
                          <a:effectLst>
                            <a:outerShdw blurRad="38100" dist="38100" dir="2700000" algn="tl">
                              <a:srgbClr val="000000">
                                <a:alpha val="43137"/>
                              </a:srgbClr>
                            </a:outerShdw>
                          </a:effectLst>
                        </a:rPr>
                        <a:t>a</a:t>
                      </a:r>
                      <a:r>
                        <a:rPr lang="tr-TR" sz="1800" spc="-35" dirty="0" err="1">
                          <a:effectLst>
                            <a:outerShdw blurRad="38100" dist="38100" dir="2700000" algn="tl">
                              <a:srgbClr val="000000">
                                <a:alpha val="43137"/>
                              </a:srgbClr>
                            </a:outerShdw>
                          </a:effectLst>
                        </a:rPr>
                        <a:t>b</a:t>
                      </a:r>
                      <a:r>
                        <a:rPr lang="tr-TR" sz="1800" dirty="0">
                          <a:effectLst>
                            <a:outerShdw blurRad="38100" dist="38100" dir="2700000" algn="tl">
                              <a:srgbClr val="000000">
                                <a:alpha val="43137"/>
                              </a:srgbClr>
                            </a:outerShdw>
                          </a:effectLst>
                        </a:rPr>
                        <a:t>)</a:t>
                      </a:r>
                      <a:endParaRPr lang="tr-TR" sz="18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hMerge="1">
                  <a:txBody>
                    <a:bodyPr/>
                    <a:lstStyle/>
                    <a:p>
                      <a:endParaRPr lang="tr-TR"/>
                    </a:p>
                  </a:txBody>
                  <a:tcPr/>
                </a:tc>
                <a:tc hMerge="1">
                  <a:txBody>
                    <a:bodyPr/>
                    <a:lstStyle/>
                    <a:p>
                      <a:endParaRPr lang="tr-TR"/>
                    </a:p>
                  </a:txBody>
                  <a:tcPr/>
                </a:tc>
              </a:tr>
              <a:tr h="584247">
                <a:tc>
                  <a:txBody>
                    <a:bodyPr/>
                    <a:lstStyle/>
                    <a:p>
                      <a:pPr marL="55880">
                        <a:lnSpc>
                          <a:spcPct val="107000"/>
                        </a:lnSpc>
                        <a:spcBef>
                          <a:spcPts val="395"/>
                        </a:spcBef>
                        <a:spcAft>
                          <a:spcPts val="0"/>
                        </a:spcAft>
                      </a:pPr>
                      <a:r>
                        <a:rPr lang="tr-TR" sz="1050" spc="-5">
                          <a:effectLst/>
                        </a:rPr>
                        <a:t>S</a:t>
                      </a:r>
                      <a:r>
                        <a:rPr lang="tr-TR" sz="1050">
                          <a:effectLst/>
                        </a:rPr>
                        <a:t>ayı</a:t>
                      </a:r>
                      <a:endParaRPr lang="tr-TR" sz="105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9685">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55880"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4000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5588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968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8826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00965"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6413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4381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47625" algn="ctr">
                        <a:lnSpc>
                          <a:spcPct val="107000"/>
                        </a:lnSpc>
                        <a:spcBef>
                          <a:spcPts val="395"/>
                        </a:spcBef>
                        <a:spcAft>
                          <a:spcPts val="0"/>
                        </a:spcAft>
                      </a:pPr>
                      <a:r>
                        <a:rPr lang="tr-TR" sz="1050" spc="-50">
                          <a:effectLst>
                            <a:outerShdw blurRad="38100" dist="38100" dir="2700000" algn="tl">
                              <a:srgbClr val="000000">
                                <a:alpha val="43137"/>
                              </a:srgbClr>
                            </a:outerShdw>
                          </a:effectLst>
                        </a:rPr>
                        <a:t>K</a:t>
                      </a:r>
                      <a:r>
                        <a:rPr lang="tr-TR" sz="1050">
                          <a:effectLst>
                            <a:outerShdw blurRad="38100" dist="38100" dir="2700000" algn="tl">
                              <a:srgbClr val="000000">
                                <a:alpha val="43137"/>
                              </a:srgbClr>
                            </a:outerShdw>
                          </a:effectLst>
                        </a:rPr>
                        <a:t>a</a:t>
                      </a:r>
                      <a:r>
                        <a:rPr lang="tr-TR" sz="1050" spc="-35">
                          <a:effectLst>
                            <a:outerShdw blurRad="38100" dist="38100" dir="2700000" algn="tl">
                              <a:srgbClr val="000000">
                                <a:alpha val="43137"/>
                              </a:srgbClr>
                            </a:outerShdw>
                          </a:effectLst>
                        </a:rPr>
                        <a:t>p</a:t>
                      </a:r>
                      <a:r>
                        <a:rPr lang="tr-TR" sz="1050">
                          <a:effectLst>
                            <a:outerShdw blurRad="38100" dist="38100" dir="2700000" algn="tl">
                              <a:srgbClr val="000000">
                                <a:alpha val="43137"/>
                              </a:srgbClr>
                            </a:outerShdw>
                          </a:effectLst>
                        </a:rPr>
                        <a:t>a</a:t>
                      </a:r>
                      <a:r>
                        <a:rPr lang="tr-TR" sz="1050" spc="5">
                          <a:effectLst>
                            <a:outerShdw blurRad="38100" dist="38100" dir="2700000" algn="tl">
                              <a:srgbClr val="000000">
                                <a:alpha val="43137"/>
                              </a:srgbClr>
                            </a:outerShdw>
                          </a:effectLst>
                        </a:rPr>
                        <a:t>s</a:t>
                      </a:r>
                      <a:r>
                        <a:rPr lang="tr-TR" sz="1050" spc="-20">
                          <a:effectLst>
                            <a:outerShdw blurRad="38100" dist="38100" dir="2700000" algn="tl">
                              <a:srgbClr val="000000">
                                <a:alpha val="43137"/>
                              </a:srgbClr>
                            </a:outerShdw>
                          </a:effectLst>
                        </a:rPr>
                        <a:t>i</a:t>
                      </a:r>
                      <a:r>
                        <a:rPr lang="tr-TR" sz="1050" spc="10">
                          <a:effectLst>
                            <a:outerShdw blurRad="38100" dist="38100" dir="2700000" algn="tl">
                              <a:srgbClr val="000000">
                                <a:alpha val="43137"/>
                              </a:srgbClr>
                            </a:outerShdw>
                          </a:effectLst>
                        </a:rPr>
                        <a:t>t</a:t>
                      </a:r>
                      <a:r>
                        <a:rPr lang="tr-TR" sz="1050">
                          <a:effectLst>
                            <a:outerShdw blurRad="38100" dist="38100" dir="2700000" algn="tl">
                              <a:srgbClr val="000000">
                                <a:alpha val="43137"/>
                              </a:srgbClr>
                            </a:outerShdw>
                          </a:effectLst>
                        </a:rPr>
                        <a:t>e</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99060" marR="109855" algn="ctr">
                        <a:lnSpc>
                          <a:spcPct val="107000"/>
                        </a:lnSpc>
                        <a:spcBef>
                          <a:spcPts val="395"/>
                        </a:spcBef>
                        <a:spcAft>
                          <a:spcPts val="0"/>
                        </a:spcAft>
                      </a:pPr>
                      <a:r>
                        <a:rPr lang="tr-TR" sz="1050" spc="-55">
                          <a:effectLst>
                            <a:outerShdw blurRad="38100" dist="38100" dir="2700000" algn="tl">
                              <a:srgbClr val="000000">
                                <a:alpha val="43137"/>
                              </a:srgbClr>
                            </a:outerShdw>
                          </a:effectLst>
                        </a:rPr>
                        <a:t>m2</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100330" algn="ctr">
                        <a:lnSpc>
                          <a:spcPct val="107000"/>
                        </a:lnSpc>
                        <a:spcBef>
                          <a:spcPts val="395"/>
                        </a:spcBef>
                        <a:spcAft>
                          <a:spcPts val="0"/>
                        </a:spcAft>
                      </a:pPr>
                      <a:r>
                        <a:rPr lang="tr-TR" sz="1050" spc="-5">
                          <a:effectLst>
                            <a:outerShdw blurRad="38100" dist="38100" dir="2700000" algn="tl">
                              <a:srgbClr val="000000">
                                <a:alpha val="43137"/>
                              </a:srgbClr>
                            </a:outerShdw>
                          </a:effectLst>
                        </a:rPr>
                        <a:t>S</a:t>
                      </a:r>
                      <a:r>
                        <a:rPr lang="tr-TR" sz="1050">
                          <a:effectLst>
                            <a:outerShdw blurRad="38100" dist="38100" dir="2700000" algn="tl">
                              <a:srgbClr val="000000">
                                <a:alpha val="43137"/>
                              </a:srgbClr>
                            </a:outerShdw>
                          </a:effectLst>
                        </a:rPr>
                        <a:t>ayı</a:t>
                      </a:r>
                      <a:endParaRPr lang="tr-TR" sz="105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47625" algn="ctr">
                        <a:lnSpc>
                          <a:spcPct val="107000"/>
                        </a:lnSpc>
                        <a:spcBef>
                          <a:spcPts val="395"/>
                        </a:spcBef>
                        <a:spcAft>
                          <a:spcPts val="0"/>
                        </a:spcAft>
                      </a:pPr>
                      <a:r>
                        <a:rPr lang="tr-TR" sz="1050" spc="-50" dirty="0">
                          <a:effectLst>
                            <a:outerShdw blurRad="38100" dist="38100" dir="2700000" algn="tl">
                              <a:srgbClr val="000000">
                                <a:alpha val="43137"/>
                              </a:srgbClr>
                            </a:outerShdw>
                          </a:effectLst>
                        </a:rPr>
                        <a:t>K</a:t>
                      </a:r>
                      <a:r>
                        <a:rPr lang="tr-TR" sz="1050" dirty="0">
                          <a:effectLst>
                            <a:outerShdw blurRad="38100" dist="38100" dir="2700000" algn="tl">
                              <a:srgbClr val="000000">
                                <a:alpha val="43137"/>
                              </a:srgbClr>
                            </a:outerShdw>
                          </a:effectLst>
                        </a:rPr>
                        <a:t>a</a:t>
                      </a:r>
                      <a:r>
                        <a:rPr lang="tr-TR" sz="1050" spc="-35" dirty="0">
                          <a:effectLst>
                            <a:outerShdw blurRad="38100" dist="38100" dir="2700000" algn="tl">
                              <a:srgbClr val="000000">
                                <a:alpha val="43137"/>
                              </a:srgbClr>
                            </a:outerShdw>
                          </a:effectLst>
                        </a:rPr>
                        <a:t>p</a:t>
                      </a:r>
                      <a:r>
                        <a:rPr lang="tr-TR" sz="1050" dirty="0">
                          <a:effectLst>
                            <a:outerShdw blurRad="38100" dist="38100" dir="2700000" algn="tl">
                              <a:srgbClr val="000000">
                                <a:alpha val="43137"/>
                              </a:srgbClr>
                            </a:outerShdw>
                          </a:effectLst>
                        </a:rPr>
                        <a:t>a</a:t>
                      </a:r>
                      <a:r>
                        <a:rPr lang="tr-TR" sz="1050" spc="5" dirty="0">
                          <a:effectLst>
                            <a:outerShdw blurRad="38100" dist="38100" dir="2700000" algn="tl">
                              <a:srgbClr val="000000">
                                <a:alpha val="43137"/>
                              </a:srgbClr>
                            </a:outerShdw>
                          </a:effectLst>
                        </a:rPr>
                        <a:t>s</a:t>
                      </a:r>
                      <a:r>
                        <a:rPr lang="tr-TR" sz="1050" spc="-20" dirty="0">
                          <a:effectLst>
                            <a:outerShdw blurRad="38100" dist="38100" dir="2700000" algn="tl">
                              <a:srgbClr val="000000">
                                <a:alpha val="43137"/>
                              </a:srgbClr>
                            </a:outerShdw>
                          </a:effectLst>
                        </a:rPr>
                        <a:t>i</a:t>
                      </a:r>
                      <a:r>
                        <a:rPr lang="tr-TR" sz="1050" spc="10" dirty="0">
                          <a:effectLst>
                            <a:outerShdw blurRad="38100" dist="38100" dir="2700000" algn="tl">
                              <a:srgbClr val="000000">
                                <a:alpha val="43137"/>
                              </a:srgbClr>
                            </a:outerShdw>
                          </a:effectLst>
                        </a:rPr>
                        <a:t>t</a:t>
                      </a:r>
                      <a:r>
                        <a:rPr lang="tr-TR" sz="1050" dirty="0">
                          <a:effectLst>
                            <a:outerShdw blurRad="38100" dist="38100" dir="2700000" algn="tl">
                              <a:srgbClr val="000000">
                                <a:alpha val="43137"/>
                              </a:srgbClr>
                            </a:outerShdw>
                          </a:effectLst>
                        </a:rPr>
                        <a:t>e</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c>
                  <a:txBody>
                    <a:bodyPr/>
                    <a:lstStyle/>
                    <a:p>
                      <a:pPr marL="99060" marR="109855" algn="ctr">
                        <a:lnSpc>
                          <a:spcPct val="107000"/>
                        </a:lnSpc>
                        <a:spcBef>
                          <a:spcPts val="395"/>
                        </a:spcBef>
                        <a:spcAft>
                          <a:spcPts val="0"/>
                        </a:spcAft>
                      </a:pPr>
                      <a:r>
                        <a:rPr lang="tr-TR" sz="1050" spc="-55" dirty="0">
                          <a:effectLst>
                            <a:outerShdw blurRad="38100" dist="38100" dir="2700000" algn="tl">
                              <a:srgbClr val="000000">
                                <a:alpha val="43137"/>
                              </a:srgbClr>
                            </a:outerShdw>
                          </a:effectLst>
                        </a:rPr>
                        <a:t>m2</a:t>
                      </a:r>
                      <a:endParaRPr lang="tr-TR" sz="105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tc>
              </a:tr>
              <a:tr h="584247">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800" b="1" dirty="0">
                          <a:solidFill>
                            <a:schemeClr val="tx2"/>
                          </a:solidFill>
                          <a:effectLst>
                            <a:outerShdw blurRad="38100" dist="38100" dir="2700000" algn="tl">
                              <a:srgbClr val="000000">
                                <a:alpha val="43137"/>
                              </a:srgbClr>
                            </a:outerShdw>
                          </a:effectLst>
                        </a:rPr>
                        <a:t> </a:t>
                      </a:r>
                      <a:r>
                        <a:rPr lang="tr-TR" sz="1800" b="1" dirty="0" smtClean="0">
                          <a:solidFill>
                            <a:schemeClr val="tx2"/>
                          </a:solidFill>
                          <a:effectLst>
                            <a:outerShdw blurRad="38100" dist="38100" dir="2700000" algn="tl">
                              <a:srgbClr val="000000">
                                <a:alpha val="43137"/>
                              </a:srgbClr>
                            </a:outerShdw>
                          </a:effectLst>
                        </a:rPr>
                        <a:t>-</a:t>
                      </a:r>
                      <a:endParaRPr lang="tr-TR" sz="18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5</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234315" algn="ctr">
                        <a:lnSpc>
                          <a:spcPct val="107000"/>
                        </a:lnSpc>
                        <a:spcBef>
                          <a:spcPts val="150"/>
                        </a:spcBef>
                        <a:spcAft>
                          <a:spcPts val="0"/>
                        </a:spcAft>
                      </a:pPr>
                      <a:r>
                        <a:rPr lang="tr-TR" sz="1400" b="1" spc="-5" dirty="0">
                          <a:solidFill>
                            <a:schemeClr val="tx2"/>
                          </a:solidFill>
                          <a:effectLst>
                            <a:outerShdw blurRad="38100" dist="38100" dir="2700000" algn="tl">
                              <a:srgbClr val="000000">
                                <a:alpha val="43137"/>
                              </a:srgbClr>
                            </a:outerShdw>
                          </a:effectLst>
                        </a:rPr>
                        <a:t>210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201930" algn="ctr">
                        <a:lnSpc>
                          <a:spcPct val="107000"/>
                        </a:lnSpc>
                        <a:spcBef>
                          <a:spcPts val="150"/>
                        </a:spcBef>
                        <a:spcAft>
                          <a:spcPts val="0"/>
                        </a:spcAft>
                      </a:pPr>
                      <a:r>
                        <a:rPr lang="tr-TR" sz="1400" b="1" spc="-5" dirty="0">
                          <a:solidFill>
                            <a:schemeClr val="tx2"/>
                          </a:solidFill>
                          <a:effectLst>
                            <a:outerShdw blurRad="38100" dist="38100" dir="2700000" algn="tl">
                              <a:srgbClr val="000000">
                                <a:alpha val="43137"/>
                              </a:srgbClr>
                            </a:outerShdw>
                          </a:effectLst>
                        </a:rPr>
                        <a:t>420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5</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93675" algn="ctr">
                        <a:lnSpc>
                          <a:spcPct val="107000"/>
                        </a:lnSpc>
                        <a:spcBef>
                          <a:spcPts val="150"/>
                        </a:spcBef>
                        <a:spcAft>
                          <a:spcPts val="0"/>
                        </a:spcAft>
                      </a:pPr>
                      <a:r>
                        <a:rPr lang="tr-TR" sz="1400" b="1" spc="-5" dirty="0">
                          <a:solidFill>
                            <a:schemeClr val="tx2"/>
                          </a:solidFill>
                          <a:effectLst>
                            <a:outerShdw blurRad="38100" dist="38100" dir="2700000" algn="tl">
                              <a:srgbClr val="000000">
                                <a:alpha val="43137"/>
                              </a:srgbClr>
                            </a:outerShdw>
                          </a:effectLst>
                        </a:rPr>
                        <a:t>210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37160" algn="ctr">
                        <a:lnSpc>
                          <a:spcPct val="107000"/>
                        </a:lnSpc>
                        <a:spcBef>
                          <a:spcPts val="150"/>
                        </a:spcBef>
                        <a:spcAft>
                          <a:spcPts val="0"/>
                        </a:spcAft>
                      </a:pPr>
                      <a:r>
                        <a:rPr lang="tr-TR" sz="1400" b="1" spc="-5" dirty="0">
                          <a:solidFill>
                            <a:schemeClr val="tx2"/>
                          </a:solidFill>
                          <a:effectLst>
                            <a:outerShdw blurRad="38100" dist="38100" dir="2700000" algn="tl">
                              <a:srgbClr val="000000">
                                <a:alpha val="43137"/>
                              </a:srgbClr>
                            </a:outerShdw>
                          </a:effectLst>
                        </a:rPr>
                        <a:t>420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1" dirty="0" smtClean="0">
                          <a:solidFill>
                            <a:schemeClr val="tx2"/>
                          </a:solidFill>
                          <a:effectLst>
                            <a:outerShdw blurRad="38100" dist="38100" dir="2700000" algn="tl">
                              <a:srgbClr val="000000">
                                <a:alpha val="43137"/>
                              </a:srgbClr>
                            </a:outerShdw>
                          </a:effectLst>
                        </a:rPr>
                        <a:t>-</a:t>
                      </a:r>
                      <a:r>
                        <a:rPr lang="tr-TR" sz="1400" b="1" dirty="0">
                          <a:solidFill>
                            <a:schemeClr val="tx2"/>
                          </a:solidFill>
                          <a:effectLst>
                            <a:outerShdw blurRad="38100" dist="38100" dir="2700000" algn="tl">
                              <a:srgbClr val="000000">
                                <a:alpha val="43137"/>
                              </a:srgbClr>
                            </a:outerShdw>
                          </a:effectLst>
                        </a:rPr>
                        <a:t> </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R="10795" algn="ctr">
                        <a:lnSpc>
                          <a:spcPct val="107000"/>
                        </a:lnSpc>
                        <a:spcBef>
                          <a:spcPts val="150"/>
                        </a:spcBef>
                        <a:spcAft>
                          <a:spcPts val="0"/>
                        </a:spcAft>
                      </a:pPr>
                      <a:r>
                        <a:rPr lang="tr-TR" sz="1400" b="1" dirty="0">
                          <a:solidFill>
                            <a:schemeClr val="tx2"/>
                          </a:solidFill>
                          <a:effectLst>
                            <a:outerShdw blurRad="38100" dist="38100" dir="2700000" algn="tl">
                              <a:srgbClr val="000000">
                                <a:alpha val="43137"/>
                              </a:srgbClr>
                            </a:outerShdw>
                          </a:effectLst>
                        </a:rPr>
                        <a:t>5</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254635" algn="ctr">
                        <a:lnSpc>
                          <a:spcPct val="107000"/>
                        </a:lnSpc>
                        <a:spcBef>
                          <a:spcPts val="150"/>
                        </a:spcBef>
                        <a:spcAft>
                          <a:spcPts val="0"/>
                        </a:spcAft>
                      </a:pPr>
                      <a:r>
                        <a:rPr lang="tr-TR" sz="1400" b="1" spc="-5" dirty="0">
                          <a:solidFill>
                            <a:schemeClr val="tx2"/>
                          </a:solidFill>
                          <a:effectLst>
                            <a:outerShdw blurRad="38100" dist="38100" dir="2700000" algn="tl">
                              <a:srgbClr val="000000">
                                <a:alpha val="43137"/>
                              </a:srgbClr>
                            </a:outerShdw>
                          </a:effectLst>
                        </a:rPr>
                        <a:t>210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201930" algn="ctr">
                        <a:lnSpc>
                          <a:spcPct val="107000"/>
                        </a:lnSpc>
                        <a:spcBef>
                          <a:spcPts val="150"/>
                        </a:spcBef>
                        <a:spcAft>
                          <a:spcPts val="0"/>
                        </a:spcAft>
                      </a:pPr>
                      <a:r>
                        <a:rPr lang="tr-TR" sz="1400" b="1" spc="-5" dirty="0">
                          <a:solidFill>
                            <a:schemeClr val="tx2"/>
                          </a:solidFill>
                          <a:effectLst>
                            <a:outerShdw blurRad="38100" dist="38100" dir="2700000" algn="tl">
                              <a:srgbClr val="000000">
                                <a:alpha val="43137"/>
                              </a:srgbClr>
                            </a:outerShdw>
                          </a:effectLst>
                        </a:rPr>
                        <a:t>420</a:t>
                      </a:r>
                      <a:endParaRPr lang="tr-TR" sz="1400" b="1" dirty="0">
                        <a:solidFill>
                          <a:schemeClr val="tx2"/>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r>
            </a:tbl>
          </a:graphicData>
        </a:graphic>
      </p:graphicFrame>
    </p:spTree>
    <p:extLst>
      <p:ext uri="{BB962C8B-B14F-4D97-AF65-F5344CB8AC3E}">
        <p14:creationId xmlns:p14="http://schemas.microsoft.com/office/powerpoint/2010/main" val="6700971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Sosyal Alanlar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2858072163"/>
              </p:ext>
            </p:extLst>
          </p:nvPr>
        </p:nvGraphicFramePr>
        <p:xfrm>
          <a:off x="1484311" y="2598821"/>
          <a:ext cx="9600782" cy="2374233"/>
        </p:xfrm>
        <a:graphic>
          <a:graphicData uri="http://schemas.openxmlformats.org/drawingml/2006/table">
            <a:tbl>
              <a:tblPr>
                <a:effectLst>
                  <a:outerShdw blurRad="50800" dist="38100" dir="8100000" algn="tr" rotWithShape="0">
                    <a:prstClr val="black">
                      <a:alpha val="40000"/>
                    </a:prstClr>
                  </a:outerShdw>
                </a:effectLst>
                <a:tableStyleId>{8A107856-5554-42FB-B03E-39F5DBC370BA}</a:tableStyleId>
              </a:tblPr>
              <a:tblGrid>
                <a:gridCol w="822517"/>
                <a:gridCol w="816040"/>
                <a:gridCol w="1059558"/>
                <a:gridCol w="845833"/>
                <a:gridCol w="845833"/>
                <a:gridCol w="923551"/>
                <a:gridCol w="816040"/>
                <a:gridCol w="817336"/>
                <a:gridCol w="817336"/>
                <a:gridCol w="1020698"/>
                <a:gridCol w="816040"/>
              </a:tblGrid>
              <a:tr h="542584">
                <a:tc gridSpan="3">
                  <a:txBody>
                    <a:bodyPr/>
                    <a:lstStyle/>
                    <a:p>
                      <a:pPr marL="261620" algn="ctr">
                        <a:lnSpc>
                          <a:spcPct val="107000"/>
                        </a:lnSpc>
                        <a:spcBef>
                          <a:spcPts val="310"/>
                        </a:spcBef>
                        <a:spcAft>
                          <a:spcPts val="0"/>
                        </a:spcAft>
                      </a:pPr>
                      <a:r>
                        <a:rPr lang="tr-TR" sz="1400" b="1" spc="-10" dirty="0" smtClean="0">
                          <a:effectLst>
                            <a:outerShdw blurRad="38100" dist="38100" dir="2700000" algn="tl">
                              <a:srgbClr val="000000">
                                <a:alpha val="43137"/>
                              </a:srgbClr>
                            </a:outerShdw>
                          </a:effectLst>
                        </a:rPr>
                        <a:t>K</a:t>
                      </a:r>
                      <a:r>
                        <a:rPr lang="tr-TR" sz="1400" b="1" spc="-50" dirty="0" smtClean="0">
                          <a:effectLst>
                            <a:outerShdw blurRad="38100" dist="38100" dir="2700000" algn="tl">
                              <a:srgbClr val="000000">
                                <a:alpha val="43137"/>
                              </a:srgbClr>
                            </a:outerShdw>
                          </a:effectLst>
                        </a:rPr>
                        <a:t>antin</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hMerge="1">
                  <a:txBody>
                    <a:bodyPr/>
                    <a:lstStyle/>
                    <a:p>
                      <a:endParaRPr lang="tr-TR"/>
                    </a:p>
                  </a:txBody>
                  <a:tcPr/>
                </a:tc>
                <a:tc hMerge="1">
                  <a:txBody>
                    <a:bodyPr/>
                    <a:lstStyle/>
                    <a:p>
                      <a:endParaRPr lang="tr-TR"/>
                    </a:p>
                  </a:txBody>
                  <a:tcPr/>
                </a:tc>
                <a:tc gridSpan="4">
                  <a:txBody>
                    <a:bodyPr/>
                    <a:lstStyle/>
                    <a:p>
                      <a:pPr marL="309245" algn="ctr">
                        <a:lnSpc>
                          <a:spcPct val="107000"/>
                        </a:lnSpc>
                        <a:spcBef>
                          <a:spcPts val="310"/>
                        </a:spcBef>
                        <a:spcAft>
                          <a:spcPts val="0"/>
                        </a:spcAft>
                      </a:pPr>
                      <a:r>
                        <a:rPr lang="tr-TR" sz="1400" b="1" spc="-15" dirty="0" smtClean="0">
                          <a:effectLst>
                            <a:outerShdw blurRad="38100" dist="38100" dir="2700000" algn="tl">
                              <a:srgbClr val="000000">
                                <a:alpha val="43137"/>
                              </a:srgbClr>
                            </a:outerShdw>
                          </a:effectLst>
                        </a:rPr>
                        <a:t>T</a:t>
                      </a:r>
                      <a:r>
                        <a:rPr lang="tr-TR" sz="1400" b="1" spc="-10" dirty="0" smtClean="0">
                          <a:effectLst>
                            <a:outerShdw blurRad="38100" dist="38100" dir="2700000" algn="tl">
                              <a:srgbClr val="000000">
                                <a:alpha val="43137"/>
                              </a:srgbClr>
                            </a:outerShdw>
                          </a:effectLst>
                        </a:rPr>
                        <a:t>oplantı</a:t>
                      </a:r>
                      <a:r>
                        <a:rPr lang="tr-TR" sz="1400" b="1" spc="-10" baseline="0" dirty="0" smtClean="0">
                          <a:effectLst>
                            <a:outerShdw blurRad="38100" dist="38100" dir="2700000" algn="tl">
                              <a:srgbClr val="000000">
                                <a:alpha val="43137"/>
                              </a:srgbClr>
                            </a:outerShdw>
                          </a:effectLst>
                        </a:rPr>
                        <a:t> Salonu</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hMerge="1">
                  <a:txBody>
                    <a:bodyPr/>
                    <a:lstStyle/>
                    <a:p>
                      <a:endParaRPr lang="tr-TR"/>
                    </a:p>
                  </a:txBody>
                  <a:tcPr/>
                </a:tc>
                <a:tc hMerge="1">
                  <a:txBody>
                    <a:bodyPr/>
                    <a:lstStyle/>
                    <a:p>
                      <a:endParaRPr lang="tr-TR"/>
                    </a:p>
                  </a:txBody>
                  <a:tcPr/>
                </a:tc>
                <a:tc hMerge="1">
                  <a:txBody>
                    <a:bodyPr/>
                    <a:lstStyle/>
                    <a:p>
                      <a:endParaRPr lang="tr-TR"/>
                    </a:p>
                  </a:txBody>
                  <a:tcPr/>
                </a:tc>
                <a:tc gridSpan="4">
                  <a:txBody>
                    <a:bodyPr/>
                    <a:lstStyle/>
                    <a:p>
                      <a:pPr marL="290195" algn="ctr">
                        <a:lnSpc>
                          <a:spcPct val="107000"/>
                        </a:lnSpc>
                        <a:spcBef>
                          <a:spcPts val="310"/>
                        </a:spcBef>
                        <a:spcAft>
                          <a:spcPts val="0"/>
                        </a:spcAft>
                      </a:pPr>
                      <a:r>
                        <a:rPr lang="tr-TR" sz="1400" b="1" spc="-10" dirty="0" smtClean="0">
                          <a:effectLst>
                            <a:outerShdw blurRad="38100" dist="38100" dir="2700000" algn="tl">
                              <a:srgbClr val="000000">
                                <a:alpha val="43137"/>
                              </a:srgbClr>
                            </a:outerShdw>
                          </a:effectLst>
                        </a:rPr>
                        <a:t>Konferans</a:t>
                      </a:r>
                      <a:r>
                        <a:rPr lang="tr-TR" sz="1400" b="1" spc="-10" baseline="0" dirty="0" smtClean="0">
                          <a:effectLst>
                            <a:outerShdw blurRad="38100" dist="38100" dir="2700000" algn="tl">
                              <a:srgbClr val="000000">
                                <a:alpha val="43137"/>
                              </a:srgbClr>
                            </a:outerShdw>
                          </a:effectLst>
                        </a:rPr>
                        <a:t> Salonu</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729880">
                <a:tc rowSpan="2">
                  <a:txBody>
                    <a:bodyPr/>
                    <a:lstStyle/>
                    <a:p>
                      <a:pPr algn="ctr">
                        <a:lnSpc>
                          <a:spcPts val="1200"/>
                        </a:lnSpc>
                        <a:spcBef>
                          <a:spcPts val="35"/>
                        </a:spcBef>
                        <a:spcAft>
                          <a:spcPts val="0"/>
                        </a:spcAft>
                      </a:pPr>
                      <a:r>
                        <a:rPr lang="tr-TR" sz="1400" b="0">
                          <a:effectLst>
                            <a:outerShdw blurRad="38100" dist="38100" dir="2700000" algn="tl">
                              <a:srgbClr val="000000">
                                <a:alpha val="43137"/>
                              </a:srgbClr>
                            </a:outerShdw>
                          </a:effectLst>
                        </a:rPr>
                        <a:t> </a:t>
                      </a:r>
                    </a:p>
                    <a:p>
                      <a:pPr marL="94615" algn="ctr">
                        <a:lnSpc>
                          <a:spcPct val="107000"/>
                        </a:lnSpc>
                        <a:spcAft>
                          <a:spcPts val="0"/>
                        </a:spcAft>
                      </a:pPr>
                      <a:r>
                        <a:rPr lang="tr-TR" sz="1400" b="0" spc="-50">
                          <a:effectLst>
                            <a:outerShdw blurRad="38100" dist="38100" dir="2700000" algn="tl">
                              <a:srgbClr val="000000">
                                <a:alpha val="43137"/>
                              </a:srgbClr>
                            </a:outerShdw>
                          </a:effectLst>
                        </a:rPr>
                        <a:t>A</a:t>
                      </a:r>
                      <a:r>
                        <a:rPr lang="tr-TR" sz="1400" b="0" spc="-10">
                          <a:effectLst>
                            <a:outerShdw blurRad="38100" dist="38100" dir="2700000" algn="tl">
                              <a:srgbClr val="000000">
                                <a:alpha val="43137"/>
                              </a:srgbClr>
                            </a:outerShdw>
                          </a:effectLst>
                        </a:rPr>
                        <a:t>D</a:t>
                      </a:r>
                      <a:r>
                        <a:rPr lang="tr-TR" sz="1400" b="0" spc="-15">
                          <a:effectLst>
                            <a:outerShdw blurRad="38100" dist="38100" dir="2700000" algn="tl">
                              <a:srgbClr val="000000">
                                <a:alpha val="43137"/>
                              </a:srgbClr>
                            </a:outerShdw>
                          </a:effectLst>
                        </a:rPr>
                        <a:t>E</a:t>
                      </a:r>
                      <a:r>
                        <a:rPr lang="tr-TR" sz="1400" b="0">
                          <a:effectLst>
                            <a:outerShdw blurRad="38100" dist="38100" dir="2700000" algn="tl">
                              <a:srgbClr val="000000">
                                <a:alpha val="43137"/>
                              </a:srgbClr>
                            </a:outerShdw>
                          </a:effectLst>
                        </a:rPr>
                        <a:t>T</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endParaRPr lang="tr-TR" sz="1400" b="0" dirty="0">
                        <a:effectLst>
                          <a:outerShdw blurRad="38100" dist="38100" dir="2700000" algn="tl">
                            <a:srgbClr val="000000">
                              <a:alpha val="43137"/>
                            </a:srgbClr>
                          </a:outerShdw>
                        </a:effectLst>
                      </a:endParaRPr>
                    </a:p>
                    <a:p>
                      <a:pPr algn="ctr">
                        <a:lnSpc>
                          <a:spcPts val="1200"/>
                        </a:lnSpc>
                        <a:spcBef>
                          <a:spcPts val="35"/>
                        </a:spcBef>
                        <a:spcAft>
                          <a:spcPts val="0"/>
                        </a:spcAft>
                      </a:pPr>
                      <a:r>
                        <a:rPr lang="tr-TR" sz="1400" b="0" dirty="0" smtClean="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marL="132715" marR="156210" algn="ctr">
                        <a:lnSpc>
                          <a:spcPts val="525"/>
                        </a:lnSpc>
                        <a:spcAft>
                          <a:spcPts val="0"/>
                        </a:spcAft>
                      </a:pP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marL="41910" marR="39370" algn="ctr">
                        <a:lnSpc>
                          <a:spcPct val="107000"/>
                        </a:lnSpc>
                        <a:spcAft>
                          <a:spcPts val="0"/>
                        </a:spcAft>
                      </a:pPr>
                      <a:r>
                        <a:rPr lang="tr-TR" sz="1400" b="0" dirty="0">
                          <a:effectLst>
                            <a:outerShdw blurRad="38100" dist="38100" dir="2700000" algn="tl">
                              <a:srgbClr val="000000">
                                <a:alpha val="43137"/>
                              </a:srgbClr>
                            </a:outerShdw>
                          </a:effectLst>
                        </a:rPr>
                        <a:t> </a:t>
                      </a:r>
                      <a:r>
                        <a:rPr lang="tr-TR" sz="1400" b="0" spc="-10" dirty="0" smtClean="0">
                          <a:effectLst>
                            <a:outerShdw blurRad="38100" dist="38100" dir="2700000" algn="tl">
                              <a:srgbClr val="000000">
                                <a:alpha val="43137"/>
                              </a:srgbClr>
                            </a:outerShdw>
                          </a:effectLst>
                        </a:rPr>
                        <a:t>K</a:t>
                      </a:r>
                      <a:r>
                        <a:rPr lang="tr-TR" sz="1400" b="0" spc="-15" dirty="0" smtClean="0">
                          <a:effectLst>
                            <a:outerShdw blurRad="38100" dist="38100" dir="2700000" algn="tl">
                              <a:srgbClr val="000000">
                                <a:alpha val="43137"/>
                              </a:srgbClr>
                            </a:outerShdw>
                          </a:effectLst>
                        </a:rPr>
                        <a:t>apas</a:t>
                      </a:r>
                      <a:r>
                        <a:rPr lang="tr-TR" sz="1400" b="0" spc="-25" dirty="0" smtClean="0">
                          <a:effectLst>
                            <a:outerShdw blurRad="38100" dist="38100" dir="2700000" algn="tl">
                              <a:srgbClr val="000000">
                                <a:alpha val="43137"/>
                              </a:srgbClr>
                            </a:outerShdw>
                          </a:effectLst>
                        </a:rPr>
                        <a:t>i</a:t>
                      </a:r>
                      <a:r>
                        <a:rPr lang="tr-TR" sz="1400" b="0" spc="10" dirty="0" smtClean="0">
                          <a:effectLst>
                            <a:outerShdw blurRad="38100" dist="38100" dir="2700000" algn="tl">
                              <a:srgbClr val="000000">
                                <a:alpha val="43137"/>
                              </a:srgbClr>
                            </a:outerShdw>
                          </a:effectLst>
                        </a:rPr>
                        <a:t>t</a:t>
                      </a:r>
                      <a:r>
                        <a:rPr lang="tr-TR" sz="1400" b="0" dirty="0" smtClean="0">
                          <a:effectLst>
                            <a:outerShdw blurRad="38100" dist="38100" dir="2700000" algn="tl">
                              <a:srgbClr val="000000">
                                <a:alpha val="43137"/>
                              </a:srgbClr>
                            </a:outerShdw>
                          </a:effectLst>
                        </a:rPr>
                        <a:t>e</a:t>
                      </a:r>
                    </a:p>
                    <a:p>
                      <a:pPr marL="109220" marR="106045" algn="ctr">
                        <a:lnSpc>
                          <a:spcPct val="107000"/>
                        </a:lnSpc>
                        <a:spcBef>
                          <a:spcPts val="115"/>
                        </a:spcBef>
                        <a:spcAft>
                          <a:spcPts val="0"/>
                        </a:spcAft>
                      </a:pPr>
                      <a:r>
                        <a:rPr lang="tr-TR" sz="1400" b="0" spc="10" dirty="0" smtClean="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Ki</a:t>
                      </a:r>
                      <a:r>
                        <a:rPr lang="tr-TR" sz="1400" b="0" spc="-25" dirty="0" smtClean="0">
                          <a:effectLst>
                            <a:outerShdw blurRad="38100" dist="38100" dir="2700000" algn="tl">
                              <a:srgbClr val="000000">
                                <a:alpha val="43137"/>
                              </a:srgbClr>
                            </a:outerShdw>
                          </a:effectLst>
                        </a:rPr>
                        <a:t>şi)</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800"/>
                        </a:lnSpc>
                        <a:spcBef>
                          <a:spcPts val="5"/>
                        </a:spcBef>
                        <a:spcAft>
                          <a:spcPts val="0"/>
                        </a:spcAft>
                      </a:pPr>
                      <a:endParaRPr lang="tr-TR" sz="1400" b="0" dirty="0">
                        <a:effectLst>
                          <a:outerShdw blurRad="38100" dist="38100" dir="2700000" algn="tl">
                            <a:srgbClr val="000000">
                              <a:alpha val="43137"/>
                            </a:srgbClr>
                          </a:outerShdw>
                        </a:effectLst>
                      </a:endParaRPr>
                    </a:p>
                  </a:txBody>
                  <a:tcPr marL="0" marR="0" marT="0" marB="0" anchor="ctr">
                    <a:solidFill>
                      <a:schemeClr val="bg2"/>
                    </a:solidFill>
                  </a:tcPr>
                </a:tc>
                <a:tc gridSpan="2">
                  <a:txBody>
                    <a:bodyPr/>
                    <a:lstStyle/>
                    <a:p>
                      <a:pPr>
                        <a:lnSpc>
                          <a:spcPts val="500"/>
                        </a:lnSpc>
                        <a:spcBef>
                          <a:spcPts val="30"/>
                        </a:spcBef>
                        <a:spcAft>
                          <a:spcPts val="0"/>
                        </a:spcAft>
                      </a:pPr>
                      <a:r>
                        <a:rPr lang="tr-TR" sz="1400" b="1" dirty="0">
                          <a:effectLst>
                            <a:outerShdw blurRad="38100" dist="38100" dir="2700000" algn="tl">
                              <a:srgbClr val="000000">
                                <a:alpha val="43137"/>
                              </a:srgbClr>
                            </a:outerShdw>
                          </a:effectLst>
                        </a:rPr>
                        <a:t> </a:t>
                      </a:r>
                    </a:p>
                    <a:p>
                      <a:pPr marL="1282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r>
                        <a:rPr lang="tr-TR" sz="1400" b="0" spc="-65" dirty="0">
                          <a:effectLst>
                            <a:outerShdw blurRad="38100" dist="38100" dir="2700000" algn="tl">
                              <a:srgbClr val="000000">
                                <a:alpha val="43137"/>
                              </a:srgbClr>
                            </a:outerShdw>
                          </a:effectLst>
                        </a:rPr>
                        <a:t> </a:t>
                      </a: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rowSpan="2">
                  <a:txBody>
                    <a:bodyPr/>
                    <a:lstStyle/>
                    <a:p>
                      <a:pPr algn="ctr">
                        <a:lnSpc>
                          <a:spcPts val="800"/>
                        </a:lnSpc>
                        <a:spcBef>
                          <a:spcPts val="5"/>
                        </a:spcBef>
                        <a:spcAft>
                          <a:spcPts val="0"/>
                        </a:spcAft>
                      </a:pPr>
                      <a:r>
                        <a:rPr lang="tr-TR" sz="1400" b="0" dirty="0">
                          <a:effectLst>
                            <a:outerShdw blurRad="38100" dist="38100" dir="2700000" algn="tl">
                              <a:srgbClr val="000000">
                                <a:alpha val="43137"/>
                              </a:srgbClr>
                            </a:outerShdw>
                          </a:effectLst>
                        </a:rPr>
                        <a:t> </a:t>
                      </a:r>
                    </a:p>
                    <a:p>
                      <a:pPr marL="41910" marR="393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p>
                    <a:p>
                      <a:pPr marL="109220" marR="106045" algn="ctr">
                        <a:lnSpc>
                          <a:spcPct val="107000"/>
                        </a:lnSpc>
                        <a:spcBef>
                          <a:spcPts val="115"/>
                        </a:spcBef>
                        <a:spcAft>
                          <a:spcPts val="0"/>
                        </a:spcAft>
                      </a:pP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Ki</a:t>
                      </a:r>
                      <a:r>
                        <a:rPr lang="tr-TR" sz="1400" b="0" spc="-25" dirty="0" smtClean="0">
                          <a:effectLst>
                            <a:outerShdw blurRad="38100" dist="38100" dir="2700000" algn="tl">
                              <a:srgbClr val="000000">
                                <a:alpha val="43137"/>
                              </a:srgbClr>
                            </a:outerShdw>
                          </a:effectLst>
                        </a:rPr>
                        <a:t>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1200"/>
                        </a:lnSpc>
                        <a:spcBef>
                          <a:spcPts val="35"/>
                        </a:spcBef>
                        <a:spcAft>
                          <a:spcPts val="0"/>
                        </a:spcAft>
                      </a:pPr>
                      <a:endParaRPr lang="tr-TR" sz="1400" b="0" dirty="0">
                        <a:effectLst>
                          <a:outerShdw blurRad="38100" dist="38100" dir="2700000" algn="tl">
                            <a:srgbClr val="000000">
                              <a:alpha val="43137"/>
                            </a:srgbClr>
                          </a:outerShdw>
                        </a:effectLst>
                      </a:endParaRPr>
                    </a:p>
                    <a:p>
                      <a:pPr marL="196850" marR="134620" algn="ctr">
                        <a:lnSpc>
                          <a:spcPts val="305"/>
                        </a:lnSpc>
                        <a:spcAft>
                          <a:spcPts val="0"/>
                        </a:spcAft>
                      </a:pPr>
                      <a:endParaRPr lang="tr-TR" sz="1400" b="0" dirty="0">
                        <a:effectLst>
                          <a:outerShdw blurRad="38100" dist="38100" dir="2700000" algn="tl">
                            <a:srgbClr val="000000">
                              <a:alpha val="43137"/>
                            </a:srgbClr>
                          </a:outerShdw>
                        </a:effectLst>
                      </a:endParaRPr>
                    </a:p>
                    <a:p>
                      <a:pPr marL="132715" marR="156210" algn="ctr">
                        <a:lnSpc>
                          <a:spcPts val="525"/>
                        </a:lnSpc>
                        <a:spcAft>
                          <a:spcPts val="0"/>
                        </a:spcAft>
                      </a:pP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gridSpan="2">
                  <a:txBody>
                    <a:bodyPr/>
                    <a:lstStyle/>
                    <a:p>
                      <a:pPr>
                        <a:lnSpc>
                          <a:spcPts val="500"/>
                        </a:lnSpc>
                        <a:spcBef>
                          <a:spcPts val="30"/>
                        </a:spcBef>
                        <a:spcAft>
                          <a:spcPts val="0"/>
                        </a:spcAft>
                      </a:pPr>
                      <a:r>
                        <a:rPr lang="tr-TR" sz="1400" b="1" dirty="0">
                          <a:effectLst>
                            <a:outerShdw blurRad="38100" dist="38100" dir="2700000" algn="tl">
                              <a:srgbClr val="000000">
                                <a:alpha val="43137"/>
                              </a:srgbClr>
                            </a:outerShdw>
                          </a:effectLst>
                        </a:rPr>
                        <a:t> </a:t>
                      </a:r>
                    </a:p>
                    <a:p>
                      <a:pPr marL="12827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r>
                        <a:rPr lang="tr-TR" sz="1400" b="0" spc="-65" dirty="0">
                          <a:effectLst>
                            <a:outerShdw blurRad="38100" dist="38100" dir="2700000" algn="tl">
                              <a:srgbClr val="000000">
                                <a:alpha val="43137"/>
                              </a:srgbClr>
                            </a:outerShdw>
                          </a:effectLst>
                        </a:rPr>
                        <a:t> </a:t>
                      </a: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rowSpan="2">
                  <a:txBody>
                    <a:bodyPr/>
                    <a:lstStyle/>
                    <a:p>
                      <a:pPr algn="ctr">
                        <a:lnSpc>
                          <a:spcPts val="800"/>
                        </a:lnSpc>
                        <a:spcBef>
                          <a:spcPts val="5"/>
                        </a:spcBef>
                        <a:spcAft>
                          <a:spcPts val="0"/>
                        </a:spcAft>
                      </a:pPr>
                      <a:r>
                        <a:rPr lang="tr-TR" sz="1400" b="0" dirty="0">
                          <a:effectLst>
                            <a:outerShdw blurRad="38100" dist="38100" dir="2700000" algn="tl">
                              <a:srgbClr val="000000">
                                <a:alpha val="43137"/>
                              </a:srgbClr>
                            </a:outerShdw>
                          </a:effectLst>
                        </a:rPr>
                        <a:t> </a:t>
                      </a:r>
                    </a:p>
                    <a:p>
                      <a:pPr marL="65405" marR="63500" algn="ctr">
                        <a:lnSpc>
                          <a:spcPct val="107000"/>
                        </a:lnSpc>
                        <a:spcAft>
                          <a:spcPts val="0"/>
                        </a:spcAft>
                      </a:pPr>
                      <a:r>
                        <a:rPr lang="tr-TR" sz="1400" b="0" spc="-10" dirty="0">
                          <a:effectLst>
                            <a:outerShdw blurRad="38100" dist="38100" dir="2700000" algn="tl">
                              <a:srgbClr val="000000">
                                <a:alpha val="43137"/>
                              </a:srgbClr>
                            </a:outerShdw>
                          </a:effectLst>
                        </a:rPr>
                        <a:t>K</a:t>
                      </a:r>
                      <a:r>
                        <a:rPr lang="tr-TR" sz="1400" b="0" spc="-15" dirty="0">
                          <a:effectLst>
                            <a:outerShdw blurRad="38100" dist="38100" dir="2700000" algn="tl">
                              <a:srgbClr val="000000">
                                <a:alpha val="43137"/>
                              </a:srgbClr>
                            </a:outerShdw>
                          </a:effectLst>
                        </a:rPr>
                        <a:t>apas</a:t>
                      </a:r>
                      <a:r>
                        <a:rPr lang="tr-TR" sz="1400" b="0" spc="-25" dirty="0">
                          <a:effectLst>
                            <a:outerShdw blurRad="38100" dist="38100" dir="2700000" algn="tl">
                              <a:srgbClr val="000000">
                                <a:alpha val="43137"/>
                              </a:srgbClr>
                            </a:outerShdw>
                          </a:effectLst>
                        </a:rPr>
                        <a:t>i</a:t>
                      </a:r>
                      <a:r>
                        <a:rPr lang="tr-TR" sz="1400" b="0" spc="10" dirty="0">
                          <a:effectLst>
                            <a:outerShdw blurRad="38100" dist="38100" dir="2700000" algn="tl">
                              <a:srgbClr val="000000">
                                <a:alpha val="43137"/>
                              </a:srgbClr>
                            </a:outerShdw>
                          </a:effectLst>
                        </a:rPr>
                        <a:t>t</a:t>
                      </a:r>
                      <a:r>
                        <a:rPr lang="tr-TR" sz="1400" b="0" dirty="0">
                          <a:effectLst>
                            <a:outerShdw blurRad="38100" dist="38100" dir="2700000" algn="tl">
                              <a:srgbClr val="000000">
                                <a:alpha val="43137"/>
                              </a:srgbClr>
                            </a:outerShdw>
                          </a:effectLst>
                        </a:rPr>
                        <a:t>e</a:t>
                      </a:r>
                    </a:p>
                    <a:p>
                      <a:pPr marL="132715" marR="129540" algn="ctr">
                        <a:lnSpc>
                          <a:spcPct val="107000"/>
                        </a:lnSpc>
                        <a:spcBef>
                          <a:spcPts val="115"/>
                        </a:spcBef>
                        <a:spcAft>
                          <a:spcPts val="0"/>
                        </a:spcAft>
                      </a:pPr>
                      <a:r>
                        <a:rPr lang="tr-TR" sz="1400" b="0" spc="10" dirty="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a:t>
                      </a:r>
                      <a:r>
                        <a:rPr lang="tr-TR" sz="1400" b="0" spc="-15" dirty="0" smtClean="0">
                          <a:effectLst>
                            <a:outerShdw blurRad="38100" dist="38100" dir="2700000" algn="tl">
                              <a:srgbClr val="000000">
                                <a:alpha val="43137"/>
                              </a:srgbClr>
                            </a:outerShdw>
                          </a:effectLst>
                        </a:rPr>
                        <a:t>şi)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rowSpan="2">
                  <a:txBody>
                    <a:bodyPr/>
                    <a:lstStyle/>
                    <a:p>
                      <a:pPr algn="ctr">
                        <a:lnSpc>
                          <a:spcPts val="1200"/>
                        </a:lnSpc>
                        <a:spcBef>
                          <a:spcPts val="35"/>
                        </a:spcBef>
                        <a:spcAft>
                          <a:spcPts val="0"/>
                        </a:spcAft>
                      </a:pPr>
                      <a:r>
                        <a:rPr lang="tr-TR" sz="1400" b="0" dirty="0">
                          <a:effectLst>
                            <a:outerShdw blurRad="38100" dist="38100" dir="2700000" algn="tl">
                              <a:srgbClr val="000000">
                                <a:alpha val="43137"/>
                              </a:srgbClr>
                            </a:outerShdw>
                          </a:effectLst>
                        </a:rPr>
                        <a:t> </a:t>
                      </a:r>
                    </a:p>
                    <a:p>
                      <a:pPr marL="131445" marR="130810" algn="ctr">
                        <a:lnSpc>
                          <a:spcPct val="107000"/>
                        </a:lnSpc>
                        <a:spcAft>
                          <a:spcPts val="0"/>
                        </a:spcAft>
                      </a:pPr>
                      <a:r>
                        <a:rPr lang="tr-TR" sz="1400" b="0" spc="-45" dirty="0">
                          <a:effectLst>
                            <a:outerShdw blurRad="38100" dist="38100" dir="2700000" algn="tl">
                              <a:srgbClr val="000000">
                                <a:alpha val="43137"/>
                              </a:srgbClr>
                            </a:outerShdw>
                          </a:effectLst>
                        </a:rPr>
                        <a:t>M</a:t>
                      </a:r>
                      <a:r>
                        <a:rPr lang="tr-TR" sz="1400" b="0" dirty="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r>
              <a:tr h="532927">
                <a:tc vMerge="1">
                  <a:txBody>
                    <a:bodyPr/>
                    <a:lstStyle/>
                    <a:p>
                      <a:endParaRPr lang="tr-TR"/>
                    </a:p>
                  </a:txBody>
                  <a:tcPr/>
                </a:tc>
                <a:tc vMerge="1">
                  <a:txBody>
                    <a:bodyPr/>
                    <a:lstStyle/>
                    <a:p>
                      <a:endParaRPr lang="tr-TR"/>
                    </a:p>
                  </a:txBody>
                  <a:tcPr/>
                </a:tc>
                <a:tc vMerge="1">
                  <a:txBody>
                    <a:bodyPr/>
                    <a:lstStyle/>
                    <a:p>
                      <a:endParaRPr lang="tr-TR"/>
                    </a:p>
                  </a:txBody>
                  <a:tcPr/>
                </a:tc>
                <a:tc>
                  <a:txBody>
                    <a:bodyPr/>
                    <a:lstStyle/>
                    <a:p>
                      <a:pPr marL="113665" algn="ctr">
                        <a:lnSpc>
                          <a:spcPct val="107000"/>
                        </a:lnSpc>
                        <a:spcBef>
                          <a:spcPts val="290"/>
                        </a:spcBef>
                        <a:spcAft>
                          <a:spcPts val="0"/>
                        </a:spcAft>
                      </a:pPr>
                      <a:r>
                        <a:rPr lang="tr-TR" sz="1400" b="0" spc="-15">
                          <a:effectLst>
                            <a:outerShdw blurRad="38100" dist="38100" dir="2700000" algn="tl">
                              <a:srgbClr val="000000">
                                <a:alpha val="43137"/>
                              </a:srgbClr>
                            </a:outerShdw>
                          </a:effectLst>
                        </a:rPr>
                        <a:t>0</a:t>
                      </a:r>
                      <a:r>
                        <a:rPr lang="tr-TR" sz="1400" b="0" spc="10">
                          <a:effectLst>
                            <a:outerShdw blurRad="38100" dist="38100" dir="2700000" algn="tl">
                              <a:srgbClr val="000000">
                                <a:alpha val="43137"/>
                              </a:srgbClr>
                            </a:outerShdw>
                          </a:effectLst>
                        </a:rPr>
                        <a:t>-</a:t>
                      </a:r>
                      <a:r>
                        <a:rPr lang="tr-TR" sz="1400" b="0" spc="-15">
                          <a:effectLst>
                            <a:outerShdw blurRad="38100" dist="38100" dir="2700000" algn="tl">
                              <a:srgbClr val="000000">
                                <a:alpha val="43137"/>
                              </a:srgbClr>
                            </a:outerShdw>
                          </a:effectLst>
                        </a:rPr>
                        <a:t>5</a:t>
                      </a:r>
                      <a:r>
                        <a:rPr lang="tr-TR" sz="1400" b="0">
                          <a:effectLst>
                            <a:outerShdw blurRad="38100" dist="38100" dir="2700000" algn="tl">
                              <a:srgbClr val="000000">
                                <a:alpha val="43137"/>
                              </a:srgbClr>
                            </a:outerShdw>
                          </a:effectLst>
                        </a:rPr>
                        <a:t>0</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51435" algn="ctr">
                        <a:lnSpc>
                          <a:spcPct val="107000"/>
                        </a:lnSpc>
                        <a:spcBef>
                          <a:spcPts val="290"/>
                        </a:spcBef>
                        <a:spcAft>
                          <a:spcPts val="0"/>
                        </a:spcAft>
                      </a:pPr>
                      <a:r>
                        <a:rPr lang="tr-TR" sz="1400" b="0" spc="-15">
                          <a:effectLst>
                            <a:outerShdw blurRad="38100" dist="38100" dir="2700000" algn="tl">
                              <a:srgbClr val="000000">
                                <a:alpha val="43137"/>
                              </a:srgbClr>
                            </a:outerShdw>
                          </a:effectLst>
                        </a:rPr>
                        <a:t>51</a:t>
                      </a:r>
                      <a:r>
                        <a:rPr lang="tr-TR" sz="1400" b="0" spc="10">
                          <a:effectLst>
                            <a:outerShdw blurRad="38100" dist="38100" dir="2700000" algn="tl">
                              <a:srgbClr val="000000">
                                <a:alpha val="43137"/>
                              </a:srgbClr>
                            </a:outerShdw>
                          </a:effectLst>
                        </a:rPr>
                        <a:t>-</a:t>
                      </a:r>
                      <a:r>
                        <a:rPr lang="tr-TR" sz="1400" b="0" spc="-10">
                          <a:effectLst>
                            <a:outerShdw blurRad="38100" dist="38100" dir="2700000" algn="tl">
                              <a:srgbClr val="000000">
                                <a:alpha val="43137"/>
                              </a:srgbClr>
                            </a:outerShdw>
                          </a:effectLst>
                        </a:rPr>
                        <a:t>Ü</a:t>
                      </a:r>
                      <a:r>
                        <a:rPr lang="tr-TR" sz="1400" b="0" spc="20">
                          <a:effectLst>
                            <a:outerShdw blurRad="38100" dist="38100" dir="2700000" algn="tl">
                              <a:srgbClr val="000000">
                                <a:alpha val="43137"/>
                              </a:srgbClr>
                            </a:outerShdw>
                          </a:effectLst>
                        </a:rPr>
                        <a:t>z</a:t>
                      </a:r>
                      <a:r>
                        <a:rPr lang="tr-TR" sz="1400" b="0" spc="-15">
                          <a:effectLst>
                            <a:outerShdw blurRad="38100" dist="38100" dir="2700000" algn="tl">
                              <a:srgbClr val="000000">
                                <a:alpha val="43137"/>
                              </a:srgbClr>
                            </a:outerShdw>
                          </a:effectLst>
                        </a:rPr>
                        <a:t>e</a:t>
                      </a:r>
                      <a:r>
                        <a:rPr lang="tr-TR" sz="1400" b="0" spc="15">
                          <a:effectLst>
                            <a:outerShdw blurRad="38100" dist="38100" dir="2700000" algn="tl">
                              <a:srgbClr val="000000">
                                <a:alpha val="43137"/>
                              </a:srgbClr>
                            </a:outerShdw>
                          </a:effectLst>
                        </a:rPr>
                        <a:t>r</a:t>
                      </a:r>
                      <a:r>
                        <a:rPr lang="tr-TR" sz="1400" b="0">
                          <a:effectLst>
                            <a:outerShdw blurRad="38100" dist="38100" dir="2700000" algn="tl">
                              <a:srgbClr val="000000">
                                <a:alpha val="43137"/>
                              </a:srgbClr>
                            </a:outerShdw>
                          </a:effectLst>
                        </a:rPr>
                        <a:t>i</a:t>
                      </a:r>
                      <a:endParaRPr lang="tr-TR" sz="1400" b="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vMerge="1">
                  <a:txBody>
                    <a:bodyPr/>
                    <a:lstStyle/>
                    <a:p>
                      <a:endParaRPr lang="tr-TR"/>
                    </a:p>
                  </a:txBody>
                  <a:tcPr/>
                </a:tc>
                <a:tc vMerge="1">
                  <a:txBody>
                    <a:bodyPr/>
                    <a:lstStyle/>
                    <a:p>
                      <a:endParaRPr lang="tr-TR"/>
                    </a:p>
                  </a:txBody>
                  <a:tcPr/>
                </a:tc>
                <a:tc>
                  <a:txBody>
                    <a:bodyPr/>
                    <a:lstStyle/>
                    <a:p>
                      <a:pPr marL="118745" algn="ctr">
                        <a:lnSpc>
                          <a:spcPct val="107000"/>
                        </a:lnSpc>
                        <a:spcBef>
                          <a:spcPts val="290"/>
                        </a:spcBef>
                        <a:spcAft>
                          <a:spcPts val="0"/>
                        </a:spcAft>
                      </a:pPr>
                      <a:r>
                        <a:rPr lang="tr-TR" sz="1400" b="0" spc="-15" dirty="0">
                          <a:effectLst>
                            <a:outerShdw blurRad="38100" dist="38100" dir="2700000" algn="tl">
                              <a:srgbClr val="000000">
                                <a:alpha val="43137"/>
                              </a:srgbClr>
                            </a:outerShdw>
                          </a:effectLst>
                        </a:rPr>
                        <a:t>0</a:t>
                      </a:r>
                      <a:r>
                        <a:rPr lang="tr-TR" sz="1400" b="0" spc="10" dirty="0">
                          <a:effectLst>
                            <a:outerShdw blurRad="38100" dist="38100" dir="2700000" algn="tl">
                              <a:srgbClr val="000000">
                                <a:alpha val="43137"/>
                              </a:srgbClr>
                            </a:outerShdw>
                          </a:effectLst>
                        </a:rPr>
                        <a:t>-</a:t>
                      </a:r>
                      <a:r>
                        <a:rPr lang="tr-TR" sz="1400" b="0" spc="-15" dirty="0">
                          <a:effectLst>
                            <a:outerShdw blurRad="38100" dist="38100" dir="2700000" algn="tl">
                              <a:srgbClr val="000000">
                                <a:alpha val="43137"/>
                              </a:srgbClr>
                            </a:outerShdw>
                          </a:effectLst>
                        </a:rPr>
                        <a:t>5</a:t>
                      </a:r>
                      <a:r>
                        <a:rPr lang="tr-TR" sz="1400" b="0" dirty="0">
                          <a:effectLst>
                            <a:outerShdw blurRad="38100" dist="38100" dir="2700000" algn="tl">
                              <a:srgbClr val="000000">
                                <a:alpha val="43137"/>
                              </a:srgbClr>
                            </a:outerShdw>
                          </a:effectLst>
                        </a:rPr>
                        <a:t>0</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a:txBody>
                    <a:bodyPr/>
                    <a:lstStyle/>
                    <a:p>
                      <a:pPr marL="42545" algn="ctr">
                        <a:lnSpc>
                          <a:spcPct val="107000"/>
                        </a:lnSpc>
                        <a:spcBef>
                          <a:spcPts val="290"/>
                        </a:spcBef>
                        <a:spcAft>
                          <a:spcPts val="0"/>
                        </a:spcAft>
                      </a:pPr>
                      <a:r>
                        <a:rPr lang="tr-TR" sz="1400" b="0" spc="-15" dirty="0">
                          <a:effectLst>
                            <a:outerShdw blurRad="38100" dist="38100" dir="2700000" algn="tl">
                              <a:srgbClr val="000000">
                                <a:alpha val="43137"/>
                              </a:srgbClr>
                            </a:outerShdw>
                          </a:effectLst>
                        </a:rPr>
                        <a:t>51</a:t>
                      </a:r>
                      <a:r>
                        <a:rPr lang="tr-TR" sz="1400" b="0" spc="10" dirty="0">
                          <a:effectLst>
                            <a:outerShdw blurRad="38100" dist="38100" dir="2700000" algn="tl">
                              <a:srgbClr val="000000">
                                <a:alpha val="43137"/>
                              </a:srgbClr>
                            </a:outerShdw>
                          </a:effectLst>
                        </a:rPr>
                        <a:t>-</a:t>
                      </a:r>
                      <a:r>
                        <a:rPr lang="tr-TR" sz="1400" b="0" spc="-10" dirty="0">
                          <a:effectLst>
                            <a:outerShdw blurRad="38100" dist="38100" dir="2700000" algn="tl">
                              <a:srgbClr val="000000">
                                <a:alpha val="43137"/>
                              </a:srgbClr>
                            </a:outerShdw>
                          </a:effectLst>
                        </a:rPr>
                        <a:t>Ü</a:t>
                      </a:r>
                      <a:r>
                        <a:rPr lang="tr-TR" sz="1400" b="0" spc="20" dirty="0">
                          <a:effectLst>
                            <a:outerShdw blurRad="38100" dist="38100" dir="2700000" algn="tl">
                              <a:srgbClr val="000000">
                                <a:alpha val="43137"/>
                              </a:srgbClr>
                            </a:outerShdw>
                          </a:effectLst>
                        </a:rPr>
                        <a:t>z</a:t>
                      </a:r>
                      <a:r>
                        <a:rPr lang="tr-TR" sz="1400" b="0" spc="-15" dirty="0">
                          <a:effectLst>
                            <a:outerShdw blurRad="38100" dist="38100" dir="2700000" algn="tl">
                              <a:srgbClr val="000000">
                                <a:alpha val="43137"/>
                              </a:srgbClr>
                            </a:outerShdw>
                          </a:effectLst>
                        </a:rPr>
                        <a:t>e</a:t>
                      </a:r>
                      <a:r>
                        <a:rPr lang="tr-TR" sz="1400" b="0" spc="15" dirty="0">
                          <a:effectLst>
                            <a:outerShdw blurRad="38100" dist="38100" dir="2700000" algn="tl">
                              <a:srgbClr val="000000">
                                <a:alpha val="43137"/>
                              </a:srgbClr>
                            </a:outerShdw>
                          </a:effectLst>
                        </a:rPr>
                        <a:t>r</a:t>
                      </a:r>
                      <a:r>
                        <a:rPr lang="tr-TR" sz="1400" b="0" dirty="0">
                          <a:effectLst>
                            <a:outerShdw blurRad="38100" dist="38100" dir="2700000" algn="tl">
                              <a:srgbClr val="000000">
                                <a:alpha val="43137"/>
                              </a:srgbClr>
                            </a:outerShdw>
                          </a:effectLst>
                        </a:rPr>
                        <a:t>i</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vMerge="1">
                  <a:txBody>
                    <a:bodyPr/>
                    <a:lstStyle/>
                    <a:p>
                      <a:endParaRPr lang="tr-TR"/>
                    </a:p>
                  </a:txBody>
                  <a:tcPr/>
                </a:tc>
                <a:tc vMerge="1">
                  <a:txBody>
                    <a:bodyPr/>
                    <a:lstStyle/>
                    <a:p>
                      <a:endParaRPr lang="tr-TR"/>
                    </a:p>
                  </a:txBody>
                  <a:tcPr/>
                </a:tc>
              </a:tr>
              <a:tr h="568842">
                <a:tc>
                  <a:txBody>
                    <a:bodyPr/>
                    <a:lstStyle/>
                    <a:p>
                      <a:pPr marL="150495" marR="150495" algn="ctr">
                        <a:lnSpc>
                          <a:spcPct val="107000"/>
                        </a:lnSpc>
                        <a:spcBef>
                          <a:spcPts val="155"/>
                        </a:spcBef>
                        <a:spcAft>
                          <a:spcPts val="0"/>
                        </a:spcAft>
                      </a:pPr>
                      <a:r>
                        <a:rPr lang="tr-TR" sz="1400" dirty="0" smtClean="0">
                          <a:effectLst/>
                          <a:latin typeface="+mn-lt"/>
                          <a:ea typeface="+mn-ea"/>
                          <a:cs typeface="+mn-cs"/>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27000" marR="122555" algn="ctr">
                        <a:lnSpc>
                          <a:spcPct val="107000"/>
                        </a:lnSpc>
                        <a:spcBef>
                          <a:spcPts val="155"/>
                        </a:spcBef>
                        <a:spcAft>
                          <a:spcPts val="0"/>
                        </a:spcAft>
                      </a:pPr>
                      <a:r>
                        <a:rPr lang="tr-TR" sz="1400" spc="-5" dirty="0" smtClean="0">
                          <a:effectLst/>
                          <a:latin typeface="+mn-lt"/>
                          <a:ea typeface="+mn-ea"/>
                          <a:cs typeface="+mn-cs"/>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60020" marR="155575" algn="ctr">
                        <a:lnSpc>
                          <a:spcPct val="107000"/>
                        </a:lnSpc>
                        <a:spcBef>
                          <a:spcPts val="155"/>
                        </a:spcBef>
                        <a:spcAft>
                          <a:spcPts val="0"/>
                        </a:spcAft>
                      </a:pPr>
                      <a:r>
                        <a:rPr lang="tr-TR" sz="1400" spc="-5" dirty="0" smtClean="0">
                          <a:effectLst/>
                          <a:latin typeface="+mn-lt"/>
                          <a:ea typeface="+mn-ea"/>
                          <a:cs typeface="+mn-cs"/>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rPr>
                        <a:t> </a:t>
                      </a:r>
                      <a:r>
                        <a:rPr lang="tr-TR" sz="1400" dirty="0" smtClean="0">
                          <a:effectLst/>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rPr>
                        <a:t>-</a:t>
                      </a:r>
                      <a:r>
                        <a:rPr lang="tr-TR" sz="1400" dirty="0">
                          <a:effectLst/>
                        </a:rPr>
                        <a:t> </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rPr>
                        <a:t> </a:t>
                      </a:r>
                      <a:r>
                        <a:rPr lang="tr-TR" sz="1400" dirty="0" smtClean="0">
                          <a:effectLst/>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rPr>
                        <a:t> </a:t>
                      </a:r>
                      <a:r>
                        <a:rPr lang="tr-TR" sz="1400" dirty="0" smtClean="0">
                          <a:effectLst/>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rPr>
                        <a:t> </a:t>
                      </a:r>
                      <a:r>
                        <a:rPr lang="tr-TR" sz="1400" dirty="0" smtClean="0">
                          <a:effectLst/>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rPr>
                        <a:t>-</a:t>
                      </a:r>
                      <a:r>
                        <a:rPr lang="tr-TR" sz="1400" dirty="0">
                          <a:effectLst/>
                        </a:rPr>
                        <a:t> </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smtClean="0">
                          <a:effectLst/>
                        </a:rPr>
                        <a:t>-</a:t>
                      </a:r>
                      <a:r>
                        <a:rPr lang="tr-TR" sz="1400" dirty="0">
                          <a:effectLst/>
                        </a:rPr>
                        <a:t> </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nSpc>
                          <a:spcPct val="107000"/>
                        </a:lnSpc>
                        <a:spcAft>
                          <a:spcPts val="0"/>
                        </a:spcAft>
                      </a:pPr>
                      <a:r>
                        <a:rPr lang="tr-TR" sz="1400" dirty="0">
                          <a:effectLst/>
                        </a:rPr>
                        <a:t> </a:t>
                      </a:r>
                      <a:r>
                        <a:rPr lang="tr-TR" sz="1400" dirty="0" smtClean="0">
                          <a:effectLst/>
                        </a:rPr>
                        <a:t>-</a:t>
                      </a:r>
                      <a:endParaRPr lang="tr-TR" sz="1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r>
            </a:tbl>
          </a:graphicData>
        </a:graphic>
      </p:graphicFrame>
    </p:spTree>
    <p:extLst>
      <p:ext uri="{BB962C8B-B14F-4D97-AF65-F5344CB8AC3E}">
        <p14:creationId xmlns:p14="http://schemas.microsoft.com/office/powerpoint/2010/main" val="13720968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Hizmet Alanları</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759867968"/>
              </p:ext>
            </p:extLst>
          </p:nvPr>
        </p:nvGraphicFramePr>
        <p:xfrm>
          <a:off x="1331493" y="2646945"/>
          <a:ext cx="10539665" cy="2606366"/>
        </p:xfrm>
        <a:graphic>
          <a:graphicData uri="http://schemas.openxmlformats.org/drawingml/2006/table">
            <a:tbl>
              <a:tblPr>
                <a:effectLst>
                  <a:outerShdw blurRad="50800" dist="38100" dir="8100000" algn="tr" rotWithShape="0">
                    <a:prstClr val="black">
                      <a:alpha val="40000"/>
                    </a:prstClr>
                  </a:outerShdw>
                </a:effectLst>
                <a:tableStyleId>{69CF1AB2-1976-4502-BF36-3FF5EA218861}</a:tableStyleId>
              </a:tblPr>
              <a:tblGrid>
                <a:gridCol w="784772"/>
                <a:gridCol w="798460"/>
                <a:gridCol w="1104154"/>
                <a:gridCol w="798460"/>
                <a:gridCol w="809105"/>
                <a:gridCol w="1026591"/>
                <a:gridCol w="799981"/>
                <a:gridCol w="798460"/>
                <a:gridCol w="799981"/>
                <a:gridCol w="988568"/>
                <a:gridCol w="885150"/>
                <a:gridCol w="945983"/>
              </a:tblGrid>
              <a:tr h="594847">
                <a:tc gridSpan="3">
                  <a:txBody>
                    <a:bodyPr/>
                    <a:lstStyle/>
                    <a:p>
                      <a:pPr marL="59690" marR="59690" algn="ctr">
                        <a:lnSpc>
                          <a:spcPct val="107000"/>
                        </a:lnSpc>
                        <a:spcBef>
                          <a:spcPts val="155"/>
                        </a:spcBef>
                        <a:spcAft>
                          <a:spcPts val="0"/>
                        </a:spcAft>
                      </a:pPr>
                      <a:r>
                        <a:rPr lang="tr-TR" sz="1400" b="1" spc="-10" dirty="0" smtClean="0">
                          <a:effectLst>
                            <a:outerShdw blurRad="38100" dist="38100" dir="2700000" algn="tl">
                              <a:srgbClr val="000000">
                                <a:alpha val="43137"/>
                              </a:srgbClr>
                            </a:outerShdw>
                          </a:effectLst>
                        </a:rPr>
                        <a:t>Akade</a:t>
                      </a:r>
                      <a:r>
                        <a:rPr lang="tr-TR" sz="1400" b="1" spc="-35" dirty="0" smtClean="0">
                          <a:effectLst>
                            <a:outerShdw blurRad="38100" dist="38100" dir="2700000" algn="tl">
                              <a:srgbClr val="000000">
                                <a:alpha val="43137"/>
                              </a:srgbClr>
                            </a:outerShdw>
                          </a:effectLst>
                        </a:rPr>
                        <a:t>m</a:t>
                      </a:r>
                      <a:r>
                        <a:rPr lang="tr-TR" sz="1400" b="1" spc="10" dirty="0" smtClean="0">
                          <a:effectLst>
                            <a:outerShdw blurRad="38100" dist="38100" dir="2700000" algn="tl">
                              <a:srgbClr val="000000">
                                <a:alpha val="43137"/>
                              </a:srgbClr>
                            </a:outerShdw>
                          </a:effectLst>
                        </a:rPr>
                        <a:t>i</a:t>
                      </a:r>
                      <a:r>
                        <a:rPr lang="tr-TR" sz="1400" b="1" dirty="0" smtClean="0">
                          <a:effectLst>
                            <a:outerShdw blurRad="38100" dist="38100" dir="2700000" algn="tl">
                              <a:srgbClr val="000000">
                                <a:alpha val="43137"/>
                              </a:srgbClr>
                            </a:outerShdw>
                          </a:effectLst>
                        </a:rPr>
                        <a:t>k</a:t>
                      </a:r>
                      <a:r>
                        <a:rPr lang="tr-TR" sz="1400" b="1" spc="-5" dirty="0" smtClean="0">
                          <a:effectLst>
                            <a:outerShdw blurRad="38100" dist="38100" dir="2700000" algn="tl">
                              <a:srgbClr val="000000">
                                <a:alpha val="43137"/>
                              </a:srgbClr>
                            </a:outerShdw>
                          </a:effectLst>
                        </a:rPr>
                        <a:t> </a:t>
                      </a:r>
                      <a:r>
                        <a:rPr lang="tr-TR" sz="1400" b="1" spc="-10" dirty="0" smtClean="0">
                          <a:effectLst>
                            <a:outerShdw blurRad="38100" dist="38100" dir="2700000" algn="tl">
                              <a:srgbClr val="000000">
                                <a:alpha val="43137"/>
                              </a:srgbClr>
                            </a:outerShdw>
                          </a:effectLst>
                        </a:rPr>
                        <a:t>Pe</a:t>
                      </a:r>
                      <a:r>
                        <a:rPr lang="tr-TR" sz="1400" b="1" spc="-40" dirty="0" smtClean="0">
                          <a:effectLst>
                            <a:outerShdw blurRad="38100" dist="38100" dir="2700000" algn="tl">
                              <a:srgbClr val="000000">
                                <a:alpha val="43137"/>
                              </a:srgbClr>
                            </a:outerShdw>
                          </a:effectLst>
                        </a:rPr>
                        <a:t>r</a:t>
                      </a:r>
                      <a:r>
                        <a:rPr lang="tr-TR" sz="1400" b="1" spc="-10" dirty="0" smtClean="0">
                          <a:effectLst>
                            <a:outerShdw blurRad="38100" dist="38100" dir="2700000" algn="tl">
                              <a:srgbClr val="000000">
                                <a:alpha val="43137"/>
                              </a:srgbClr>
                            </a:outerShdw>
                          </a:effectLst>
                        </a:rPr>
                        <a:t>s</a:t>
                      </a:r>
                      <a:r>
                        <a:rPr lang="tr-TR" sz="1400" b="1" spc="-40" dirty="0" smtClean="0">
                          <a:effectLst>
                            <a:outerShdw blurRad="38100" dist="38100" dir="2700000" algn="tl">
                              <a:srgbClr val="000000">
                                <a:alpha val="43137"/>
                              </a:srgbClr>
                            </a:outerShdw>
                          </a:effectLst>
                        </a:rPr>
                        <a:t>on</a:t>
                      </a:r>
                      <a:r>
                        <a:rPr lang="tr-TR" sz="1400" b="1" spc="-10" dirty="0" smtClean="0">
                          <a:effectLst>
                            <a:outerShdw blurRad="38100" dist="38100" dir="2700000" algn="tl">
                              <a:srgbClr val="000000">
                                <a:alpha val="43137"/>
                              </a:srgbClr>
                            </a:outerShdw>
                          </a:effectLst>
                        </a:rPr>
                        <a:t>e</a:t>
                      </a:r>
                      <a:r>
                        <a:rPr lang="tr-TR" sz="1400" b="1" dirty="0" smtClean="0">
                          <a:effectLst>
                            <a:outerShdw blurRad="38100" dist="38100" dir="2700000" algn="tl">
                              <a:srgbClr val="000000">
                                <a:alpha val="43137"/>
                              </a:srgbClr>
                            </a:outerShdw>
                          </a:effectLst>
                        </a:rPr>
                        <a:t>l</a:t>
                      </a:r>
                      <a:r>
                        <a:rPr lang="tr-TR" sz="1400" b="1" spc="20" dirty="0" smtClean="0">
                          <a:effectLst>
                            <a:outerShdw blurRad="38100" dist="38100" dir="2700000" algn="tl">
                              <a:srgbClr val="000000">
                                <a:alpha val="43137"/>
                              </a:srgbClr>
                            </a:outerShdw>
                          </a:effectLst>
                        </a:rPr>
                        <a:t> </a:t>
                      </a:r>
                    </a:p>
                    <a:p>
                      <a:pPr marL="59690" marR="59690" algn="ctr">
                        <a:lnSpc>
                          <a:spcPct val="107000"/>
                        </a:lnSpc>
                        <a:spcBef>
                          <a:spcPts val="155"/>
                        </a:spcBef>
                        <a:spcAft>
                          <a:spcPts val="0"/>
                        </a:spcAft>
                      </a:pPr>
                      <a:r>
                        <a:rPr lang="tr-TR" sz="1400" b="1" spc="-40" dirty="0" smtClean="0">
                          <a:effectLst>
                            <a:outerShdw blurRad="38100" dist="38100" dir="2700000" algn="tl">
                              <a:srgbClr val="000000">
                                <a:alpha val="43137"/>
                              </a:srgbClr>
                            </a:outerShdw>
                          </a:effectLst>
                        </a:rPr>
                        <a:t>H</a:t>
                      </a:r>
                      <a:r>
                        <a:rPr lang="tr-TR" sz="1400" b="1" spc="10" dirty="0" smtClean="0">
                          <a:effectLst>
                            <a:outerShdw blurRad="38100" dist="38100" dir="2700000" algn="tl">
                              <a:srgbClr val="000000">
                                <a:alpha val="43137"/>
                              </a:srgbClr>
                            </a:outerShdw>
                          </a:effectLst>
                        </a:rPr>
                        <a:t>i</a:t>
                      </a:r>
                      <a:r>
                        <a:rPr lang="tr-TR" sz="1400" b="1" spc="-45" dirty="0" smtClean="0">
                          <a:effectLst>
                            <a:outerShdw blurRad="38100" dist="38100" dir="2700000" algn="tl">
                              <a:srgbClr val="000000">
                                <a:alpha val="43137"/>
                              </a:srgbClr>
                            </a:outerShdw>
                          </a:effectLst>
                        </a:rPr>
                        <a:t>z</a:t>
                      </a:r>
                      <a:r>
                        <a:rPr lang="tr-TR" sz="1400" b="1" spc="-35" dirty="0" smtClean="0">
                          <a:effectLst>
                            <a:outerShdw blurRad="38100" dist="38100" dir="2700000" algn="tl">
                              <a:srgbClr val="000000">
                                <a:alpha val="43137"/>
                              </a:srgbClr>
                            </a:outerShdw>
                          </a:effectLst>
                        </a:rPr>
                        <a:t>m</a:t>
                      </a:r>
                      <a:r>
                        <a:rPr lang="tr-TR" sz="1400" b="1" spc="-10" dirty="0" smtClean="0">
                          <a:effectLst>
                            <a:outerShdw blurRad="38100" dist="38100" dir="2700000" algn="tl">
                              <a:srgbClr val="000000">
                                <a:alpha val="43137"/>
                              </a:srgbClr>
                            </a:outerShdw>
                          </a:effectLst>
                        </a:rPr>
                        <a:t>e</a:t>
                      </a:r>
                      <a:r>
                        <a:rPr lang="tr-TR" sz="1400" b="1" dirty="0" smtClean="0">
                          <a:effectLst>
                            <a:outerShdw blurRad="38100" dist="38100" dir="2700000" algn="tl">
                              <a:srgbClr val="000000">
                                <a:alpha val="43137"/>
                              </a:srgbClr>
                            </a:outerShdw>
                          </a:effectLst>
                        </a:rPr>
                        <a:t>t</a:t>
                      </a:r>
                      <a:r>
                        <a:rPr lang="tr-TR" sz="1400" b="1" baseline="0" dirty="0" smtClean="0">
                          <a:effectLst>
                            <a:outerShdw blurRad="38100" dist="38100" dir="2700000" algn="tl">
                              <a:srgbClr val="000000">
                                <a:alpha val="43137"/>
                              </a:srgbClr>
                            </a:outerShdw>
                          </a:effectLst>
                        </a:rPr>
                        <a:t> </a:t>
                      </a:r>
                      <a:r>
                        <a:rPr lang="tr-TR" sz="1400" b="1" spc="-10"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l</a:t>
                      </a:r>
                      <a:r>
                        <a:rPr lang="tr-TR" sz="1400" b="1" spc="-10" dirty="0" smtClean="0">
                          <a:effectLst>
                            <a:outerShdw blurRad="38100" dist="38100" dir="2700000" algn="tl">
                              <a:srgbClr val="000000">
                                <a:alpha val="43137"/>
                              </a:srgbClr>
                            </a:outerShdw>
                          </a:effectLst>
                        </a:rPr>
                        <a:t>a</a:t>
                      </a:r>
                      <a:r>
                        <a:rPr lang="tr-TR" sz="1400" b="1" spc="-40" dirty="0" smtClean="0">
                          <a:effectLst>
                            <a:outerShdw blurRad="38100" dist="38100" dir="2700000" algn="tl">
                              <a:srgbClr val="000000">
                                <a:alpha val="43137"/>
                              </a:srgbClr>
                            </a:outerShdw>
                          </a:effectLst>
                        </a:rPr>
                        <a:t>n</a:t>
                      </a:r>
                      <a:r>
                        <a:rPr lang="tr-TR" sz="1400" b="1" dirty="0" smtClean="0">
                          <a:effectLst>
                            <a:outerShdw blurRad="38100" dist="38100" dir="2700000" algn="tl">
                              <a:srgbClr val="000000">
                                <a:alpha val="43137"/>
                              </a:srgbClr>
                            </a:outerShdw>
                          </a:effectLst>
                        </a:rPr>
                        <a:t>ı</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hMerge="1">
                  <a:txBody>
                    <a:bodyPr/>
                    <a:lstStyle/>
                    <a:p>
                      <a:endParaRPr lang="tr-TR"/>
                    </a:p>
                  </a:txBody>
                  <a:tcPr/>
                </a:tc>
                <a:tc hMerge="1">
                  <a:txBody>
                    <a:bodyPr/>
                    <a:lstStyle/>
                    <a:p>
                      <a:endParaRPr lang="tr-TR"/>
                    </a:p>
                  </a:txBody>
                  <a:tcPr/>
                </a:tc>
                <a:tc gridSpan="3">
                  <a:txBody>
                    <a:bodyPr/>
                    <a:lstStyle/>
                    <a:p>
                      <a:pPr algn="ctr">
                        <a:lnSpc>
                          <a:spcPts val="500"/>
                        </a:lnSpc>
                        <a:spcBef>
                          <a:spcPts val="5"/>
                        </a:spcBef>
                        <a:spcAft>
                          <a:spcPts val="0"/>
                        </a:spcAft>
                      </a:pPr>
                      <a:r>
                        <a:rPr lang="tr-TR" sz="1400" b="1" dirty="0" smtClean="0">
                          <a:effectLst>
                            <a:outerShdw blurRad="38100" dist="38100" dir="2700000" algn="tl">
                              <a:srgbClr val="000000">
                                <a:alpha val="43137"/>
                              </a:srgbClr>
                            </a:outerShdw>
                          </a:effectLst>
                        </a:rPr>
                        <a:t> </a:t>
                      </a:r>
                    </a:p>
                    <a:p>
                      <a:pPr marL="46990" algn="ctr">
                        <a:lnSpc>
                          <a:spcPct val="107000"/>
                        </a:lnSpc>
                        <a:spcAft>
                          <a:spcPts val="0"/>
                        </a:spcAft>
                      </a:pPr>
                      <a:r>
                        <a:rPr lang="tr-TR" sz="1400" b="1" spc="10" dirty="0" smtClean="0">
                          <a:effectLst>
                            <a:outerShdw blurRad="38100" dist="38100" dir="2700000" algn="tl">
                              <a:srgbClr val="000000">
                                <a:alpha val="43137"/>
                              </a:srgbClr>
                            </a:outerShdw>
                          </a:effectLst>
                        </a:rPr>
                        <a:t>İ</a:t>
                      </a:r>
                      <a:r>
                        <a:rPr lang="tr-TR" sz="1400" b="1" spc="-10" dirty="0" smtClean="0">
                          <a:effectLst>
                            <a:outerShdw blurRad="38100" dist="38100" dir="2700000" algn="tl">
                              <a:srgbClr val="000000">
                                <a:alpha val="43137"/>
                              </a:srgbClr>
                            </a:outerShdw>
                          </a:effectLst>
                        </a:rPr>
                        <a:t>da</a:t>
                      </a:r>
                      <a:r>
                        <a:rPr lang="tr-TR" sz="1400" b="1" spc="-40" dirty="0" smtClean="0">
                          <a:effectLst>
                            <a:outerShdw blurRad="38100" dist="38100" dir="2700000" algn="tl">
                              <a:srgbClr val="000000">
                                <a:alpha val="43137"/>
                              </a:srgbClr>
                            </a:outerShdw>
                          </a:effectLst>
                        </a:rPr>
                        <a:t>r</a:t>
                      </a:r>
                      <a:r>
                        <a:rPr lang="tr-TR" sz="1400" b="1" spc="0" dirty="0" smtClean="0">
                          <a:effectLst>
                            <a:outerShdw blurRad="38100" dist="38100" dir="2700000" algn="tl">
                              <a:srgbClr val="000000">
                                <a:alpha val="43137"/>
                              </a:srgbClr>
                            </a:outerShdw>
                          </a:effectLst>
                        </a:rPr>
                        <a:t>i</a:t>
                      </a:r>
                      <a:r>
                        <a:rPr lang="tr-TR" sz="1400" b="1" spc="10" dirty="0" smtClean="0">
                          <a:effectLst>
                            <a:outerShdw blurRad="38100" dist="38100" dir="2700000" algn="tl">
                              <a:srgbClr val="000000">
                                <a:alpha val="43137"/>
                              </a:srgbClr>
                            </a:outerShdw>
                          </a:effectLst>
                        </a:rPr>
                        <a:t> </a:t>
                      </a:r>
                      <a:r>
                        <a:rPr lang="tr-TR" sz="1400" b="1" spc="-10" dirty="0" smtClean="0">
                          <a:effectLst>
                            <a:outerShdw blurRad="38100" dist="38100" dir="2700000" algn="tl">
                              <a:srgbClr val="000000">
                                <a:alpha val="43137"/>
                              </a:srgbClr>
                            </a:outerShdw>
                          </a:effectLst>
                        </a:rPr>
                        <a:t>Pe</a:t>
                      </a:r>
                      <a:r>
                        <a:rPr lang="tr-TR" sz="1400" b="1" spc="-40" dirty="0" smtClean="0">
                          <a:effectLst>
                            <a:outerShdw blurRad="38100" dist="38100" dir="2700000" algn="tl">
                              <a:srgbClr val="000000">
                                <a:alpha val="43137"/>
                              </a:srgbClr>
                            </a:outerShdw>
                          </a:effectLst>
                        </a:rPr>
                        <a:t>r</a:t>
                      </a:r>
                      <a:r>
                        <a:rPr lang="tr-TR" sz="1400" b="1" spc="-10" dirty="0" smtClean="0">
                          <a:effectLst>
                            <a:outerShdw blurRad="38100" dist="38100" dir="2700000" algn="tl">
                              <a:srgbClr val="000000">
                                <a:alpha val="43137"/>
                              </a:srgbClr>
                            </a:outerShdw>
                          </a:effectLst>
                        </a:rPr>
                        <a:t>s</a:t>
                      </a:r>
                      <a:r>
                        <a:rPr lang="tr-TR" sz="1400" b="1" spc="-40" dirty="0" smtClean="0">
                          <a:effectLst>
                            <a:outerShdw blurRad="38100" dist="38100" dir="2700000" algn="tl">
                              <a:srgbClr val="000000">
                                <a:alpha val="43137"/>
                              </a:srgbClr>
                            </a:outerShdw>
                          </a:effectLst>
                        </a:rPr>
                        <a:t>on</a:t>
                      </a:r>
                      <a:r>
                        <a:rPr lang="tr-TR" sz="1400" b="1" spc="-10" dirty="0" smtClean="0">
                          <a:effectLst>
                            <a:outerShdw blurRad="38100" dist="38100" dir="2700000" algn="tl">
                              <a:srgbClr val="000000">
                                <a:alpha val="43137"/>
                              </a:srgbClr>
                            </a:outerShdw>
                          </a:effectLst>
                        </a:rPr>
                        <a:t>e</a:t>
                      </a:r>
                      <a:r>
                        <a:rPr lang="tr-TR" sz="1400" b="1" dirty="0" smtClean="0">
                          <a:effectLst>
                            <a:outerShdw blurRad="38100" dist="38100" dir="2700000" algn="tl">
                              <a:srgbClr val="000000">
                                <a:alpha val="43137"/>
                              </a:srgbClr>
                            </a:outerShdw>
                          </a:effectLst>
                        </a:rPr>
                        <a:t>l</a:t>
                      </a:r>
                      <a:r>
                        <a:rPr lang="tr-TR" sz="1400" b="1" spc="20" dirty="0" smtClean="0">
                          <a:effectLst>
                            <a:outerShdw blurRad="38100" dist="38100" dir="2700000" algn="tl">
                              <a:srgbClr val="000000">
                                <a:alpha val="43137"/>
                              </a:srgbClr>
                            </a:outerShdw>
                          </a:effectLst>
                        </a:rPr>
                        <a:t> </a:t>
                      </a:r>
                    </a:p>
                    <a:p>
                      <a:pPr marL="46990" algn="ctr">
                        <a:lnSpc>
                          <a:spcPct val="107000"/>
                        </a:lnSpc>
                        <a:spcAft>
                          <a:spcPts val="0"/>
                        </a:spcAft>
                      </a:pPr>
                      <a:r>
                        <a:rPr lang="tr-TR" sz="1400" b="1" spc="-40" dirty="0" smtClean="0">
                          <a:effectLst>
                            <a:outerShdw blurRad="38100" dist="38100" dir="2700000" algn="tl">
                              <a:srgbClr val="000000">
                                <a:alpha val="43137"/>
                              </a:srgbClr>
                            </a:outerShdw>
                          </a:effectLst>
                        </a:rPr>
                        <a:t>H</a:t>
                      </a:r>
                      <a:r>
                        <a:rPr lang="tr-TR" sz="1400" b="1" spc="10" dirty="0" smtClean="0">
                          <a:effectLst>
                            <a:outerShdw blurRad="38100" dist="38100" dir="2700000" algn="tl">
                              <a:srgbClr val="000000">
                                <a:alpha val="43137"/>
                              </a:srgbClr>
                            </a:outerShdw>
                          </a:effectLst>
                        </a:rPr>
                        <a:t>i</a:t>
                      </a:r>
                      <a:r>
                        <a:rPr lang="tr-TR" sz="1400" b="1" spc="-45" dirty="0" smtClean="0">
                          <a:effectLst>
                            <a:outerShdw blurRad="38100" dist="38100" dir="2700000" algn="tl">
                              <a:srgbClr val="000000">
                                <a:alpha val="43137"/>
                              </a:srgbClr>
                            </a:outerShdw>
                          </a:effectLst>
                        </a:rPr>
                        <a:t>z</a:t>
                      </a:r>
                      <a:r>
                        <a:rPr lang="tr-TR" sz="1400" b="1" spc="-35" dirty="0" smtClean="0">
                          <a:effectLst>
                            <a:outerShdw blurRad="38100" dist="38100" dir="2700000" algn="tl">
                              <a:srgbClr val="000000">
                                <a:alpha val="43137"/>
                              </a:srgbClr>
                            </a:outerShdw>
                          </a:effectLst>
                        </a:rPr>
                        <a:t>m</a:t>
                      </a:r>
                      <a:r>
                        <a:rPr lang="tr-TR" sz="1400" b="1" spc="-10" dirty="0" smtClean="0">
                          <a:effectLst>
                            <a:outerShdw blurRad="38100" dist="38100" dir="2700000" algn="tl">
                              <a:srgbClr val="000000">
                                <a:alpha val="43137"/>
                              </a:srgbClr>
                            </a:outerShdw>
                          </a:effectLst>
                        </a:rPr>
                        <a:t>e</a:t>
                      </a:r>
                      <a:r>
                        <a:rPr lang="tr-TR" sz="1400" b="1" dirty="0" smtClean="0">
                          <a:effectLst>
                            <a:outerShdw blurRad="38100" dist="38100" dir="2700000" algn="tl">
                              <a:srgbClr val="000000">
                                <a:alpha val="43137"/>
                              </a:srgbClr>
                            </a:outerShdw>
                          </a:effectLst>
                        </a:rPr>
                        <a:t>t</a:t>
                      </a:r>
                      <a:r>
                        <a:rPr lang="tr-TR" sz="1400" b="1" spc="-40" dirty="0" smtClean="0">
                          <a:effectLst>
                            <a:outerShdw blurRad="38100" dist="38100" dir="2700000" algn="tl">
                              <a:srgbClr val="000000">
                                <a:alpha val="43137"/>
                              </a:srgbClr>
                            </a:outerShdw>
                          </a:effectLst>
                        </a:rPr>
                        <a:t> </a:t>
                      </a:r>
                      <a:r>
                        <a:rPr lang="tr-TR" sz="1400" b="1" spc="-10"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l</a:t>
                      </a:r>
                      <a:r>
                        <a:rPr lang="tr-TR" sz="1400" b="1" spc="-10" dirty="0" smtClean="0">
                          <a:effectLst>
                            <a:outerShdw blurRad="38100" dist="38100" dir="2700000" algn="tl">
                              <a:srgbClr val="000000">
                                <a:alpha val="43137"/>
                              </a:srgbClr>
                            </a:outerShdw>
                          </a:effectLst>
                        </a:rPr>
                        <a:t>a</a:t>
                      </a:r>
                      <a:r>
                        <a:rPr lang="tr-TR" sz="1400" b="1" spc="-40" dirty="0" smtClean="0">
                          <a:effectLst>
                            <a:outerShdw blurRad="38100" dist="38100" dir="2700000" algn="tl">
                              <a:srgbClr val="000000">
                                <a:alpha val="43137"/>
                              </a:srgbClr>
                            </a:outerShdw>
                          </a:effectLst>
                        </a:rPr>
                        <a:t>n</a:t>
                      </a:r>
                      <a:r>
                        <a:rPr lang="tr-TR" sz="1400" b="1" dirty="0" smtClean="0">
                          <a:effectLst>
                            <a:outerShdw blurRad="38100" dist="38100" dir="2700000" algn="tl">
                              <a:srgbClr val="000000">
                                <a:alpha val="43137"/>
                              </a:srgbClr>
                            </a:outerShdw>
                          </a:effectLst>
                        </a:rPr>
                        <a:t>ı</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hMerge="1">
                  <a:txBody>
                    <a:bodyPr/>
                    <a:lstStyle/>
                    <a:p>
                      <a:endParaRPr lang="tr-TR"/>
                    </a:p>
                  </a:txBody>
                  <a:tcPr/>
                </a:tc>
                <a:tc hMerge="1">
                  <a:txBody>
                    <a:bodyPr/>
                    <a:lstStyle/>
                    <a:p>
                      <a:endParaRPr lang="tr-TR"/>
                    </a:p>
                  </a:txBody>
                  <a:tcPr/>
                </a:tc>
                <a:tc rowSpan="2" gridSpan="2">
                  <a:txBody>
                    <a:bodyPr/>
                    <a:lstStyle/>
                    <a:p>
                      <a:pPr algn="ctr">
                        <a:lnSpc>
                          <a:spcPts val="700"/>
                        </a:lnSpc>
                        <a:spcBef>
                          <a:spcPts val="45"/>
                        </a:spcBef>
                        <a:spcAft>
                          <a:spcPts val="0"/>
                        </a:spcAft>
                      </a:pPr>
                      <a:r>
                        <a:rPr lang="tr-TR" sz="1400" b="1" dirty="0" smtClean="0">
                          <a:effectLst>
                            <a:outerShdw blurRad="38100" dist="38100" dir="2700000" algn="tl">
                              <a:srgbClr val="000000">
                                <a:alpha val="43137"/>
                              </a:srgbClr>
                            </a:outerShdw>
                          </a:effectLst>
                        </a:rPr>
                        <a:t> </a:t>
                      </a:r>
                    </a:p>
                    <a:p>
                      <a:pPr marL="138430" marR="127000" indent="51435" algn="ctr">
                        <a:lnSpc>
                          <a:spcPct val="119000"/>
                        </a:lnSpc>
                        <a:spcAft>
                          <a:spcPts val="0"/>
                        </a:spcAft>
                      </a:pPr>
                      <a:r>
                        <a:rPr lang="tr-TR" sz="1400" b="1" spc="-45" dirty="0" smtClean="0">
                          <a:effectLst>
                            <a:outerShdw blurRad="38100" dist="38100" dir="2700000" algn="tl">
                              <a:srgbClr val="000000">
                                <a:alpha val="43137"/>
                              </a:srgbClr>
                            </a:outerShdw>
                          </a:effectLst>
                        </a:rPr>
                        <a:t>A</a:t>
                      </a:r>
                      <a:r>
                        <a:rPr lang="tr-TR" sz="1400" b="1" spc="10" dirty="0" smtClean="0">
                          <a:effectLst>
                            <a:outerShdw blurRad="38100" dist="38100" dir="2700000" algn="tl">
                              <a:srgbClr val="000000">
                                <a:alpha val="43137"/>
                              </a:srgbClr>
                            </a:outerShdw>
                          </a:effectLst>
                        </a:rPr>
                        <a:t>m</a:t>
                      </a:r>
                      <a:r>
                        <a:rPr lang="tr-TR" sz="1400" b="1" spc="-15" dirty="0" smtClean="0">
                          <a:effectLst>
                            <a:outerShdw blurRad="38100" dist="38100" dir="2700000" algn="tl">
                              <a:srgbClr val="000000">
                                <a:alpha val="43137"/>
                              </a:srgbClr>
                            </a:outerShdw>
                          </a:effectLst>
                        </a:rPr>
                        <a:t>b</a:t>
                      </a:r>
                      <a:r>
                        <a:rPr lang="tr-TR" sz="1400" b="1" spc="-45" dirty="0" smtClean="0">
                          <a:effectLst>
                            <a:outerShdw blurRad="38100" dist="38100" dir="2700000" algn="tl">
                              <a:srgbClr val="000000">
                                <a:alpha val="43137"/>
                              </a:srgbClr>
                            </a:outerShdw>
                          </a:effectLst>
                        </a:rPr>
                        <a:t>a</a:t>
                      </a:r>
                      <a:r>
                        <a:rPr lang="tr-TR" sz="1400" b="1" dirty="0" smtClean="0">
                          <a:effectLst>
                            <a:outerShdw blurRad="38100" dist="38100" dir="2700000" algn="tl">
                              <a:srgbClr val="000000">
                                <a:alpha val="43137"/>
                              </a:srgbClr>
                            </a:outerShdw>
                          </a:effectLst>
                        </a:rPr>
                        <a:t>r </a:t>
                      </a:r>
                      <a:r>
                        <a:rPr lang="tr-TR" sz="1400" b="1" spc="-45" dirty="0" smtClean="0">
                          <a:effectLst>
                            <a:outerShdw blurRad="38100" dist="38100" dir="2700000" algn="tl">
                              <a:srgbClr val="000000">
                                <a:alpha val="43137"/>
                              </a:srgbClr>
                            </a:outerShdw>
                          </a:effectLst>
                        </a:rPr>
                        <a:t>A</a:t>
                      </a:r>
                      <a:r>
                        <a:rPr lang="tr-TR" sz="1400" b="1" spc="-5" dirty="0" smtClean="0">
                          <a:effectLst>
                            <a:outerShdw blurRad="38100" dist="38100" dir="2700000" algn="tl">
                              <a:srgbClr val="000000">
                                <a:alpha val="43137"/>
                              </a:srgbClr>
                            </a:outerShdw>
                          </a:effectLst>
                        </a:rPr>
                        <a:t>l</a:t>
                      </a:r>
                      <a:r>
                        <a:rPr lang="tr-TR" sz="1400" b="1" spc="-45"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n</a:t>
                      </a:r>
                      <a:r>
                        <a:rPr lang="tr-TR" sz="1400" b="1" spc="-5" dirty="0" smtClean="0">
                          <a:effectLst>
                            <a:outerShdw blurRad="38100" dist="38100" dir="2700000" algn="tl">
                              <a:srgbClr val="000000">
                                <a:alpha val="43137"/>
                              </a:srgbClr>
                            </a:outerShdw>
                          </a:effectLst>
                        </a:rPr>
                        <a:t>l</a:t>
                      </a:r>
                      <a:r>
                        <a:rPr lang="tr-TR" sz="1400" b="1" spc="-45"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r</a:t>
                      </a:r>
                      <a:r>
                        <a:rPr lang="tr-TR" sz="1400" b="1" dirty="0" smtClean="0">
                          <a:effectLst>
                            <a:outerShdw blurRad="38100" dist="38100" dir="2700000" algn="tl">
                              <a:srgbClr val="000000">
                                <a:alpha val="43137"/>
                              </a:srgbClr>
                            </a:outerShdw>
                          </a:effectLst>
                        </a:rPr>
                        <a:t>ı</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rowSpan="2" hMerge="1">
                  <a:txBody>
                    <a:bodyPr/>
                    <a:lstStyle/>
                    <a:p>
                      <a:endParaRPr lang="tr-TR"/>
                    </a:p>
                  </a:txBody>
                  <a:tcPr/>
                </a:tc>
                <a:tc rowSpan="2" gridSpan="2">
                  <a:txBody>
                    <a:bodyPr/>
                    <a:lstStyle/>
                    <a:p>
                      <a:pPr algn="ctr">
                        <a:lnSpc>
                          <a:spcPts val="1100"/>
                        </a:lnSpc>
                        <a:spcBef>
                          <a:spcPts val="60"/>
                        </a:spcBef>
                        <a:spcAft>
                          <a:spcPts val="0"/>
                        </a:spcAft>
                      </a:pPr>
                      <a:r>
                        <a:rPr lang="tr-TR" sz="1400" b="1" dirty="0" smtClean="0">
                          <a:effectLst>
                            <a:outerShdw blurRad="38100" dist="38100" dir="2700000" algn="tl">
                              <a:srgbClr val="000000">
                                <a:alpha val="43137"/>
                              </a:srgbClr>
                            </a:outerShdw>
                          </a:effectLst>
                        </a:rPr>
                        <a:t> </a:t>
                      </a:r>
                    </a:p>
                    <a:p>
                      <a:pPr marL="51435" algn="ctr">
                        <a:lnSpc>
                          <a:spcPct val="107000"/>
                        </a:lnSpc>
                        <a:spcAft>
                          <a:spcPts val="0"/>
                        </a:spcAft>
                      </a:pPr>
                      <a:r>
                        <a:rPr lang="tr-TR" sz="1400" b="1" spc="-45"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r</a:t>
                      </a:r>
                      <a:r>
                        <a:rPr lang="tr-TR" sz="1400" b="1" spc="-10" dirty="0" smtClean="0">
                          <a:effectLst>
                            <a:outerShdw blurRad="38100" dist="38100" dir="2700000" algn="tl">
                              <a:srgbClr val="000000">
                                <a:alpha val="43137"/>
                              </a:srgbClr>
                            </a:outerShdw>
                          </a:effectLst>
                        </a:rPr>
                        <a:t>şi</a:t>
                      </a:r>
                      <a:r>
                        <a:rPr lang="tr-TR" sz="1400" b="1" dirty="0" smtClean="0">
                          <a:effectLst>
                            <a:outerShdw blurRad="38100" dist="38100" dir="2700000" algn="tl">
                              <a:srgbClr val="000000">
                                <a:alpha val="43137"/>
                              </a:srgbClr>
                            </a:outerShdw>
                          </a:effectLst>
                        </a:rPr>
                        <a:t>v</a:t>
                      </a:r>
                      <a:r>
                        <a:rPr lang="tr-TR" sz="1400" b="1" spc="10" dirty="0" smtClean="0">
                          <a:effectLst>
                            <a:outerShdw blurRad="38100" dist="38100" dir="2700000" algn="tl">
                              <a:srgbClr val="000000">
                                <a:alpha val="43137"/>
                              </a:srgbClr>
                            </a:outerShdw>
                          </a:effectLst>
                        </a:rPr>
                        <a:t> </a:t>
                      </a:r>
                      <a:r>
                        <a:rPr lang="tr-TR" sz="1400" b="1" spc="-45" dirty="0" smtClean="0">
                          <a:effectLst>
                            <a:outerShdw blurRad="38100" dist="38100" dir="2700000" algn="tl">
                              <a:srgbClr val="000000">
                                <a:alpha val="43137"/>
                              </a:srgbClr>
                            </a:outerShdw>
                          </a:effectLst>
                        </a:rPr>
                        <a:t>A</a:t>
                      </a:r>
                      <a:r>
                        <a:rPr lang="tr-TR" sz="1400" b="1" spc="-5" dirty="0" smtClean="0">
                          <a:effectLst>
                            <a:outerShdw blurRad="38100" dist="38100" dir="2700000" algn="tl">
                              <a:srgbClr val="000000">
                                <a:alpha val="43137"/>
                              </a:srgbClr>
                            </a:outerShdw>
                          </a:effectLst>
                        </a:rPr>
                        <a:t>l</a:t>
                      </a:r>
                      <a:r>
                        <a:rPr lang="tr-TR" sz="1400" b="1" spc="-45"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n</a:t>
                      </a:r>
                      <a:r>
                        <a:rPr lang="tr-TR" sz="1400" b="1" spc="-5" dirty="0" smtClean="0">
                          <a:effectLst>
                            <a:outerShdw blurRad="38100" dist="38100" dir="2700000" algn="tl">
                              <a:srgbClr val="000000">
                                <a:alpha val="43137"/>
                              </a:srgbClr>
                            </a:outerShdw>
                          </a:effectLst>
                        </a:rPr>
                        <a:t>l</a:t>
                      </a:r>
                      <a:r>
                        <a:rPr lang="tr-TR" sz="1400" b="1" spc="-45" dirty="0" smtClean="0">
                          <a:effectLst>
                            <a:outerShdw blurRad="38100" dist="38100" dir="2700000" algn="tl">
                              <a:srgbClr val="000000">
                                <a:alpha val="43137"/>
                              </a:srgbClr>
                            </a:outerShdw>
                          </a:effectLst>
                        </a:rPr>
                        <a:t>a</a:t>
                      </a:r>
                      <a:r>
                        <a:rPr lang="tr-TR" sz="1400" b="1" spc="-15" dirty="0" smtClean="0">
                          <a:effectLst>
                            <a:outerShdw blurRad="38100" dist="38100" dir="2700000" algn="tl">
                              <a:srgbClr val="000000">
                                <a:alpha val="43137"/>
                              </a:srgbClr>
                            </a:outerShdw>
                          </a:effectLst>
                        </a:rPr>
                        <a:t>r</a:t>
                      </a:r>
                      <a:r>
                        <a:rPr lang="tr-TR" sz="1400" b="1" dirty="0" smtClean="0">
                          <a:effectLst>
                            <a:outerShdw blurRad="38100" dist="38100" dir="2700000" algn="tl">
                              <a:srgbClr val="000000">
                                <a:alpha val="43137"/>
                              </a:srgbClr>
                            </a:outerShdw>
                          </a:effectLst>
                        </a:rPr>
                        <a:t>ı</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rowSpan="2" hMerge="1">
                  <a:txBody>
                    <a:bodyPr/>
                    <a:lstStyle/>
                    <a:p>
                      <a:endParaRPr lang="tr-TR"/>
                    </a:p>
                  </a:txBody>
                  <a:tcPr/>
                </a:tc>
                <a:tc rowSpan="2" gridSpan="2">
                  <a:txBody>
                    <a:bodyPr/>
                    <a:lstStyle/>
                    <a:p>
                      <a:pPr algn="ctr">
                        <a:lnSpc>
                          <a:spcPts val="1100"/>
                        </a:lnSpc>
                        <a:spcBef>
                          <a:spcPts val="60"/>
                        </a:spcBef>
                        <a:spcAft>
                          <a:spcPts val="0"/>
                        </a:spcAft>
                      </a:pPr>
                      <a:r>
                        <a:rPr lang="tr-TR" sz="1400" b="1" dirty="0" smtClean="0">
                          <a:effectLst>
                            <a:outerShdw blurRad="38100" dist="38100" dir="2700000" algn="tl">
                              <a:srgbClr val="000000">
                                <a:alpha val="43137"/>
                              </a:srgbClr>
                            </a:outerShdw>
                          </a:effectLst>
                        </a:rPr>
                        <a:t> </a:t>
                      </a:r>
                    </a:p>
                    <a:p>
                      <a:pPr marL="217805" algn="ctr">
                        <a:lnSpc>
                          <a:spcPct val="107000"/>
                        </a:lnSpc>
                        <a:spcAft>
                          <a:spcPts val="0"/>
                        </a:spcAft>
                      </a:pPr>
                      <a:r>
                        <a:rPr lang="tr-TR" sz="1400" b="1" spc="-45" dirty="0" smtClean="0">
                          <a:effectLst>
                            <a:outerShdw blurRad="38100" dist="38100" dir="2700000" algn="tl">
                              <a:srgbClr val="000000">
                                <a:alpha val="43137"/>
                              </a:srgbClr>
                            </a:outerShdw>
                          </a:effectLst>
                        </a:rPr>
                        <a:t>A</a:t>
                      </a:r>
                      <a:r>
                        <a:rPr lang="tr-TR" sz="1400" b="1" spc="25" dirty="0" smtClean="0">
                          <a:effectLst>
                            <a:outerShdw blurRad="38100" dist="38100" dir="2700000" algn="tl">
                              <a:srgbClr val="000000">
                                <a:alpha val="43137"/>
                              </a:srgbClr>
                            </a:outerShdw>
                          </a:effectLst>
                        </a:rPr>
                        <a:t>t</a:t>
                      </a:r>
                      <a:r>
                        <a:rPr lang="tr-TR" sz="1400" b="1" spc="15" dirty="0" smtClean="0">
                          <a:effectLst>
                            <a:outerShdw blurRad="38100" dist="38100" dir="2700000" algn="tl">
                              <a:srgbClr val="000000">
                                <a:alpha val="43137"/>
                              </a:srgbClr>
                            </a:outerShdw>
                          </a:effectLst>
                        </a:rPr>
                        <a:t>ö</a:t>
                      </a:r>
                      <a:r>
                        <a:rPr lang="tr-TR" sz="1400" b="1" spc="-5" dirty="0" smtClean="0">
                          <a:effectLst>
                            <a:outerShdw blurRad="38100" dist="38100" dir="2700000" algn="tl">
                              <a:srgbClr val="000000">
                                <a:alpha val="43137"/>
                              </a:srgbClr>
                            </a:outerShdw>
                          </a:effectLst>
                        </a:rPr>
                        <a:t>l</a:t>
                      </a:r>
                      <a:r>
                        <a:rPr lang="tr-TR" sz="1400" b="1" spc="-10" dirty="0" smtClean="0">
                          <a:effectLst>
                            <a:outerShdw blurRad="38100" dist="38100" dir="2700000" algn="tl">
                              <a:srgbClr val="000000">
                                <a:alpha val="43137"/>
                              </a:srgbClr>
                            </a:outerShdw>
                          </a:effectLst>
                        </a:rPr>
                        <a:t>y</a:t>
                      </a:r>
                      <a:r>
                        <a:rPr lang="tr-TR" sz="1400" b="1" dirty="0" smtClean="0">
                          <a:effectLst>
                            <a:outerShdw blurRad="38100" dist="38100" dir="2700000" algn="tl">
                              <a:srgbClr val="000000">
                                <a:alpha val="43137"/>
                              </a:srgbClr>
                            </a:outerShdw>
                          </a:effectLst>
                        </a:rPr>
                        <a:t>e</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rowSpan="2" hMerge="1">
                  <a:txBody>
                    <a:bodyPr/>
                    <a:lstStyle/>
                    <a:p>
                      <a:endParaRPr lang="tr-TR"/>
                    </a:p>
                  </a:txBody>
                  <a:tcPr/>
                </a:tc>
              </a:tr>
              <a:tr h="704566">
                <a:tc gridSpan="3">
                  <a:txBody>
                    <a:bodyPr/>
                    <a:lstStyle/>
                    <a:p>
                      <a:pPr marL="253365" algn="ctr">
                        <a:lnSpc>
                          <a:spcPct val="107000"/>
                        </a:lnSpc>
                        <a:spcBef>
                          <a:spcPts val="290"/>
                        </a:spcBef>
                        <a:spcAft>
                          <a:spcPts val="0"/>
                        </a:spcAft>
                      </a:pPr>
                      <a:r>
                        <a:rPr lang="tr-TR" sz="1400" b="1" spc="-15" dirty="0" smtClean="0">
                          <a:effectLst>
                            <a:outerShdw blurRad="38100" dist="38100" dir="2700000" algn="tl">
                              <a:srgbClr val="000000">
                                <a:alpha val="43137"/>
                              </a:srgbClr>
                            </a:outerShdw>
                          </a:effectLst>
                        </a:rPr>
                        <a:t>Ç</a:t>
                      </a:r>
                      <a:r>
                        <a:rPr lang="tr-TR" sz="1400" b="1" spc="-45" dirty="0" smtClean="0">
                          <a:effectLst>
                            <a:outerShdw blurRad="38100" dist="38100" dir="2700000" algn="tl">
                              <a:srgbClr val="000000">
                                <a:alpha val="43137"/>
                              </a:srgbClr>
                            </a:outerShdw>
                          </a:effectLst>
                        </a:rPr>
                        <a:t>a</a:t>
                      </a:r>
                      <a:r>
                        <a:rPr lang="tr-TR" sz="1400" b="1" spc="-5" dirty="0" smtClean="0">
                          <a:effectLst>
                            <a:outerShdw blurRad="38100" dist="38100" dir="2700000" algn="tl">
                              <a:srgbClr val="000000">
                                <a:alpha val="43137"/>
                              </a:srgbClr>
                            </a:outerShdw>
                          </a:effectLst>
                        </a:rPr>
                        <a:t>l</a:t>
                      </a:r>
                      <a:r>
                        <a:rPr lang="tr-TR" sz="1400" b="1" spc="-20" dirty="0" smtClean="0">
                          <a:effectLst>
                            <a:outerShdw blurRad="38100" dist="38100" dir="2700000" algn="tl">
                              <a:srgbClr val="000000">
                                <a:alpha val="43137"/>
                              </a:srgbClr>
                            </a:outerShdw>
                          </a:effectLst>
                        </a:rPr>
                        <a:t>ı</a:t>
                      </a:r>
                      <a:r>
                        <a:rPr lang="tr-TR" sz="1400" b="1" spc="-10" dirty="0" smtClean="0">
                          <a:effectLst>
                            <a:outerShdw blurRad="38100" dist="38100" dir="2700000" algn="tl">
                              <a:srgbClr val="000000">
                                <a:alpha val="43137"/>
                              </a:srgbClr>
                            </a:outerShdw>
                          </a:effectLst>
                        </a:rPr>
                        <a:t>ş</a:t>
                      </a:r>
                      <a:r>
                        <a:rPr lang="tr-TR" sz="1400" b="1" spc="10" dirty="0" smtClean="0">
                          <a:effectLst>
                            <a:outerShdw blurRad="38100" dist="38100" dir="2700000" algn="tl">
                              <a:srgbClr val="000000">
                                <a:alpha val="43137"/>
                              </a:srgbClr>
                            </a:outerShdw>
                          </a:effectLst>
                        </a:rPr>
                        <a:t>m</a:t>
                      </a:r>
                      <a:r>
                        <a:rPr lang="tr-TR" sz="1400" b="1" dirty="0" smtClean="0">
                          <a:effectLst>
                            <a:outerShdw blurRad="38100" dist="38100" dir="2700000" algn="tl">
                              <a:srgbClr val="000000">
                                <a:alpha val="43137"/>
                              </a:srgbClr>
                            </a:outerShdw>
                          </a:effectLst>
                        </a:rPr>
                        <a:t>a</a:t>
                      </a:r>
                      <a:r>
                        <a:rPr lang="tr-TR" sz="1400" b="1" spc="115" dirty="0" smtClean="0">
                          <a:effectLst>
                            <a:outerShdw blurRad="38100" dist="38100" dir="2700000" algn="tl">
                              <a:srgbClr val="000000">
                                <a:alpha val="43137"/>
                              </a:srgbClr>
                            </a:outerShdw>
                          </a:effectLst>
                        </a:rPr>
                        <a:t> </a:t>
                      </a:r>
                      <a:r>
                        <a:rPr lang="tr-TR" sz="1400" b="1" spc="15" dirty="0" smtClean="0">
                          <a:effectLst>
                            <a:outerShdw blurRad="38100" dist="38100" dir="2700000" algn="tl">
                              <a:srgbClr val="000000">
                                <a:alpha val="43137"/>
                              </a:srgbClr>
                            </a:outerShdw>
                          </a:effectLst>
                        </a:rPr>
                        <a:t>O</a:t>
                      </a:r>
                      <a:r>
                        <a:rPr lang="tr-TR" sz="1400" b="1" spc="-15" dirty="0" smtClean="0">
                          <a:effectLst>
                            <a:outerShdw blurRad="38100" dist="38100" dir="2700000" algn="tl">
                              <a:srgbClr val="000000">
                                <a:alpha val="43137"/>
                              </a:srgbClr>
                            </a:outerShdw>
                          </a:effectLst>
                        </a:rPr>
                        <a:t>d</a:t>
                      </a:r>
                      <a:r>
                        <a:rPr lang="tr-TR" sz="1400" b="1" spc="-45" dirty="0" smtClean="0">
                          <a:effectLst>
                            <a:outerShdw blurRad="38100" dist="38100" dir="2700000" algn="tl">
                              <a:srgbClr val="000000">
                                <a:alpha val="43137"/>
                              </a:srgbClr>
                            </a:outerShdw>
                          </a:effectLst>
                        </a:rPr>
                        <a:t>a</a:t>
                      </a:r>
                      <a:r>
                        <a:rPr lang="tr-TR" sz="1400" b="1" spc="-10" dirty="0" smtClean="0">
                          <a:effectLst>
                            <a:outerShdw blurRad="38100" dist="38100" dir="2700000" algn="tl">
                              <a:srgbClr val="000000">
                                <a:alpha val="43137"/>
                              </a:srgbClr>
                            </a:outerShdw>
                          </a:effectLst>
                        </a:rPr>
                        <a:t>s</a:t>
                      </a:r>
                      <a:r>
                        <a:rPr lang="tr-TR" sz="1400" b="1" dirty="0" smtClean="0">
                          <a:effectLst>
                            <a:outerShdw blurRad="38100" dist="38100" dir="2700000" algn="tl">
                              <a:srgbClr val="000000">
                                <a:alpha val="43137"/>
                              </a:srgbClr>
                            </a:outerShdw>
                          </a:effectLst>
                        </a:rPr>
                        <a:t>ı</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3">
                  <a:txBody>
                    <a:bodyPr/>
                    <a:lstStyle/>
                    <a:p>
                      <a:pPr marL="241935" algn="ctr">
                        <a:lnSpc>
                          <a:spcPct val="107000"/>
                        </a:lnSpc>
                        <a:spcBef>
                          <a:spcPts val="290"/>
                        </a:spcBef>
                        <a:spcAft>
                          <a:spcPts val="0"/>
                        </a:spcAft>
                      </a:pPr>
                      <a:r>
                        <a:rPr lang="tr-TR" sz="1400" b="1" spc="-15" dirty="0" smtClean="0">
                          <a:effectLst>
                            <a:outerShdw blurRad="38100" dist="38100" dir="2700000" algn="tl">
                              <a:srgbClr val="000000">
                                <a:alpha val="43137"/>
                              </a:srgbClr>
                            </a:outerShdw>
                          </a:effectLst>
                        </a:rPr>
                        <a:t>Ç</a:t>
                      </a:r>
                      <a:r>
                        <a:rPr lang="tr-TR" sz="1400" b="1" spc="-45" dirty="0" smtClean="0">
                          <a:effectLst>
                            <a:outerShdw blurRad="38100" dist="38100" dir="2700000" algn="tl">
                              <a:srgbClr val="000000">
                                <a:alpha val="43137"/>
                              </a:srgbClr>
                            </a:outerShdw>
                          </a:effectLst>
                        </a:rPr>
                        <a:t>a</a:t>
                      </a:r>
                      <a:r>
                        <a:rPr lang="tr-TR" sz="1400" b="1" spc="-5" dirty="0" smtClean="0">
                          <a:effectLst>
                            <a:outerShdw blurRad="38100" dist="38100" dir="2700000" algn="tl">
                              <a:srgbClr val="000000">
                                <a:alpha val="43137"/>
                              </a:srgbClr>
                            </a:outerShdw>
                          </a:effectLst>
                        </a:rPr>
                        <a:t>l</a:t>
                      </a:r>
                      <a:r>
                        <a:rPr lang="tr-TR" sz="1400" b="1" spc="-20" dirty="0" smtClean="0">
                          <a:effectLst>
                            <a:outerShdw blurRad="38100" dist="38100" dir="2700000" algn="tl">
                              <a:srgbClr val="000000">
                                <a:alpha val="43137"/>
                              </a:srgbClr>
                            </a:outerShdw>
                          </a:effectLst>
                        </a:rPr>
                        <a:t>ı</a:t>
                      </a:r>
                      <a:r>
                        <a:rPr lang="tr-TR" sz="1400" b="1" spc="-10" dirty="0" smtClean="0">
                          <a:effectLst>
                            <a:outerShdw blurRad="38100" dist="38100" dir="2700000" algn="tl">
                              <a:srgbClr val="000000">
                                <a:alpha val="43137"/>
                              </a:srgbClr>
                            </a:outerShdw>
                          </a:effectLst>
                        </a:rPr>
                        <a:t>ş</a:t>
                      </a:r>
                      <a:r>
                        <a:rPr lang="tr-TR" sz="1400" b="1" spc="10" dirty="0" smtClean="0">
                          <a:effectLst>
                            <a:outerShdw blurRad="38100" dist="38100" dir="2700000" algn="tl">
                              <a:srgbClr val="000000">
                                <a:alpha val="43137"/>
                              </a:srgbClr>
                            </a:outerShdw>
                          </a:effectLst>
                        </a:rPr>
                        <a:t>m</a:t>
                      </a:r>
                      <a:r>
                        <a:rPr lang="tr-TR" sz="1400" b="1" dirty="0" smtClean="0">
                          <a:effectLst>
                            <a:outerShdw blurRad="38100" dist="38100" dir="2700000" algn="tl">
                              <a:srgbClr val="000000">
                                <a:alpha val="43137"/>
                              </a:srgbClr>
                            </a:outerShdw>
                          </a:effectLst>
                        </a:rPr>
                        <a:t>a</a:t>
                      </a:r>
                      <a:r>
                        <a:rPr lang="tr-TR" sz="1400" b="1" spc="115" dirty="0" smtClean="0">
                          <a:effectLst>
                            <a:outerShdw blurRad="38100" dist="38100" dir="2700000" algn="tl">
                              <a:srgbClr val="000000">
                                <a:alpha val="43137"/>
                              </a:srgbClr>
                            </a:outerShdw>
                          </a:effectLst>
                        </a:rPr>
                        <a:t> </a:t>
                      </a:r>
                      <a:r>
                        <a:rPr lang="tr-TR" sz="1400" b="1" spc="15" dirty="0" smtClean="0">
                          <a:effectLst>
                            <a:outerShdw blurRad="38100" dist="38100" dir="2700000" algn="tl">
                              <a:srgbClr val="000000">
                                <a:alpha val="43137"/>
                              </a:srgbClr>
                            </a:outerShdw>
                          </a:effectLst>
                        </a:rPr>
                        <a:t>O</a:t>
                      </a:r>
                      <a:r>
                        <a:rPr lang="tr-TR" sz="1400" b="1" spc="-15" dirty="0" smtClean="0">
                          <a:effectLst>
                            <a:outerShdw blurRad="38100" dist="38100" dir="2700000" algn="tl">
                              <a:srgbClr val="000000">
                                <a:alpha val="43137"/>
                              </a:srgbClr>
                            </a:outerShdw>
                          </a:effectLst>
                        </a:rPr>
                        <a:t>d</a:t>
                      </a:r>
                      <a:r>
                        <a:rPr lang="tr-TR" sz="1400" b="1" spc="-45" dirty="0" smtClean="0">
                          <a:effectLst>
                            <a:outerShdw blurRad="38100" dist="38100" dir="2700000" algn="tl">
                              <a:srgbClr val="000000">
                                <a:alpha val="43137"/>
                              </a:srgbClr>
                            </a:outerShdw>
                          </a:effectLst>
                        </a:rPr>
                        <a:t>a</a:t>
                      </a:r>
                      <a:r>
                        <a:rPr lang="tr-TR" sz="1400" b="1" spc="-10" dirty="0" smtClean="0">
                          <a:effectLst>
                            <a:outerShdw blurRad="38100" dist="38100" dir="2700000" algn="tl">
                              <a:srgbClr val="000000">
                                <a:alpha val="43137"/>
                              </a:srgbClr>
                            </a:outerShdw>
                          </a:effectLst>
                        </a:rPr>
                        <a:t>s</a:t>
                      </a:r>
                      <a:r>
                        <a:rPr lang="tr-TR" sz="1400" b="1" dirty="0" smtClean="0">
                          <a:effectLst>
                            <a:outerShdw blurRad="38100" dist="38100" dir="2700000" algn="tl">
                              <a:srgbClr val="000000">
                                <a:alpha val="43137"/>
                              </a:srgbClr>
                            </a:outerShdw>
                          </a:effectLst>
                        </a:rPr>
                        <a:t>ı</a:t>
                      </a:r>
                      <a:endParaRPr lang="tr-TR" sz="14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nchor="ctr">
                    <a:solidFill>
                      <a:schemeClr val="bg2"/>
                    </a:solidFill>
                  </a:tcPr>
                </a:tc>
                <a:tc hMerge="1">
                  <a:txBody>
                    <a:bodyPr/>
                    <a:lstStyle/>
                    <a:p>
                      <a:endParaRPr lang="tr-TR"/>
                    </a:p>
                  </a:txBody>
                  <a:tcPr/>
                </a:tc>
                <a:tc h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c gridSpan="2" vMerge="1">
                  <a:txBody>
                    <a:bodyPr/>
                    <a:lstStyle/>
                    <a:p>
                      <a:endParaRPr lang="tr-TR"/>
                    </a:p>
                  </a:txBody>
                  <a:tcPr/>
                </a:tc>
                <a:tc hMerge="1" vMerge="1">
                  <a:txBody>
                    <a:bodyPr/>
                    <a:lstStyle/>
                    <a:p>
                      <a:endParaRPr lang="tr-TR"/>
                    </a:p>
                  </a:txBody>
                  <a:tcPr/>
                </a:tc>
              </a:tr>
              <a:tr h="803385">
                <a:tc>
                  <a:txBody>
                    <a:bodyPr/>
                    <a:lstStyle/>
                    <a:p>
                      <a:pPr marL="46990" marR="40640" indent="12065">
                        <a:lnSpc>
                          <a:spcPct val="110000"/>
                        </a:lnSpc>
                        <a:spcBef>
                          <a:spcPts val="49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a:t>
                      </a:r>
                      <a:r>
                        <a:rPr lang="tr-TR" sz="1400" b="0" spc="-25" dirty="0" smtClean="0">
                          <a:effectLst>
                            <a:outerShdw blurRad="38100" dist="38100" dir="2700000" algn="tl">
                              <a:srgbClr val="000000">
                                <a:alpha val="43137"/>
                              </a:srgbClr>
                            </a:outerShdw>
                          </a:effectLst>
                        </a:rPr>
                        <a:t>ı</a:t>
                      </a:r>
                      <a:r>
                        <a:rPr lang="tr-TR" sz="1400" b="0" spc="-10" dirty="0" smtClean="0">
                          <a:effectLst>
                            <a:outerShdw blurRad="38100" dist="38100" dir="2700000" algn="tl">
                              <a:srgbClr val="000000">
                                <a:alpha val="43137"/>
                              </a:srgbClr>
                            </a:outerShdw>
                          </a:effectLst>
                        </a:rPr>
                        <a:t>s</a:t>
                      </a:r>
                      <a:r>
                        <a:rPr lang="tr-TR" sz="1400" b="0" dirty="0" smtClean="0">
                          <a:effectLst>
                            <a:outerShdw blurRad="38100" dist="38100" dir="2700000" algn="tl">
                              <a:srgbClr val="000000">
                                <a:alpha val="43137"/>
                              </a:srgbClr>
                            </a:outerShdw>
                          </a:effectLst>
                        </a:rPr>
                        <a:t>ı </a:t>
                      </a:r>
                      <a:r>
                        <a:rPr lang="tr-TR" sz="1400" b="0" spc="10" dirty="0" smtClean="0">
                          <a:effectLst>
                            <a:outerShdw blurRad="38100" dist="38100" dir="2700000" algn="tl">
                              <a:srgbClr val="000000">
                                <a:alpha val="43137"/>
                              </a:srgbClr>
                            </a:outerShdw>
                          </a:effectLst>
                        </a:rPr>
                        <a:t>(</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det</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126365" marR="64770" indent="-51435" algn="ctr">
                        <a:lnSpc>
                          <a:spcPct val="120000"/>
                        </a:lnSpc>
                        <a:spcBef>
                          <a:spcPts val="430"/>
                        </a:spcBef>
                        <a:spcAft>
                          <a:spcPts val="0"/>
                        </a:spcAft>
                      </a:pP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l</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 </a:t>
                      </a:r>
                      <a:r>
                        <a:rPr lang="tr-TR" sz="1400" b="0" spc="-3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50800" algn="ctr">
                        <a:lnSpc>
                          <a:spcPct val="107000"/>
                        </a:lnSpc>
                        <a:spcBef>
                          <a:spcPts val="495"/>
                        </a:spcBef>
                        <a:spcAft>
                          <a:spcPts val="0"/>
                        </a:spcAft>
                      </a:pPr>
                      <a:r>
                        <a:rPr lang="tr-TR" sz="1400" b="0" spc="-10" dirty="0" smtClean="0">
                          <a:effectLst>
                            <a:outerShdw blurRad="38100" dist="38100" dir="2700000" algn="tl">
                              <a:srgbClr val="000000">
                                <a:alpha val="43137"/>
                              </a:srgbClr>
                            </a:outerShdw>
                          </a:effectLst>
                        </a:rPr>
                        <a:t>Kull</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n</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a:t>
                      </a:r>
                    </a:p>
                    <a:p>
                      <a:pPr marL="31115" algn="ctr">
                        <a:lnSpc>
                          <a:spcPct val="107000"/>
                        </a:lnSpc>
                        <a:spcBef>
                          <a:spcPts val="6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ayısı</a:t>
                      </a:r>
                      <a:r>
                        <a:rPr lang="tr-TR" sz="1400" b="0" dirty="0" smtClean="0">
                          <a:effectLst>
                            <a:outerShdw blurRad="38100" dist="38100" dir="2700000" algn="tl">
                              <a:srgbClr val="000000">
                                <a:alpha val="43137"/>
                              </a:srgbClr>
                            </a:outerShdw>
                          </a:effectLst>
                        </a:rPr>
                        <a:t> </a:t>
                      </a:r>
                      <a:r>
                        <a:rPr lang="tr-TR" sz="1400" b="0" spc="10" dirty="0" smtClean="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50800" marR="44450" indent="12065" algn="ctr">
                        <a:lnSpc>
                          <a:spcPct val="110000"/>
                        </a:lnSpc>
                        <a:spcBef>
                          <a:spcPts val="49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a:t>
                      </a:r>
                      <a:r>
                        <a:rPr lang="tr-TR" sz="1400" b="0" spc="-25" dirty="0" smtClean="0">
                          <a:effectLst>
                            <a:outerShdw blurRad="38100" dist="38100" dir="2700000" algn="tl">
                              <a:srgbClr val="000000">
                                <a:alpha val="43137"/>
                              </a:srgbClr>
                            </a:outerShdw>
                          </a:effectLst>
                        </a:rPr>
                        <a:t>ı</a:t>
                      </a:r>
                      <a:r>
                        <a:rPr lang="tr-TR" sz="1400" b="0" spc="-10" dirty="0" smtClean="0">
                          <a:effectLst>
                            <a:outerShdw blurRad="38100" dist="38100" dir="2700000" algn="tl">
                              <a:srgbClr val="000000">
                                <a:alpha val="43137"/>
                              </a:srgbClr>
                            </a:outerShdw>
                          </a:effectLst>
                        </a:rPr>
                        <a:t>s</a:t>
                      </a:r>
                      <a:r>
                        <a:rPr lang="tr-TR" sz="1400" b="0" dirty="0" smtClean="0">
                          <a:effectLst>
                            <a:outerShdw blurRad="38100" dist="38100" dir="2700000" algn="tl">
                              <a:srgbClr val="000000">
                                <a:alpha val="43137"/>
                              </a:srgbClr>
                            </a:outerShdw>
                          </a:effectLst>
                        </a:rPr>
                        <a:t>ı </a:t>
                      </a:r>
                      <a:r>
                        <a:rPr lang="tr-TR" sz="1400" b="0" spc="10" dirty="0" smtClean="0">
                          <a:effectLst>
                            <a:outerShdw blurRad="38100" dist="38100" dir="2700000" algn="tl">
                              <a:srgbClr val="000000">
                                <a:alpha val="43137"/>
                              </a:srgbClr>
                            </a:outerShdw>
                          </a:effectLst>
                        </a:rPr>
                        <a:t>(</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det</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130175" marR="64770" indent="-51435" algn="ctr">
                        <a:lnSpc>
                          <a:spcPct val="120000"/>
                        </a:lnSpc>
                        <a:spcBef>
                          <a:spcPts val="430"/>
                        </a:spcBef>
                        <a:spcAft>
                          <a:spcPts val="0"/>
                        </a:spcAft>
                      </a:pP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l</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 </a:t>
                      </a:r>
                      <a:r>
                        <a:rPr lang="tr-TR" sz="1400" b="0" spc="-3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34925" algn="ctr">
                        <a:lnSpc>
                          <a:spcPct val="107000"/>
                        </a:lnSpc>
                        <a:spcBef>
                          <a:spcPts val="495"/>
                        </a:spcBef>
                        <a:spcAft>
                          <a:spcPts val="0"/>
                        </a:spcAft>
                      </a:pPr>
                      <a:r>
                        <a:rPr lang="tr-TR" sz="1400" b="0" spc="-10" dirty="0" smtClean="0">
                          <a:effectLst>
                            <a:outerShdw blurRad="38100" dist="38100" dir="2700000" algn="tl">
                              <a:srgbClr val="000000">
                                <a:alpha val="43137"/>
                              </a:srgbClr>
                            </a:outerShdw>
                          </a:effectLst>
                        </a:rPr>
                        <a:t>Kull</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n</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a:t>
                      </a:r>
                    </a:p>
                    <a:p>
                      <a:pPr marL="15240" algn="ctr">
                        <a:lnSpc>
                          <a:spcPct val="107000"/>
                        </a:lnSpc>
                        <a:spcBef>
                          <a:spcPts val="6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ayısı</a:t>
                      </a:r>
                      <a:r>
                        <a:rPr lang="tr-TR" sz="1400" b="0" dirty="0" smtClean="0">
                          <a:effectLst>
                            <a:outerShdw blurRad="38100" dist="38100" dir="2700000" algn="tl">
                              <a:srgbClr val="000000">
                                <a:alpha val="43137"/>
                              </a:srgbClr>
                            </a:outerShdw>
                          </a:effectLst>
                        </a:rPr>
                        <a:t> </a:t>
                      </a:r>
                      <a:r>
                        <a:rPr lang="tr-TR" sz="1400" b="0" spc="10" dirty="0" smtClean="0">
                          <a:effectLst>
                            <a:outerShdw blurRad="38100" dist="38100" dir="2700000" algn="tl">
                              <a:srgbClr val="000000">
                                <a:alpha val="43137"/>
                              </a:srgbClr>
                            </a:outerShdw>
                          </a:effectLst>
                        </a:rPr>
                        <a:t>(</a:t>
                      </a:r>
                      <a:r>
                        <a:rPr lang="tr-TR" sz="1400" b="0" spc="-10" dirty="0" smtClean="0">
                          <a:effectLst>
                            <a:outerShdw blurRad="38100" dist="38100" dir="2700000" algn="tl">
                              <a:srgbClr val="000000">
                                <a:alpha val="43137"/>
                              </a:srgbClr>
                            </a:outerShdw>
                          </a:effectLst>
                        </a:rPr>
                        <a:t>K</a:t>
                      </a:r>
                      <a:r>
                        <a:rPr lang="tr-TR" sz="1400" b="0" spc="-25" dirty="0" smtClean="0">
                          <a:effectLst>
                            <a:outerShdw blurRad="38100" dist="38100" dir="2700000" algn="tl">
                              <a:srgbClr val="000000">
                                <a:alpha val="43137"/>
                              </a:srgbClr>
                            </a:outerShdw>
                          </a:effectLst>
                        </a:rPr>
                        <a:t>işi</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50800" marR="44450" indent="12065" algn="ctr">
                        <a:lnSpc>
                          <a:spcPct val="110000"/>
                        </a:lnSpc>
                        <a:spcBef>
                          <a:spcPts val="49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a:t>
                      </a:r>
                      <a:r>
                        <a:rPr lang="tr-TR" sz="1400" b="0" spc="-25" dirty="0" smtClean="0">
                          <a:effectLst>
                            <a:outerShdw blurRad="38100" dist="38100" dir="2700000" algn="tl">
                              <a:srgbClr val="000000">
                                <a:alpha val="43137"/>
                              </a:srgbClr>
                            </a:outerShdw>
                          </a:effectLst>
                        </a:rPr>
                        <a:t>ı</a:t>
                      </a:r>
                      <a:r>
                        <a:rPr lang="tr-TR" sz="1400" b="0" spc="-10" dirty="0" smtClean="0">
                          <a:effectLst>
                            <a:outerShdw blurRad="38100" dist="38100" dir="2700000" algn="tl">
                              <a:srgbClr val="000000">
                                <a:alpha val="43137"/>
                              </a:srgbClr>
                            </a:outerShdw>
                          </a:effectLst>
                        </a:rPr>
                        <a:t>s</a:t>
                      </a:r>
                      <a:r>
                        <a:rPr lang="tr-TR" sz="1400" b="0" dirty="0" smtClean="0">
                          <a:effectLst>
                            <a:outerShdw blurRad="38100" dist="38100" dir="2700000" algn="tl">
                              <a:srgbClr val="000000">
                                <a:alpha val="43137"/>
                              </a:srgbClr>
                            </a:outerShdw>
                          </a:effectLst>
                        </a:rPr>
                        <a:t>ı </a:t>
                      </a:r>
                      <a:r>
                        <a:rPr lang="tr-TR" sz="1400" b="0" spc="10" dirty="0" smtClean="0">
                          <a:effectLst>
                            <a:outerShdw blurRad="38100" dist="38100" dir="2700000" algn="tl">
                              <a:srgbClr val="000000">
                                <a:alpha val="43137"/>
                              </a:srgbClr>
                            </a:outerShdw>
                          </a:effectLst>
                        </a:rPr>
                        <a:t>(</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det</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126365" marR="64770" indent="-52070" algn="ctr">
                        <a:lnSpc>
                          <a:spcPct val="120000"/>
                        </a:lnSpc>
                        <a:spcBef>
                          <a:spcPts val="430"/>
                        </a:spcBef>
                        <a:spcAft>
                          <a:spcPts val="0"/>
                        </a:spcAft>
                      </a:pP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l</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 </a:t>
                      </a:r>
                      <a:r>
                        <a:rPr lang="tr-TR" sz="1400" b="0" spc="-3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51435" marR="44450" indent="12065" algn="ctr">
                        <a:lnSpc>
                          <a:spcPct val="110000"/>
                        </a:lnSpc>
                        <a:spcBef>
                          <a:spcPts val="49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a:t>
                      </a:r>
                      <a:r>
                        <a:rPr lang="tr-TR" sz="1400" b="0" spc="-25" dirty="0" smtClean="0">
                          <a:effectLst>
                            <a:outerShdw blurRad="38100" dist="38100" dir="2700000" algn="tl">
                              <a:srgbClr val="000000">
                                <a:alpha val="43137"/>
                              </a:srgbClr>
                            </a:outerShdw>
                          </a:effectLst>
                        </a:rPr>
                        <a:t>ı</a:t>
                      </a:r>
                      <a:r>
                        <a:rPr lang="tr-TR" sz="1400" b="0" spc="-10" dirty="0" smtClean="0">
                          <a:effectLst>
                            <a:outerShdw blurRad="38100" dist="38100" dir="2700000" algn="tl">
                              <a:srgbClr val="000000">
                                <a:alpha val="43137"/>
                              </a:srgbClr>
                            </a:outerShdw>
                          </a:effectLst>
                        </a:rPr>
                        <a:t>s</a:t>
                      </a:r>
                      <a:r>
                        <a:rPr lang="tr-TR" sz="1400" b="0" dirty="0" smtClean="0">
                          <a:effectLst>
                            <a:outerShdw blurRad="38100" dist="38100" dir="2700000" algn="tl">
                              <a:srgbClr val="000000">
                                <a:alpha val="43137"/>
                              </a:srgbClr>
                            </a:outerShdw>
                          </a:effectLst>
                        </a:rPr>
                        <a:t>ı </a:t>
                      </a:r>
                      <a:r>
                        <a:rPr lang="tr-TR" sz="1400" b="0" spc="10" dirty="0" smtClean="0">
                          <a:effectLst>
                            <a:outerShdw blurRad="38100" dist="38100" dir="2700000" algn="tl">
                              <a:srgbClr val="000000">
                                <a:alpha val="43137"/>
                              </a:srgbClr>
                            </a:outerShdw>
                          </a:effectLst>
                        </a:rPr>
                        <a:t>(</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det</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0" marR="0" indent="0" algn="ctr" defTabSz="457200" rtl="0" eaLnBrk="1" fontAlgn="auto" latinLnBrk="0" hangingPunct="1">
                        <a:lnSpc>
                          <a:spcPts val="800"/>
                        </a:lnSpc>
                        <a:spcBef>
                          <a:spcPts val="40"/>
                        </a:spcBef>
                        <a:spcAft>
                          <a:spcPts val="0"/>
                        </a:spcAft>
                        <a:buClrTx/>
                        <a:buSzTx/>
                        <a:buFontTx/>
                        <a:buNone/>
                        <a:tabLst/>
                        <a:defRPr/>
                      </a:pPr>
                      <a:r>
                        <a:rPr lang="tr-TR" sz="1400" b="0" dirty="0" smtClean="0">
                          <a:effectLst>
                            <a:outerShdw blurRad="38100" dist="38100" dir="2700000" algn="tl">
                              <a:srgbClr val="000000">
                                <a:alpha val="43137"/>
                              </a:srgbClr>
                            </a:outerShdw>
                          </a:effectLst>
                        </a:rPr>
                        <a:t> </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l</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a:t>
                      </a:r>
                      <a:r>
                        <a:rPr lang="tr-TR" sz="1400" b="0" baseline="0" dirty="0" smtClean="0">
                          <a:effectLst>
                            <a:outerShdw blurRad="38100" dist="38100" dir="2700000" algn="tl">
                              <a:srgbClr val="000000">
                                <a:alpha val="43137"/>
                              </a:srgbClr>
                            </a:outerShdw>
                          </a:effectLst>
                        </a:rPr>
                        <a:t> </a:t>
                      </a:r>
                      <a:r>
                        <a:rPr lang="tr-TR" sz="1400" b="0" spc="-3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smtClean="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p>
                      <a:pPr algn="ctr">
                        <a:lnSpc>
                          <a:spcPts val="800"/>
                        </a:lnSpc>
                        <a:spcBef>
                          <a:spcPts val="40"/>
                        </a:spcBef>
                        <a:spcAft>
                          <a:spcPts val="0"/>
                        </a:spcAft>
                      </a:pPr>
                      <a:endParaRPr lang="tr-TR" sz="1400" b="0" dirty="0" smtClean="0">
                        <a:effectLst>
                          <a:outerShdw blurRad="38100" dist="38100" dir="2700000" algn="tl">
                            <a:srgbClr val="000000">
                              <a:alpha val="43137"/>
                            </a:srgbClr>
                          </a:outerShdw>
                        </a:effectLst>
                      </a:endParaRPr>
                    </a:p>
                    <a:p>
                      <a:pPr algn="ctr">
                        <a:lnSpc>
                          <a:spcPts val="800"/>
                        </a:lnSpc>
                        <a:spcBef>
                          <a:spcPts val="40"/>
                        </a:spcBef>
                        <a:spcAft>
                          <a:spcPts val="0"/>
                        </a:spcAft>
                      </a:pPr>
                      <a:endParaRPr lang="tr-TR" sz="1400" b="0" dirty="0">
                        <a:effectLst>
                          <a:outerShdw blurRad="38100" dist="38100" dir="2700000" algn="tl">
                            <a:srgbClr val="000000">
                              <a:alpha val="43137"/>
                            </a:srgbClr>
                          </a:outerShdw>
                        </a:effectLst>
                      </a:endParaRPr>
                    </a:p>
                  </a:txBody>
                  <a:tcPr marL="0" marR="0" marT="0" marB="0" anchor="ctr">
                    <a:solidFill>
                      <a:schemeClr val="bg2"/>
                    </a:solidFill>
                  </a:tcPr>
                </a:tc>
                <a:tc>
                  <a:txBody>
                    <a:bodyPr/>
                    <a:lstStyle/>
                    <a:p>
                      <a:pPr marL="71120" marR="60325" indent="12065" algn="ctr">
                        <a:lnSpc>
                          <a:spcPct val="110000"/>
                        </a:lnSpc>
                        <a:spcBef>
                          <a:spcPts val="495"/>
                        </a:spcBef>
                        <a:spcAft>
                          <a:spcPts val="0"/>
                        </a:spcAft>
                      </a:pPr>
                      <a:r>
                        <a:rPr lang="tr-TR" sz="1400" b="0" spc="-10" dirty="0" smtClean="0">
                          <a:effectLst>
                            <a:outerShdw blurRad="38100" dist="38100" dir="2700000" algn="tl">
                              <a:srgbClr val="000000">
                                <a:alpha val="43137"/>
                              </a:srgbClr>
                            </a:outerShdw>
                          </a:effectLst>
                        </a:rPr>
                        <a:t>S</a:t>
                      </a:r>
                      <a:r>
                        <a:rPr lang="tr-TR" sz="1400" b="0" spc="-40" dirty="0" smtClean="0">
                          <a:effectLst>
                            <a:outerShdw blurRad="38100" dist="38100" dir="2700000" algn="tl">
                              <a:srgbClr val="000000">
                                <a:alpha val="43137"/>
                              </a:srgbClr>
                            </a:outerShdw>
                          </a:effectLst>
                        </a:rPr>
                        <a:t>ay</a:t>
                      </a:r>
                      <a:r>
                        <a:rPr lang="tr-TR" sz="1400" b="0" spc="-25" dirty="0" smtClean="0">
                          <a:effectLst>
                            <a:outerShdw blurRad="38100" dist="38100" dir="2700000" algn="tl">
                              <a:srgbClr val="000000">
                                <a:alpha val="43137"/>
                              </a:srgbClr>
                            </a:outerShdw>
                          </a:effectLst>
                        </a:rPr>
                        <a:t>ı</a:t>
                      </a:r>
                      <a:r>
                        <a:rPr lang="tr-TR" sz="1400" b="0" spc="-10" dirty="0" smtClean="0">
                          <a:effectLst>
                            <a:outerShdw blurRad="38100" dist="38100" dir="2700000" algn="tl">
                              <a:srgbClr val="000000">
                                <a:alpha val="43137"/>
                              </a:srgbClr>
                            </a:outerShdw>
                          </a:effectLst>
                        </a:rPr>
                        <a:t>s</a:t>
                      </a:r>
                      <a:r>
                        <a:rPr lang="tr-TR" sz="1400" b="0" dirty="0" smtClean="0">
                          <a:effectLst>
                            <a:outerShdw blurRad="38100" dist="38100" dir="2700000" algn="tl">
                              <a:srgbClr val="000000">
                                <a:alpha val="43137"/>
                              </a:srgbClr>
                            </a:outerShdw>
                          </a:effectLst>
                        </a:rPr>
                        <a:t>ı </a:t>
                      </a:r>
                      <a:r>
                        <a:rPr lang="tr-TR" sz="1400" b="0" spc="10" dirty="0" smtClean="0">
                          <a:effectLst>
                            <a:outerShdw blurRad="38100" dist="38100" dir="2700000" algn="tl">
                              <a:srgbClr val="000000">
                                <a:alpha val="43137"/>
                              </a:srgbClr>
                            </a:outerShdw>
                          </a:effectLst>
                        </a:rPr>
                        <a:t>(</a:t>
                      </a: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det</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c>
                  <a:txBody>
                    <a:bodyPr/>
                    <a:lstStyle/>
                    <a:p>
                      <a:pPr marL="154305" marR="96520" indent="-51435" algn="ctr">
                        <a:lnSpc>
                          <a:spcPct val="120000"/>
                        </a:lnSpc>
                        <a:spcBef>
                          <a:spcPts val="430"/>
                        </a:spcBef>
                        <a:spcAft>
                          <a:spcPts val="0"/>
                        </a:spcAft>
                      </a:pPr>
                      <a:r>
                        <a:rPr lang="tr-TR" sz="1400" b="0" spc="-40" dirty="0" smtClean="0">
                          <a:effectLst>
                            <a:outerShdw blurRad="38100" dist="38100" dir="2700000" algn="tl">
                              <a:srgbClr val="000000">
                                <a:alpha val="43137"/>
                              </a:srgbClr>
                            </a:outerShdw>
                          </a:effectLst>
                        </a:rPr>
                        <a:t>A</a:t>
                      </a:r>
                      <a:r>
                        <a:rPr lang="tr-TR" sz="1400" b="0" spc="-10" dirty="0" smtClean="0">
                          <a:effectLst>
                            <a:outerShdw blurRad="38100" dist="38100" dir="2700000" algn="tl">
                              <a:srgbClr val="000000">
                                <a:alpha val="43137"/>
                              </a:srgbClr>
                            </a:outerShdw>
                          </a:effectLst>
                        </a:rPr>
                        <a:t>l</a:t>
                      </a:r>
                      <a:r>
                        <a:rPr lang="tr-TR" sz="1400" b="0" spc="-40" dirty="0" smtClean="0">
                          <a:effectLst>
                            <a:outerShdw blurRad="38100" dist="38100" dir="2700000" algn="tl">
                              <a:srgbClr val="000000">
                                <a:alpha val="43137"/>
                              </a:srgbClr>
                            </a:outerShdw>
                          </a:effectLst>
                        </a:rPr>
                        <a:t>a</a:t>
                      </a:r>
                      <a:r>
                        <a:rPr lang="tr-TR" sz="1400" b="0" dirty="0" smtClean="0">
                          <a:effectLst>
                            <a:outerShdw blurRad="38100" dist="38100" dir="2700000" algn="tl">
                              <a:srgbClr val="000000">
                                <a:alpha val="43137"/>
                              </a:srgbClr>
                            </a:outerShdw>
                          </a:effectLst>
                        </a:rPr>
                        <a:t>n </a:t>
                      </a:r>
                      <a:r>
                        <a:rPr lang="tr-TR" sz="1400" b="0" spc="-35" dirty="0" smtClean="0">
                          <a:effectLst>
                            <a:outerShdw blurRad="38100" dist="38100" dir="2700000" algn="tl">
                              <a:srgbClr val="000000">
                                <a:alpha val="43137"/>
                              </a:srgbClr>
                            </a:outerShdw>
                          </a:effectLst>
                        </a:rPr>
                        <a:t>M</a:t>
                      </a:r>
                      <a:r>
                        <a:rPr lang="tr-TR" sz="1400" b="0" dirty="0" smtClean="0">
                          <a:effectLst>
                            <a:outerShdw blurRad="38100" dist="38100" dir="2700000" algn="tl">
                              <a:srgbClr val="000000">
                                <a:alpha val="43137"/>
                              </a:srgbClr>
                            </a:outerShdw>
                          </a:effectLst>
                        </a:rPr>
                        <a:t>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bg2"/>
                    </a:solidFill>
                  </a:tcPr>
                </a:tc>
              </a:tr>
              <a:tr h="503568">
                <a:tc>
                  <a:txBody>
                    <a:bodyPr/>
                    <a:lstStyle/>
                    <a:p>
                      <a:pPr marL="119380" marR="119380" algn="ctr">
                        <a:lnSpc>
                          <a:spcPct val="107000"/>
                        </a:lnSpc>
                        <a:spcBef>
                          <a:spcPts val="195"/>
                        </a:spcBef>
                        <a:spcAft>
                          <a:spcPts val="0"/>
                        </a:spcAft>
                      </a:pPr>
                      <a:r>
                        <a:rPr lang="tr-TR" sz="1400" b="0" dirty="0">
                          <a:effectLst>
                            <a:outerShdw blurRad="38100" dist="38100" dir="2700000" algn="tl">
                              <a:srgbClr val="000000">
                                <a:alpha val="43137"/>
                              </a:srgbClr>
                            </a:outerShdw>
                          </a:effectLst>
                        </a:rPr>
                        <a:t>4</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98425">
                        <a:lnSpc>
                          <a:spcPct val="107000"/>
                        </a:lnSpc>
                        <a:spcBef>
                          <a:spcPts val="195"/>
                        </a:spcBef>
                        <a:spcAft>
                          <a:spcPts val="0"/>
                        </a:spcAft>
                      </a:pPr>
                      <a:r>
                        <a:rPr lang="tr-TR" sz="1400" b="0" spc="-5" dirty="0">
                          <a:effectLst>
                            <a:outerShdw blurRad="38100" dist="38100" dir="2700000" algn="tl">
                              <a:srgbClr val="000000">
                                <a:alpha val="43137"/>
                              </a:srgbClr>
                            </a:outerShdw>
                          </a:effectLst>
                        </a:rPr>
                        <a:t>130</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67005" marR="163195" algn="ctr">
                        <a:lnSpc>
                          <a:spcPct val="107000"/>
                        </a:lnSpc>
                        <a:spcBef>
                          <a:spcPts val="195"/>
                        </a:spcBef>
                        <a:spcAft>
                          <a:spcPts val="0"/>
                        </a:spcAft>
                      </a:pPr>
                      <a:r>
                        <a:rPr lang="tr-TR" sz="1400" b="0" spc="-5" dirty="0">
                          <a:effectLst>
                            <a:outerShdw blurRad="38100" dist="38100" dir="2700000" algn="tl">
                              <a:srgbClr val="000000">
                                <a:alpha val="43137"/>
                              </a:srgbClr>
                            </a:outerShdw>
                          </a:effectLst>
                        </a:rPr>
                        <a:t>12</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23825" marR="123190" algn="ctr">
                        <a:lnSpc>
                          <a:spcPct val="107000"/>
                        </a:lnSpc>
                        <a:spcBef>
                          <a:spcPts val="195"/>
                        </a:spcBef>
                        <a:spcAft>
                          <a:spcPts val="0"/>
                        </a:spcAft>
                      </a:pPr>
                      <a:r>
                        <a:rPr lang="tr-TR" sz="1400" b="0" dirty="0">
                          <a:effectLst>
                            <a:outerShdw blurRad="38100" dist="38100" dir="2700000" algn="tl">
                              <a:srgbClr val="000000">
                                <a:alpha val="43137"/>
                              </a:srgbClr>
                            </a:outerShdw>
                          </a:effectLst>
                        </a:rPr>
                        <a:t>3</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03505" marR="103505" algn="ctr">
                        <a:lnSpc>
                          <a:spcPct val="107000"/>
                        </a:lnSpc>
                        <a:spcBef>
                          <a:spcPts val="195"/>
                        </a:spcBef>
                        <a:spcAft>
                          <a:spcPts val="0"/>
                        </a:spcAft>
                      </a:pPr>
                      <a:r>
                        <a:rPr lang="tr-TR" sz="1400" b="0" spc="-5" dirty="0">
                          <a:effectLst>
                            <a:outerShdw blurRad="38100" dist="38100" dir="2700000" algn="tl">
                              <a:srgbClr val="000000">
                                <a:alpha val="43137"/>
                              </a:srgbClr>
                            </a:outerShdw>
                          </a:effectLst>
                        </a:rPr>
                        <a:t>90</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marL="171450" marR="170815" algn="ctr">
                        <a:lnSpc>
                          <a:spcPct val="107000"/>
                        </a:lnSpc>
                        <a:spcBef>
                          <a:spcPts val="195"/>
                        </a:spcBef>
                        <a:spcAft>
                          <a:spcPts val="0"/>
                        </a:spcAft>
                      </a:pPr>
                      <a:r>
                        <a:rPr lang="tr-TR" sz="1400" b="0" dirty="0">
                          <a:effectLst>
                            <a:outerShdw blurRad="38100" dist="38100" dir="2700000" algn="tl">
                              <a:srgbClr val="000000">
                                <a:alpha val="43137"/>
                              </a:srgbClr>
                            </a:outerShdw>
                          </a:effectLst>
                        </a:rPr>
                        <a:t>6</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0" dirty="0">
                          <a:effectLst>
                            <a:outerShdw blurRad="38100" dist="38100" dir="2700000" algn="tl">
                              <a:srgbClr val="000000">
                                <a:alpha val="43137"/>
                              </a:srgbClr>
                            </a:outerShdw>
                          </a:effectLst>
                        </a:rPr>
                        <a:t> </a:t>
                      </a:r>
                      <a:r>
                        <a:rPr lang="tr-TR" sz="1400" b="0" dirty="0" smtClean="0">
                          <a:effectLst>
                            <a:outerShdw blurRad="38100" dist="38100" dir="2700000" algn="tl">
                              <a:srgbClr val="000000">
                                <a:alpha val="43137"/>
                              </a:srgbClr>
                            </a:outerShdw>
                          </a:effectLst>
                        </a:rPr>
                        <a:t>-</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0" dirty="0" smtClean="0">
                          <a:effectLst>
                            <a:outerShdw blurRad="38100" dist="38100" dir="2700000" algn="tl">
                              <a:srgbClr val="000000">
                                <a:alpha val="43137"/>
                              </a:srgbClr>
                            </a:outerShdw>
                          </a:effectLst>
                        </a:rPr>
                        <a:t>-</a:t>
                      </a:r>
                      <a:r>
                        <a:rPr lang="tr-TR" sz="1400" b="0" dirty="0">
                          <a:effectLst>
                            <a:outerShdw blurRad="38100" dist="38100" dir="2700000" algn="tl">
                              <a:srgbClr val="000000">
                                <a:alpha val="43137"/>
                              </a:srgbClr>
                            </a:outerShdw>
                          </a:effectLst>
                        </a:rPr>
                        <a:t> </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c>
                  <a:txBody>
                    <a:bodyPr/>
                    <a:lstStyle/>
                    <a:p>
                      <a:pPr algn="ctr">
                        <a:lnSpc>
                          <a:spcPct val="107000"/>
                        </a:lnSpc>
                        <a:spcAft>
                          <a:spcPts val="0"/>
                        </a:spcAft>
                      </a:pPr>
                      <a:r>
                        <a:rPr lang="tr-TR" sz="1400" b="0" dirty="0" smtClean="0">
                          <a:effectLst>
                            <a:outerShdw blurRad="38100" dist="38100" dir="2700000" algn="tl">
                              <a:srgbClr val="000000">
                                <a:alpha val="43137"/>
                              </a:srgbClr>
                            </a:outerShdw>
                          </a:effectLst>
                        </a:rPr>
                        <a:t>-</a:t>
                      </a:r>
                      <a:r>
                        <a:rPr lang="tr-TR" sz="1400" b="0" dirty="0">
                          <a:effectLst>
                            <a:outerShdw blurRad="38100" dist="38100" dir="2700000" algn="tl">
                              <a:srgbClr val="000000">
                                <a:alpha val="43137"/>
                              </a:srgbClr>
                            </a:outerShdw>
                          </a:effectLst>
                        </a:rPr>
                        <a:t> </a:t>
                      </a:r>
                      <a:endParaRPr lang="tr-TR" sz="1400" b="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0" marR="0" marT="0" marB="0">
                    <a:solidFill>
                      <a:schemeClr val="accent1"/>
                    </a:solidFill>
                  </a:tcPr>
                </a:tc>
              </a:tr>
            </a:tbl>
          </a:graphicData>
        </a:graphic>
      </p:graphicFrame>
    </p:spTree>
    <p:extLst>
      <p:ext uri="{BB962C8B-B14F-4D97-AF65-F5344CB8AC3E}">
        <p14:creationId xmlns:p14="http://schemas.microsoft.com/office/powerpoint/2010/main" val="31651452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Bilimsel ve Akademik Faaliyetler</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283664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Yayınlar</a:t>
            </a:r>
            <a:endParaRPr lang="tr-TR" dirty="0">
              <a:effectLst>
                <a:outerShdw blurRad="38100" dist="38100" dir="2700000" algn="tl">
                  <a:srgbClr val="000000">
                    <a:alpha val="43137"/>
                  </a:srgbClr>
                </a:outerShdw>
              </a:effectLst>
            </a:endParaRPr>
          </a:p>
        </p:txBody>
      </p:sp>
      <p:graphicFrame>
        <p:nvGraphicFramePr>
          <p:cNvPr id="4" name="İçerik Yer Tutucusu 3"/>
          <p:cNvGraphicFramePr>
            <a:graphicFrameLocks noGrp="1"/>
          </p:cNvGraphicFramePr>
          <p:nvPr>
            <p:ph idx="1"/>
            <p:extLst>
              <p:ext uri="{D42A27DB-BD31-4B8C-83A1-F6EECF244321}">
                <p14:modId xmlns:p14="http://schemas.microsoft.com/office/powerpoint/2010/main" val="1214178586"/>
              </p:ext>
            </p:extLst>
          </p:nvPr>
        </p:nvGraphicFramePr>
        <p:xfrm>
          <a:off x="2422358" y="1957136"/>
          <a:ext cx="9080667" cy="4631840"/>
        </p:xfrm>
        <a:graphic>
          <a:graphicData uri="http://schemas.openxmlformats.org/drawingml/2006/table">
            <a:tbl>
              <a:tblPr firstRow="1" bandRow="1">
                <a:effectLst>
                  <a:outerShdw blurRad="50800" dist="38100" dir="8100000" algn="tr" rotWithShape="0">
                    <a:prstClr val="black">
                      <a:alpha val="40000"/>
                    </a:prstClr>
                  </a:outerShdw>
                </a:effectLst>
                <a:tableStyleId>{5202B0CA-FC54-4496-8BCA-5EF66A818D29}</a:tableStyleId>
              </a:tblPr>
              <a:tblGrid>
                <a:gridCol w="6342300"/>
                <a:gridCol w="912789"/>
                <a:gridCol w="912789"/>
                <a:gridCol w="912789"/>
              </a:tblGrid>
              <a:tr h="345548">
                <a:tc>
                  <a:txBody>
                    <a:bodyPr/>
                    <a:lstStyle/>
                    <a:p>
                      <a:pPr algn="ctr">
                        <a:lnSpc>
                          <a:spcPct val="107000"/>
                        </a:lnSpc>
                      </a:pPr>
                      <a:r>
                        <a:rPr lang="tr-TR" sz="1600" dirty="0" smtClean="0">
                          <a:effectLst/>
                          <a:latin typeface="Calibri" panose="020F0502020204030204" pitchFamily="34" charset="0"/>
                        </a:rPr>
                        <a:t>Yayın Türü</a:t>
                      </a:r>
                      <a:endParaRPr lang="tr-TR" sz="1600" dirty="0">
                        <a:effectLst/>
                        <a:latin typeface="Calibri" panose="020F0502020204030204" pitchFamily="34" charset="0"/>
                      </a:endParaRPr>
                    </a:p>
                  </a:txBody>
                  <a:tcPr marL="49149" marR="49149" marT="24575" marB="24575"/>
                </a:tc>
                <a:tc>
                  <a:txBody>
                    <a:bodyPr/>
                    <a:lstStyle/>
                    <a:p>
                      <a:pPr algn="ctr">
                        <a:lnSpc>
                          <a:spcPct val="107000"/>
                        </a:lnSpc>
                        <a:spcAft>
                          <a:spcPts val="0"/>
                        </a:spcAft>
                      </a:pPr>
                      <a:r>
                        <a:rPr lang="tr-TR" sz="1600" kern="1200" dirty="0">
                          <a:solidFill>
                            <a:schemeClr val="tx1"/>
                          </a:solidFill>
                          <a:effectLst>
                            <a:outerShdw blurRad="38100" dist="38100" dir="2700000" algn="tl">
                              <a:srgbClr val="000000">
                                <a:alpha val="43137"/>
                              </a:srgbClr>
                            </a:outerShdw>
                          </a:effectLst>
                        </a:rPr>
                        <a:t>2013</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c>
                  <a:txBody>
                    <a:bodyPr/>
                    <a:lstStyle/>
                    <a:p>
                      <a:pPr algn="ctr">
                        <a:lnSpc>
                          <a:spcPct val="107000"/>
                        </a:lnSpc>
                        <a:spcAft>
                          <a:spcPts val="0"/>
                        </a:spcAft>
                      </a:pPr>
                      <a:r>
                        <a:rPr lang="tr-TR" sz="1600" kern="1200" dirty="0">
                          <a:solidFill>
                            <a:schemeClr val="tx1"/>
                          </a:solidFill>
                          <a:effectLst>
                            <a:outerShdw blurRad="38100" dist="38100" dir="2700000" algn="tl">
                              <a:srgbClr val="000000">
                                <a:alpha val="43137"/>
                              </a:srgbClr>
                            </a:outerShdw>
                          </a:effectLst>
                        </a:rPr>
                        <a:t>2014</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c>
                  <a:txBody>
                    <a:bodyPr/>
                    <a:lstStyle/>
                    <a:p>
                      <a:pPr algn="ctr">
                        <a:lnSpc>
                          <a:spcPct val="107000"/>
                        </a:lnSpc>
                        <a:spcAft>
                          <a:spcPts val="0"/>
                        </a:spcAft>
                      </a:pPr>
                      <a:r>
                        <a:rPr lang="tr-TR" sz="1600" kern="1200" dirty="0">
                          <a:solidFill>
                            <a:schemeClr val="tx1"/>
                          </a:solidFill>
                          <a:effectLst>
                            <a:outerShdw blurRad="38100" dist="38100" dir="2700000" algn="tl">
                              <a:srgbClr val="000000">
                                <a:alpha val="43137"/>
                              </a:srgbClr>
                            </a:outerShdw>
                          </a:effectLst>
                        </a:rPr>
                        <a:t>2015</a:t>
                      </a:r>
                      <a:endParaRPr lang="tr-TR" sz="1600" dirty="0">
                        <a:solidFill>
                          <a:schemeClr val="tx1"/>
                        </a:solidFill>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solidFill>
                      <a:schemeClr val="accent1"/>
                    </a:solidFill>
                  </a:tcPr>
                </a:tc>
              </a:tr>
              <a:tr h="725883">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1.  </a:t>
                      </a:r>
                      <a:r>
                        <a:rPr lang="en-US" sz="1600" kern="1200" dirty="0" err="1" smtClean="0">
                          <a:effectLst>
                            <a:outerShdw blurRad="38100" dist="38100" dir="2700000" algn="tl">
                              <a:srgbClr val="000000">
                                <a:alpha val="43137"/>
                              </a:srgbClr>
                            </a:outerShdw>
                          </a:effectLst>
                        </a:rPr>
                        <a:t>Uluslararası</a:t>
                      </a:r>
                      <a:r>
                        <a:rPr lang="tr-TR" sz="1600" kern="1200" baseline="0" dirty="0" smtClean="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hakemli</a:t>
                      </a:r>
                      <a:r>
                        <a:rPr lang="en-US" sz="1600" kern="1200" dirty="0" smtClean="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r>
                        <a:rPr lang="en-US" sz="1600" kern="1200" dirty="0">
                          <a:effectLst>
                            <a:outerShdw blurRad="38100" dist="38100" dir="2700000" algn="tl">
                              <a:srgbClr val="000000">
                                <a:alpha val="43137"/>
                              </a:srgbClr>
                            </a:outerShdw>
                          </a:effectLst>
                        </a:rPr>
                        <a:t> (SCI &amp; SSCI &amp; Arts and Humanities)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2</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diğer</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hakemli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725883">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3</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bilimsel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toplantılarda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sunulan</a:t>
                      </a:r>
                      <a:r>
                        <a:rPr lang="en-US" sz="1600" kern="1200" dirty="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ve</a:t>
                      </a:r>
                      <a:r>
                        <a:rPr lang="tr-TR" sz="1600" kern="1200" baseline="0" dirty="0" smtClean="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bildiri</a:t>
                      </a:r>
                      <a:r>
                        <a:rPr lang="en-US" sz="1600" kern="1200" dirty="0" smtClean="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kitabında</a:t>
                      </a:r>
                      <a:r>
                        <a:rPr lang="en-US" sz="1600" kern="1200" dirty="0">
                          <a:effectLst>
                            <a:outerShdw blurRad="38100" dist="38100" dir="2700000" algn="tl">
                              <a:srgbClr val="000000">
                                <a:alpha val="43137"/>
                              </a:srgbClr>
                            </a:outerShdw>
                          </a:effectLst>
                        </a:rPr>
                        <a:t> </a:t>
                      </a:r>
                      <a:r>
                        <a:rPr lang="en-US" sz="1600" kern="1200" dirty="0" smtClean="0">
                          <a:effectLst>
                            <a:outerShdw blurRad="38100" dist="38100" dir="2700000" algn="tl">
                              <a:srgbClr val="000000">
                                <a:alpha val="43137"/>
                              </a:srgbClr>
                            </a:outerShdw>
                          </a:effectLst>
                        </a:rPr>
                        <a:t>(</a:t>
                      </a:r>
                      <a:r>
                        <a:rPr lang="tr-TR" sz="1600" kern="1200" dirty="0" smtClean="0">
                          <a:effectLst>
                            <a:outerShdw blurRad="38100" dist="38100" dir="2700000" algn="tl">
                              <a:srgbClr val="000000">
                                <a:alpha val="43137"/>
                              </a:srgbClr>
                            </a:outerShdw>
                          </a:effectLst>
                        </a:rPr>
                        <a:t>p</a:t>
                      </a:r>
                      <a:r>
                        <a:rPr lang="en-US" sz="1600" kern="1200" dirty="0" err="1" smtClean="0">
                          <a:effectLst>
                            <a:outerShdw blurRad="38100" dist="38100" dir="2700000" algn="tl">
                              <a:srgbClr val="000000">
                                <a:alpha val="43137"/>
                              </a:srgbClr>
                            </a:outerShdw>
                          </a:effectLst>
                        </a:rPr>
                        <a:t>roceedings</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basılan</a:t>
                      </a:r>
                      <a:r>
                        <a:rPr lang="en-US" sz="1600" kern="1200" dirty="0">
                          <a:effectLst>
                            <a:outerShdw blurRad="38100" dist="38100" dir="2700000" algn="tl">
                              <a:srgbClr val="000000">
                                <a:alpha val="43137"/>
                              </a:srgbClr>
                            </a:outerShdw>
                          </a:effectLst>
                        </a:rPr>
                        <a:t> </a:t>
                      </a:r>
                      <a:r>
                        <a:rPr lang="en-US" sz="1600" kern="1200" dirty="0" err="1" smtClean="0">
                          <a:effectLst>
                            <a:outerShdw blurRad="38100" dist="38100" dir="2700000" algn="tl">
                              <a:srgbClr val="000000">
                                <a:alpha val="43137"/>
                              </a:srgbClr>
                            </a:outerShdw>
                          </a:effectLst>
                        </a:rPr>
                        <a:t>bildiriler</a:t>
                      </a:r>
                      <a:r>
                        <a:rPr lang="en-US" sz="1600" kern="1200" dirty="0" smtClean="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2</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3</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4</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Yazılan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uluslararası</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kitaplar</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veya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kitaplarda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bölümler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506686">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5</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Ulusal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hakemli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dergilerde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yayınlanan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makaleler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1</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outerShdw blurRad="38100" dist="38100" dir="2700000" algn="tl">
                              <a:srgbClr val="000000">
                                <a:alpha val="43137"/>
                              </a:srgbClr>
                            </a:outerShdw>
                          </a:effectLst>
                          <a:latin typeface="Calibri" panose="020F0502020204030204" pitchFamily="34" charset="0"/>
                        </a:rPr>
                        <a:t>-</a:t>
                      </a:r>
                      <a:endParaRPr lang="tr-TR" sz="1600"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r h="623372">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6</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Ulusal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bilimsel</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toplantılarda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sunulan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ve</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bildiri</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kitabında</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basılan</a:t>
                      </a:r>
                      <a:r>
                        <a:rPr lang="en-US" sz="1600" kern="1200" dirty="0">
                          <a:effectLst>
                            <a:outerShdw blurRad="38100" dist="38100" dir="2700000" algn="tl">
                              <a:srgbClr val="000000">
                                <a:alpha val="43137"/>
                              </a:srgbClr>
                            </a:outerShdw>
                          </a:effectLst>
                        </a:rPr>
                        <a:t> </a:t>
                      </a:r>
                      <a:r>
                        <a:rPr lang="en-US" sz="1600" kern="1200" dirty="0" err="1">
                          <a:effectLst>
                            <a:outerShdw blurRad="38100" dist="38100" dir="2700000" algn="tl">
                              <a:srgbClr val="000000">
                                <a:alpha val="43137"/>
                              </a:srgbClr>
                            </a:outerShdw>
                          </a:effectLst>
                        </a:rPr>
                        <a:t>bildiriler</a:t>
                      </a:r>
                      <a:r>
                        <a:rPr lang="en-US" sz="1600" kern="1200" dirty="0">
                          <a:effectLst>
                            <a:outerShdw blurRad="38100" dist="38100" dir="2700000" algn="tl">
                              <a:srgbClr val="000000">
                                <a:alpha val="43137"/>
                              </a:srgbClr>
                            </a:outerShdw>
                          </a:effectLst>
                        </a:rPr>
                        <a:t> </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r>
              <a:tr h="345548">
                <a:tc>
                  <a:txBody>
                    <a:bodyPr/>
                    <a:lstStyle/>
                    <a:p>
                      <a:pPr algn="just">
                        <a:lnSpc>
                          <a:spcPct val="107000"/>
                        </a:lnSpc>
                        <a:spcAft>
                          <a:spcPts val="0"/>
                        </a:spcAft>
                      </a:pPr>
                      <a:r>
                        <a:rPr lang="en-US" sz="1600" kern="1200" dirty="0" smtClean="0">
                          <a:effectLst>
                            <a:outerShdw blurRad="38100" dist="38100" dir="2700000" algn="tl">
                              <a:srgbClr val="000000">
                                <a:alpha val="43137"/>
                              </a:srgbClr>
                            </a:outerShdw>
                          </a:effectLst>
                        </a:rPr>
                        <a:t>7</a:t>
                      </a:r>
                      <a:r>
                        <a:rPr lang="en-US" sz="1600" kern="1200" dirty="0">
                          <a:effectLst>
                            <a:outerShdw blurRad="38100" dist="38100" dir="2700000" algn="tl">
                              <a:srgbClr val="000000">
                                <a:alpha val="43137"/>
                              </a:srgbClr>
                            </a:outerShdw>
                          </a:effectLst>
                        </a:rPr>
                        <a:t>.  </a:t>
                      </a:r>
                      <a:r>
                        <a:rPr lang="tr-TR" sz="1600" kern="1200" dirty="0">
                          <a:effectLst>
                            <a:outerShdw blurRad="38100" dist="38100" dir="2700000" algn="tl">
                              <a:srgbClr val="000000">
                                <a:alpha val="43137"/>
                              </a:srgbClr>
                            </a:outerShdw>
                          </a:effectLst>
                        </a:rPr>
                        <a:t>Ulusal kitap veya kitap bölümü</a:t>
                      </a:r>
                      <a:endParaRPr lang="tr-TR" sz="1600"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c>
                  <a:txBody>
                    <a:bodyPr/>
                    <a:lstStyle/>
                    <a:p>
                      <a:pPr algn="ctr">
                        <a:lnSpc>
                          <a:spcPct val="107000"/>
                        </a:lnSpc>
                      </a:pPr>
                      <a:r>
                        <a:rPr lang="tr-TR" sz="1600" dirty="0" smtClean="0">
                          <a:effectLst/>
                          <a:latin typeface="Calibri" panose="020F0502020204030204" pitchFamily="34" charset="0"/>
                        </a:rPr>
                        <a:t>-</a:t>
                      </a:r>
                      <a:endParaRPr lang="tr-TR" sz="1600" dirty="0">
                        <a:effectLst/>
                        <a:latin typeface="Calibri" panose="020F0502020204030204" pitchFamily="34" charset="0"/>
                      </a:endParaRPr>
                    </a:p>
                  </a:txBody>
                  <a:tcPr marL="49149" marR="49149" marT="24575" marB="24575" anchor="b"/>
                </a:tc>
              </a:tr>
              <a:tr h="345548">
                <a:tc>
                  <a:txBody>
                    <a:bodyPr/>
                    <a:lstStyle/>
                    <a:p>
                      <a:pPr algn="ctr">
                        <a:lnSpc>
                          <a:spcPct val="107000"/>
                        </a:lnSpc>
                        <a:spcAft>
                          <a:spcPts val="0"/>
                        </a:spcAft>
                      </a:pPr>
                      <a:r>
                        <a:rPr lang="tr-TR" sz="1600" b="1" kern="1200" dirty="0">
                          <a:effectLst>
                            <a:outerShdw blurRad="38100" dist="38100" dir="2700000" algn="tl">
                              <a:srgbClr val="000000">
                                <a:alpha val="43137"/>
                              </a:srgbClr>
                            </a:outerShdw>
                          </a:effectLst>
                        </a:rPr>
                        <a:t>Genel Toplam</a:t>
                      </a:r>
                      <a:endParaRPr lang="tr-TR" sz="1600" b="1" dirty="0">
                        <a:effectLst>
                          <a:outerShdw blurRad="38100" dist="38100" dir="2700000" algn="tl">
                            <a:srgbClr val="000000">
                              <a:alpha val="43137"/>
                            </a:srgbClr>
                          </a:outerShdw>
                        </a:effectLst>
                        <a:latin typeface="Calibri" panose="020F0502020204030204" pitchFamily="34" charset="0"/>
                        <a:ea typeface="Times New Roman" panose="02020603050405020304" pitchFamily="18" charset="0"/>
                        <a:cs typeface="Times New Roman" panose="02020603050405020304" pitchFamily="18" charset="0"/>
                      </a:endParaRPr>
                    </a:p>
                  </a:txBody>
                  <a:tcPr marL="49149" marR="49149" marT="24575" marB="24575"/>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5</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6</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c>
                  <a:txBody>
                    <a:bodyPr/>
                    <a:lstStyle/>
                    <a:p>
                      <a:pPr algn="ctr">
                        <a:lnSpc>
                          <a:spcPct val="107000"/>
                        </a:lnSpc>
                      </a:pPr>
                      <a:r>
                        <a:rPr lang="tr-TR" sz="1600" b="1" dirty="0" smtClean="0">
                          <a:effectLst>
                            <a:outerShdw blurRad="38100" dist="38100" dir="2700000" algn="tl">
                              <a:srgbClr val="000000">
                                <a:alpha val="43137"/>
                              </a:srgbClr>
                            </a:outerShdw>
                          </a:effectLst>
                          <a:latin typeface="Calibri" panose="020F0502020204030204" pitchFamily="34" charset="0"/>
                        </a:rPr>
                        <a:t>1</a:t>
                      </a:r>
                      <a:endParaRPr lang="tr-TR" sz="1600" b="1" dirty="0">
                        <a:effectLst>
                          <a:outerShdw blurRad="38100" dist="38100" dir="2700000" algn="tl">
                            <a:srgbClr val="000000">
                              <a:alpha val="43137"/>
                            </a:srgbClr>
                          </a:outerShdw>
                        </a:effectLst>
                        <a:latin typeface="Calibri" panose="020F0502020204030204" pitchFamily="34" charset="0"/>
                      </a:endParaRPr>
                    </a:p>
                  </a:txBody>
                  <a:tcPr marL="49149" marR="49149" marT="24575" marB="24575" anchor="b"/>
                </a:tc>
              </a:tr>
            </a:tbl>
          </a:graphicData>
        </a:graphic>
      </p:graphicFrame>
    </p:spTree>
    <p:extLst>
      <p:ext uri="{BB962C8B-B14F-4D97-AF65-F5344CB8AC3E}">
        <p14:creationId xmlns:p14="http://schemas.microsoft.com/office/powerpoint/2010/main" val="8380733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Bilimsel Araştırma Projeleri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666999"/>
            <a:ext cx="10018713" cy="254668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
            </a:pPr>
            <a:r>
              <a:rPr lang="tr-TR" dirty="0">
                <a:effectLst>
                  <a:outerShdw blurRad="38100" dist="38100" dir="2700000" algn="tl">
                    <a:srgbClr val="000000">
                      <a:alpha val="43137"/>
                    </a:srgbClr>
                  </a:outerShdw>
                </a:effectLst>
              </a:rPr>
              <a:t>Siirt İlinin Ekonomik Potansiyelinin Tespiti ve Değerlendirmesi, </a:t>
            </a:r>
            <a:r>
              <a:rPr lang="tr-TR" dirty="0" smtClean="0">
                <a:effectLst>
                  <a:outerShdw blurRad="38100" dist="38100" dir="2700000" algn="tl">
                    <a:srgbClr val="000000">
                      <a:alpha val="43137"/>
                    </a:srgbClr>
                  </a:outerShdw>
                </a:effectLst>
              </a:rPr>
              <a:t>Siirt </a:t>
            </a:r>
            <a:r>
              <a:rPr lang="tr-TR" dirty="0">
                <a:effectLst>
                  <a:outerShdw blurRad="38100" dist="38100" dir="2700000" algn="tl">
                    <a:srgbClr val="000000">
                      <a:alpha val="43137"/>
                    </a:srgbClr>
                  </a:outerShdw>
                </a:effectLst>
              </a:rPr>
              <a:t>Üniversitesi Bilimsel Araştırma Projesi, </a:t>
            </a:r>
            <a:r>
              <a:rPr lang="tr-TR" dirty="0" smtClean="0">
                <a:effectLst>
                  <a:outerShdw blurRad="38100" dist="38100" dir="2700000" algn="tl">
                    <a:srgbClr val="000000">
                      <a:alpha val="43137"/>
                    </a:srgbClr>
                  </a:outerShdw>
                </a:effectLst>
              </a:rPr>
              <a:t>2013-2014</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5840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İktisadi Yenilik Dergisi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2839453" y="2245895"/>
            <a:ext cx="9031705" cy="3545305"/>
          </a:xfrm>
          <a:solidFill>
            <a:schemeClr val="accent1"/>
          </a:solidFill>
          <a:effectLst>
            <a:outerShdw blurRad="50800" dist="38100" dir="8100000" algn="tr" rotWithShape="0">
              <a:prstClr val="black">
                <a:alpha val="40000"/>
              </a:prstClr>
            </a:outerShdw>
          </a:effectLst>
        </p:spPr>
        <p:txBody>
          <a:bodyPr>
            <a:normAutofit fontScale="77500" lnSpcReduction="20000"/>
          </a:bodyPr>
          <a:lstStyle/>
          <a:p>
            <a:pPr algn="just">
              <a:buFont typeface="Wingdings" panose="05000000000000000000" pitchFamily="2" charset="2"/>
              <a:buChar char="§"/>
            </a:pP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İktisadi Yenilik Dergisi, Fakültemizin 2013 yılında yayın hayatına başlayan yayın organıdır. Dergimiz yılda 2 sayı olarak yayınlanmaktadır. Dergimiz</a:t>
            </a:r>
            <a:r>
              <a:rPr lang="tr-TR" i="1" dirty="0" smtClean="0">
                <a:effectLst>
                  <a:outerShdw blurRad="38100" dist="38100" dir="2700000" algn="tl">
                    <a:srgbClr val="000000">
                      <a:alpha val="43137"/>
                    </a:srgbClr>
                  </a:outerShdw>
                </a:effectLst>
              </a:rPr>
              <a:t> </a:t>
            </a:r>
            <a:r>
              <a:rPr lang="tr-TR" dirty="0" smtClean="0">
                <a:effectLst>
                  <a:outerShdw blurRad="38100" dist="38100" dir="2700000" algn="tl">
                    <a:srgbClr val="000000">
                      <a:alpha val="43137"/>
                    </a:srgbClr>
                  </a:outerShdw>
                </a:effectLst>
              </a:rPr>
              <a:t>özellikle </a:t>
            </a:r>
            <a:r>
              <a:rPr lang="tr-TR" dirty="0">
                <a:effectLst>
                  <a:outerShdw blurRad="38100" dist="38100" dir="2700000" algn="tl">
                    <a:srgbClr val="000000">
                      <a:alpha val="43137"/>
                    </a:srgbClr>
                  </a:outerShdw>
                </a:effectLst>
              </a:rPr>
              <a:t>iktisadi yenilik konularında bilimsel </a:t>
            </a:r>
            <a:r>
              <a:rPr lang="tr-TR" dirty="0" smtClean="0">
                <a:effectLst>
                  <a:outerShdw blurRad="38100" dist="38100" dir="2700000" algn="tl">
                    <a:srgbClr val="000000">
                      <a:alpha val="43137"/>
                    </a:srgbClr>
                  </a:outerShdw>
                </a:effectLst>
              </a:rPr>
              <a:t>literatüre </a:t>
            </a:r>
            <a:r>
              <a:rPr lang="tr-TR" dirty="0">
                <a:effectLst>
                  <a:outerShdw blurRad="38100" dist="38100" dir="2700000" algn="tl">
                    <a:srgbClr val="000000">
                      <a:alpha val="43137"/>
                    </a:srgbClr>
                  </a:outerShdw>
                </a:effectLst>
              </a:rPr>
              <a:t>orijinal katkılar sağlama çabasındadır. Derginin ağırlıklı yayınları yenilikçi bir fikrin üretilmesi, paylaşılması ve yenilik olarak topluma ve ekonomiye kazandırılması konularıdır. </a:t>
            </a:r>
          </a:p>
          <a:p>
            <a:pPr algn="just">
              <a:buFont typeface="Wingdings" panose="05000000000000000000" pitchFamily="2" charset="2"/>
              <a:buChar char="§"/>
            </a:pPr>
            <a:r>
              <a:rPr lang="tr-TR" dirty="0">
                <a:effectLst>
                  <a:outerShdw blurRad="38100" dist="38100" dir="2700000" algn="tl">
                    <a:srgbClr val="000000">
                      <a:alpha val="43137"/>
                    </a:srgbClr>
                  </a:outerShdw>
                </a:effectLst>
              </a:rPr>
              <a:t>Dergide ekonomik, sosyal, kültürel, hukuki ve mühendislik boyutu olan fikri ve sınai mülkiyet haklarının yanı sıra; ekonomi hukuku, enerji ekonomisi, lojistik ekonomisi, internet ekonomisi, dergi konusu kapsamında bölgesel iktisat ve katkısı yüksek diğer ekonomik konularda da makaleler yayınlanmaktadır. </a:t>
            </a:r>
            <a:endParaRPr lang="tr-TR" dirty="0" smtClean="0">
              <a:effectLst>
                <a:outerShdw blurRad="38100" dist="38100" dir="2700000" algn="tl">
                  <a:srgbClr val="000000">
                    <a:alpha val="43137"/>
                  </a:srgbClr>
                </a:outerShdw>
              </a:effectLst>
            </a:endParaRPr>
          </a:p>
          <a:p>
            <a:pPr algn="just">
              <a:buFont typeface="Wingdings" panose="05000000000000000000" pitchFamily="2" charset="2"/>
              <a:buChar char="§"/>
            </a:pPr>
            <a:r>
              <a:rPr lang="tr-TR" dirty="0" smtClean="0">
                <a:effectLst>
                  <a:outerShdw blurRad="38100" dist="38100" dir="2700000" algn="tl">
                    <a:srgbClr val="000000">
                      <a:alpha val="43137"/>
                    </a:srgbClr>
                  </a:outerShdw>
                </a:effectLst>
              </a:rPr>
              <a:t>Şubat 2015 itibariyle dergimizin 5. sayısı yayınlanmıştır. Dergimiz internet üzerinden yayınlanmakta olup, ASOS indeks gibi dergi indekslerinde yer almaktadır.</a:t>
            </a:r>
            <a:endParaRPr lang="tr-TR" dirty="0">
              <a:effectLst>
                <a:outerShdw blurRad="38100" dist="38100" dir="2700000" algn="tl">
                  <a:srgbClr val="000000">
                    <a:alpha val="43137"/>
                  </a:srgbClr>
                </a:outerShdw>
              </a:effectLst>
            </a:endParaRPr>
          </a:p>
          <a:p>
            <a:pPr algn="just"/>
            <a:endParaRPr lang="tr-TR" dirty="0"/>
          </a:p>
        </p:txBody>
      </p:sp>
      <p:pic>
        <p:nvPicPr>
          <p:cNvPr id="4" name="Resim 3"/>
          <p:cNvPicPr>
            <a:picLocks noChangeAspect="1"/>
          </p:cNvPicPr>
          <p:nvPr/>
        </p:nvPicPr>
        <p:blipFill>
          <a:blip r:embed="rId2"/>
          <a:stretch>
            <a:fillRect/>
          </a:stretch>
        </p:blipFill>
        <p:spPr>
          <a:xfrm>
            <a:off x="1267327" y="2037347"/>
            <a:ext cx="1572126" cy="3753853"/>
          </a:xfrm>
          <a:prstGeom prst="rect">
            <a:avLst/>
          </a:prstGeom>
          <a:scene3d>
            <a:camera prst="isometricOffAxis2Left"/>
            <a:lightRig rig="threePt" dir="t"/>
          </a:scene3d>
        </p:spPr>
      </p:pic>
    </p:spTree>
    <p:extLst>
      <p:ext uri="{BB962C8B-B14F-4D97-AF65-F5344CB8AC3E}">
        <p14:creationId xmlns:p14="http://schemas.microsoft.com/office/powerpoint/2010/main" val="182693237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Konferanslar &amp; Sempozyumlar &amp; Paneller</a:t>
            </a:r>
            <a:endParaRPr lang="tr-TR" dirty="0">
              <a:effectLst>
                <a:outerShdw blurRad="38100" dist="38100" dir="2700000" algn="tl">
                  <a:srgbClr val="000000">
                    <a:alpha val="43137"/>
                  </a:srgbClr>
                </a:outerShdw>
              </a:effectLst>
            </a:endParaRPr>
          </a:p>
        </p:txBody>
      </p:sp>
      <p:sp>
        <p:nvSpPr>
          <p:cNvPr id="4" name="3 Metin kutusu"/>
          <p:cNvSpPr txBox="1">
            <a:spLocks noGrp="1"/>
          </p:cNvSpPr>
          <p:nvPr>
            <p:ph idx="1"/>
          </p:nvPr>
        </p:nvSpPr>
        <p:spPr>
          <a:xfrm>
            <a:off x="1484311" y="2028128"/>
            <a:ext cx="10242884" cy="3631763"/>
          </a:xfrm>
          <a:prstGeom prst="rect">
            <a:avLst/>
          </a:prstGeom>
          <a:solidFill>
            <a:schemeClr val="accent1"/>
          </a:solidFill>
          <a:ln>
            <a:noFill/>
          </a:ln>
          <a:effectLst>
            <a:outerShdw blurRad="50800" dist="38100" dir="8100000" algn="tr" rotWithShape="0">
              <a:prstClr val="black">
                <a:alpha val="40000"/>
              </a:prstClr>
            </a:outerShdw>
          </a:effectLst>
          <a:scene3d>
            <a:camera prst="orthographicFront">
              <a:rot lat="0" lon="0" rev="0"/>
            </a:camera>
            <a:lightRig rig="threePt" dir="tl">
              <a:rot lat="0" lon="0" rev="1200000"/>
            </a:lightRig>
          </a:scene3d>
        </p:spPr>
        <p:style>
          <a:lnRef idx="0">
            <a:schemeClr val="accent6"/>
          </a:lnRef>
          <a:fillRef idx="3">
            <a:schemeClr val="accent6"/>
          </a:fillRef>
          <a:effectRef idx="3">
            <a:schemeClr val="accent6"/>
          </a:effectRef>
          <a:fontRef idx="minor">
            <a:schemeClr val="lt1"/>
          </a:fontRef>
        </p:style>
        <p:txBody>
          <a:bodyPr wrap="square" rtlCol="0">
            <a:spAutoFit/>
          </a:bodyPr>
          <a:lstStyle/>
          <a:p>
            <a:pPr marL="6350" indent="-6350" algn="just">
              <a:buNone/>
            </a:pPr>
            <a:r>
              <a:rPr lang="tr-TR" sz="2000" dirty="0" smtClean="0">
                <a:solidFill>
                  <a:schemeClr val="tx1"/>
                </a:solidFill>
                <a:effectLst>
                  <a:outerShdw blurRad="38100" dist="38100" dir="2700000" algn="tl">
                    <a:srgbClr val="000000">
                      <a:alpha val="43137"/>
                    </a:srgbClr>
                  </a:outerShdw>
                </a:effectLst>
              </a:rPr>
              <a:t>Fakültemiz bünyesinde konferanslar, sempozyumlar ve paneller organize edilmektedir. Bu organizasyonlara tanınmış bilim adamları, devlet adamları ve iş adamları katılmaktadır. Gerçekleştirdiğimiz bazı etkinlikler aşağıda yer almaktadır</a:t>
            </a:r>
            <a:r>
              <a:rPr lang="tr-TR" sz="2000" dirty="0" smtClean="0">
                <a:solidFill>
                  <a:schemeClr val="tx1"/>
                </a:solidFill>
                <a:effectLst>
                  <a:outerShdw blurRad="38100" dist="38100" dir="2700000" algn="tl">
                    <a:srgbClr val="000000">
                      <a:alpha val="43137"/>
                    </a:srgbClr>
                  </a:outerShdw>
                </a:effectLst>
              </a:rPr>
              <a:t>:</a:t>
            </a:r>
            <a:endParaRPr lang="tr-TR" sz="2000" dirty="0" smtClean="0">
              <a:solidFill>
                <a:schemeClr val="tx1"/>
              </a:solidFill>
              <a:effectLst>
                <a:outerShdw blurRad="38100" dist="38100" dir="2700000" algn="tl">
                  <a:srgbClr val="000000">
                    <a:alpha val="43137"/>
                  </a:srgbClr>
                </a:outerShdw>
              </a:effectLst>
            </a:endParaRP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 Mayıs 2013 “Üniversite-Sanayi İşbirliği Paneli”</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-7 Mayıs 2013 “Dünya’daki Değişimler ve Türkiye Ekonomisi” </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                               Ali Coşkun (Sanayi ve Ticaret eski Bakanı)</a:t>
            </a: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-28 Mayıs 2013 “Türkiye Ekonomisi ve Bölgesel Kalkınma Sempozyumu</a:t>
            </a:r>
            <a:r>
              <a:rPr lang="tr-TR" sz="2000" dirty="0" smtClean="0">
                <a:solidFill>
                  <a:schemeClr val="tx1"/>
                </a:solidFill>
                <a:effectLst>
                  <a:outerShdw blurRad="38100" dist="38100" dir="2700000" algn="tl">
                    <a:srgbClr val="000000">
                      <a:alpha val="43137"/>
                    </a:srgbClr>
                  </a:outerShdw>
                </a:effectLst>
              </a:rPr>
              <a:t>” </a:t>
            </a:r>
            <a:endParaRPr lang="tr-TR" sz="2000" dirty="0" smtClean="0">
              <a:solidFill>
                <a:schemeClr val="tx1"/>
              </a:solidFill>
              <a:effectLst>
                <a:outerShdw blurRad="38100" dist="38100" dir="2700000" algn="tl">
                  <a:srgbClr val="000000">
                    <a:alpha val="43137"/>
                  </a:srgbClr>
                </a:outerShdw>
              </a:effectLst>
            </a:endParaRPr>
          </a:p>
          <a:p>
            <a:pPr marL="0" indent="0">
              <a:spcBef>
                <a:spcPts val="600"/>
              </a:spcBef>
              <a:buNone/>
            </a:pPr>
            <a:r>
              <a:rPr lang="tr-TR" sz="2000" dirty="0" smtClean="0">
                <a:solidFill>
                  <a:schemeClr val="tx1"/>
                </a:solidFill>
                <a:effectLst>
                  <a:outerShdw blurRad="38100" dist="38100" dir="2700000" algn="tl">
                    <a:srgbClr val="000000">
                      <a:alpha val="43137"/>
                    </a:srgbClr>
                  </a:outerShdw>
                </a:effectLst>
              </a:rPr>
              <a:t>-02 Kasım 2014</a:t>
            </a:r>
            <a:r>
              <a:rPr lang="tr-TR" sz="2000" dirty="0">
                <a:solidFill>
                  <a:schemeClr val="tx1"/>
                </a:solidFill>
                <a:effectLst>
                  <a:outerShdw blurRad="38100" dist="38100" dir="2700000" algn="tl">
                    <a:srgbClr val="000000">
                      <a:alpha val="43137"/>
                    </a:srgbClr>
                  </a:outerShdw>
                </a:effectLst>
              </a:rPr>
              <a:t> "Siirt İlinin Ekonomik Potansiyelinin Tespiti ve Değerlendirmesi" (Doç. Dr. Arzdar Kiracı)</a:t>
            </a:r>
            <a:endParaRPr lang="tr-TR" sz="2000" dirty="0">
              <a:solidFill>
                <a:schemeClr val="tx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296299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Bologna Süreci</a:t>
            </a:r>
            <a:endParaRPr lang="tr-TR" sz="44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135097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Bologna Süreci</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101517"/>
            <a:ext cx="10018713" cy="3288630"/>
          </a:xfrm>
          <a:solidFill>
            <a:schemeClr val="accent1"/>
          </a:solidFill>
          <a:effectLst>
            <a:outerShdw blurRad="50800" dist="38100" dir="8100000" algn="tr" rotWithShape="0">
              <a:prstClr val="black">
                <a:alpha val="40000"/>
              </a:prstClr>
            </a:outerShdw>
          </a:effectLst>
        </p:spPr>
        <p:txBody>
          <a:bodyPr>
            <a:normAutofit/>
          </a:bodyPr>
          <a:lstStyle/>
          <a:p>
            <a:pPr marL="0" indent="0" algn="just">
              <a:buNone/>
            </a:pPr>
            <a:r>
              <a:rPr lang="tr-TR" dirty="0">
                <a:effectLst>
                  <a:outerShdw blurRad="38100" dist="38100" dir="2700000" algn="tl">
                    <a:srgbClr val="000000">
                      <a:alpha val="43137"/>
                    </a:srgbClr>
                  </a:outerShdw>
                </a:effectLst>
              </a:rPr>
              <a:t>Yükseköğretim Kurulu </a:t>
            </a:r>
            <a:r>
              <a:rPr lang="tr-TR" dirty="0" smtClean="0">
                <a:effectLst>
                  <a:outerShdw blurRad="38100" dist="38100" dir="2700000" algn="tl">
                    <a:srgbClr val="000000">
                      <a:alpha val="43137"/>
                    </a:srgbClr>
                  </a:outerShdw>
                </a:effectLst>
              </a:rPr>
              <a:t>Başkanlığı’nın </a:t>
            </a:r>
            <a:r>
              <a:rPr lang="tr-TR" dirty="0">
                <a:effectLst>
                  <a:outerShdw blurRad="38100" dist="38100" dir="2700000" algn="tl">
                    <a:srgbClr val="000000">
                      <a:alpha val="43137"/>
                    </a:srgbClr>
                  </a:outerShdw>
                </a:effectLst>
              </a:rPr>
              <a:t>Türkiye Yükseköğretim Yeterlilikler Çerçevesi kapsamında 26 Kasım 2014 tarihine kadar doldurulmasını talep ettiği Bologna Bilgi Paketi, ders tanımları, müfredat ve ders içerikleri Fakültemiz tarafından tamamlanmıştır. Ayrıca Fakültemizin internet sayfasında yer alan “Ders İçerikleri” menüsüne Bologna süreci ile ilgili bilgiler yüklenmiştir.</a:t>
            </a:r>
          </a:p>
        </p:txBody>
      </p:sp>
    </p:spTree>
    <p:extLst>
      <p:ext uri="{BB962C8B-B14F-4D97-AF65-F5344CB8AC3E}">
        <p14:creationId xmlns:p14="http://schemas.microsoft.com/office/powerpoint/2010/main" val="53449599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Bologna Süreci</a:t>
            </a:r>
            <a:endParaRPr lang="tr-TR" dirty="0">
              <a:effectLst>
                <a:outerShdw blurRad="38100" dist="38100" dir="2700000" algn="tl">
                  <a:srgbClr val="000000">
                    <a:alpha val="43137"/>
                  </a:srgbClr>
                </a:outerShdw>
              </a:effectLst>
            </a:endParaRPr>
          </a:p>
        </p:txBody>
      </p:sp>
      <p:pic>
        <p:nvPicPr>
          <p:cNvPr id="5" name="İçerik Yer Tutucusu 4"/>
          <p:cNvPicPr>
            <a:picLocks noGrp="1" noChangeAspect="1"/>
          </p:cNvPicPr>
          <p:nvPr>
            <p:ph idx="1"/>
          </p:nvPr>
        </p:nvPicPr>
        <p:blipFill>
          <a:blip r:embed="rId2"/>
          <a:stretch>
            <a:fillRect/>
          </a:stretch>
        </p:blipFill>
        <p:spPr>
          <a:xfrm>
            <a:off x="1812755" y="2009273"/>
            <a:ext cx="3593433" cy="3958390"/>
          </a:xfrm>
          <a:prstGeom prst="rect">
            <a:avLst/>
          </a:prstGeom>
          <a:effectLst>
            <a:outerShdw blurRad="50800" dist="38100" dir="8100000" algn="tr" rotWithShape="0">
              <a:prstClr val="black">
                <a:alpha val="40000"/>
              </a:prstClr>
            </a:outerShdw>
          </a:effectLst>
        </p:spPr>
      </p:pic>
      <p:pic>
        <p:nvPicPr>
          <p:cNvPr id="6" name="Resim 5"/>
          <p:cNvPicPr>
            <a:picLocks noChangeAspect="1"/>
          </p:cNvPicPr>
          <p:nvPr/>
        </p:nvPicPr>
        <p:blipFill>
          <a:blip r:embed="rId3"/>
          <a:stretch>
            <a:fillRect/>
          </a:stretch>
        </p:blipFill>
        <p:spPr>
          <a:xfrm>
            <a:off x="7173667" y="2009273"/>
            <a:ext cx="3606627" cy="3958390"/>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4068765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İnternet</a:t>
            </a:r>
          </a:p>
          <a:p>
            <a:pPr marL="0" indent="0" algn="ctr">
              <a:buNone/>
            </a:pPr>
            <a:r>
              <a:rPr lang="tr-TR" dirty="0" smtClean="0">
                <a:effectLst>
                  <a:outerShdw blurRad="38100" dist="38100" dir="2700000" algn="tl">
                    <a:srgbClr val="000000">
                      <a:alpha val="43137"/>
                    </a:srgbClr>
                  </a:outerShdw>
                </a:effectLst>
              </a:rPr>
              <a:t>Web Site &amp; Sosyal Medya</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5950385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021305"/>
            <a:ext cx="10018713" cy="1507959"/>
          </a:xfrm>
          <a:solidFill>
            <a:schemeClr val="accent1"/>
          </a:solidFill>
          <a:effectLst>
            <a:outerShdw blurRad="50800" dist="38100" dir="8100000" algn="tr" rotWithShape="0">
              <a:prstClr val="black">
                <a:alpha val="40000"/>
              </a:prstClr>
            </a:outerShdw>
          </a:effectLst>
        </p:spPr>
        <p:txBody>
          <a:bodyPr>
            <a:normAutofit lnSpcReduction="10000"/>
          </a:bodyPr>
          <a:lstStyle/>
          <a:p>
            <a:pPr marL="0" indent="0" algn="just">
              <a:buNone/>
            </a:pPr>
            <a:r>
              <a:rPr lang="tr-TR" dirty="0" smtClean="0">
                <a:effectLst>
                  <a:outerShdw blurRad="38100" dist="38100" dir="2700000" algn="tl">
                    <a:srgbClr val="000000">
                      <a:alpha val="43137"/>
                    </a:srgbClr>
                  </a:outerShdw>
                </a:effectLst>
              </a:rPr>
              <a:t>Fakültemizin web sitesi güncel ve aktif olarak yenilenmektedir. Duyurular, ders programları, ders içerikleri gibi pek çok bilgiye web sitemiz üzerinden ulaşılabilmektedir. Fakültemiz bünyesindeki bölümlerin alt siteleri de aktifleştirilmiştir. </a:t>
            </a:r>
            <a:endParaRPr lang="tr-TR" dirty="0">
              <a:effectLst>
                <a:outerShdw blurRad="38100" dist="38100" dir="2700000" algn="tl">
                  <a:srgbClr val="000000">
                    <a:alpha val="43137"/>
                  </a:srgbClr>
                </a:outerShdw>
              </a:effectLst>
            </a:endParaRPr>
          </a:p>
        </p:txBody>
      </p:sp>
      <p:pic>
        <p:nvPicPr>
          <p:cNvPr id="4" name="Resim 3"/>
          <p:cNvPicPr>
            <a:picLocks noChangeAspect="1"/>
          </p:cNvPicPr>
          <p:nvPr/>
        </p:nvPicPr>
        <p:blipFill>
          <a:blip r:embed="rId2"/>
          <a:stretch>
            <a:fillRect/>
          </a:stretch>
        </p:blipFill>
        <p:spPr>
          <a:xfrm>
            <a:off x="1243679" y="3890210"/>
            <a:ext cx="3286125" cy="1638300"/>
          </a:xfrm>
          <a:prstGeom prst="rect">
            <a:avLst/>
          </a:prstGeom>
          <a:effectLst>
            <a:outerShdw blurRad="50800" dist="38100" dir="8100000" algn="tr" rotWithShape="0">
              <a:prstClr val="black">
                <a:alpha val="40000"/>
              </a:prstClr>
            </a:outerShdw>
          </a:effectLst>
        </p:spPr>
      </p:pic>
      <p:pic>
        <p:nvPicPr>
          <p:cNvPr id="5" name="Resim 4"/>
          <p:cNvPicPr>
            <a:picLocks noChangeAspect="1"/>
          </p:cNvPicPr>
          <p:nvPr/>
        </p:nvPicPr>
        <p:blipFill>
          <a:blip r:embed="rId3"/>
          <a:stretch>
            <a:fillRect/>
          </a:stretch>
        </p:blipFill>
        <p:spPr>
          <a:xfrm>
            <a:off x="5022368" y="3890210"/>
            <a:ext cx="3286125" cy="1638301"/>
          </a:xfrm>
          <a:prstGeom prst="rect">
            <a:avLst/>
          </a:prstGeom>
          <a:effectLst>
            <a:outerShdw blurRad="50800" dist="38100" dir="8100000" algn="tr" rotWithShape="0">
              <a:prstClr val="black">
                <a:alpha val="40000"/>
              </a:prstClr>
            </a:outerShdw>
          </a:effectLst>
        </p:spPr>
      </p:pic>
      <p:pic>
        <p:nvPicPr>
          <p:cNvPr id="6" name="Resim 5"/>
          <p:cNvPicPr>
            <a:picLocks noChangeAspect="1"/>
          </p:cNvPicPr>
          <p:nvPr/>
        </p:nvPicPr>
        <p:blipFill>
          <a:blip r:embed="rId4"/>
          <a:stretch>
            <a:fillRect/>
          </a:stretch>
        </p:blipFill>
        <p:spPr>
          <a:xfrm>
            <a:off x="8801057" y="3890210"/>
            <a:ext cx="3267075" cy="1638300"/>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212158324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Web Site</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021305"/>
            <a:ext cx="10018713" cy="1507959"/>
          </a:xfrm>
          <a:solidFill>
            <a:schemeClr val="accent1"/>
          </a:solidFill>
          <a:effectLst>
            <a:outerShdw blurRad="50800" dist="38100" dir="8100000" algn="tr" rotWithShape="0">
              <a:prstClr val="black">
                <a:alpha val="40000"/>
              </a:prstClr>
            </a:outerShdw>
          </a:effectLst>
        </p:spPr>
        <p:txBody>
          <a:bodyPr>
            <a:normAutofit lnSpcReduction="10000"/>
          </a:bodyPr>
          <a:lstStyle/>
          <a:p>
            <a:pPr marL="0" indent="0" algn="just">
              <a:buNone/>
            </a:pPr>
            <a:r>
              <a:rPr lang="tr-TR" dirty="0" smtClean="0">
                <a:effectLst>
                  <a:outerShdw blurRad="38100" dist="38100" dir="2700000" algn="tl">
                    <a:srgbClr val="000000">
                      <a:alpha val="43137"/>
                    </a:srgbClr>
                  </a:outerShdw>
                </a:effectLst>
              </a:rPr>
              <a:t>Fakültemiz web sitesinin İngilizce yayın çalışmaları da devam etmektedir. Web sitemizin İngilizce versiyonu sayesinde uluslararası alanda Fakültemizin ve Üniversitemizin tanıtımı kolaylaşacaktır. Özellikle </a:t>
            </a:r>
            <a:r>
              <a:rPr lang="tr-TR" dirty="0" err="1" smtClean="0">
                <a:effectLst>
                  <a:outerShdw blurRad="38100" dist="38100" dir="2700000" algn="tl">
                    <a:srgbClr val="000000">
                      <a:alpha val="43137"/>
                    </a:srgbClr>
                  </a:outerShdw>
                </a:effectLst>
              </a:rPr>
              <a:t>Erasmus</a:t>
            </a:r>
            <a:r>
              <a:rPr lang="tr-TR" dirty="0" smtClean="0">
                <a:effectLst>
                  <a:outerShdw blurRad="38100" dist="38100" dir="2700000" algn="tl">
                    <a:srgbClr val="000000">
                      <a:alpha val="43137"/>
                    </a:srgbClr>
                  </a:outerShdw>
                </a:effectLst>
              </a:rPr>
              <a:t> gibi değişim programları açısından da bu çalışma bir gereklilik olarak değerlendirilmektedir.</a:t>
            </a:r>
            <a:endParaRPr lang="tr-TR" dirty="0">
              <a:effectLst>
                <a:outerShdw blurRad="38100" dist="38100" dir="2700000" algn="tl">
                  <a:srgbClr val="000000">
                    <a:alpha val="43137"/>
                  </a:srgbClr>
                </a:outerShdw>
              </a:effectLst>
            </a:endParaRPr>
          </a:p>
        </p:txBody>
      </p:sp>
      <p:pic>
        <p:nvPicPr>
          <p:cNvPr id="4" name="Resim 3"/>
          <p:cNvPicPr>
            <a:picLocks noChangeAspect="1"/>
          </p:cNvPicPr>
          <p:nvPr/>
        </p:nvPicPr>
        <p:blipFill>
          <a:blip r:embed="rId2"/>
          <a:stretch>
            <a:fillRect/>
          </a:stretch>
        </p:blipFill>
        <p:spPr>
          <a:xfrm>
            <a:off x="1243679" y="3890210"/>
            <a:ext cx="3286125" cy="1638300"/>
          </a:xfrm>
          <a:prstGeom prst="rect">
            <a:avLst/>
          </a:prstGeom>
          <a:effectLst>
            <a:outerShdw blurRad="50800" dist="38100" dir="8100000" algn="tr" rotWithShape="0">
              <a:prstClr val="black">
                <a:alpha val="40000"/>
              </a:prstClr>
            </a:outerShdw>
          </a:effectLst>
        </p:spPr>
      </p:pic>
      <p:pic>
        <p:nvPicPr>
          <p:cNvPr id="5" name="Resim 4"/>
          <p:cNvPicPr>
            <a:picLocks noChangeAspect="1"/>
          </p:cNvPicPr>
          <p:nvPr/>
        </p:nvPicPr>
        <p:blipFill>
          <a:blip r:embed="rId3"/>
          <a:stretch>
            <a:fillRect/>
          </a:stretch>
        </p:blipFill>
        <p:spPr>
          <a:xfrm>
            <a:off x="5022368" y="3890210"/>
            <a:ext cx="3286125" cy="1638301"/>
          </a:xfrm>
          <a:prstGeom prst="rect">
            <a:avLst/>
          </a:prstGeom>
          <a:effectLst>
            <a:outerShdw blurRad="50800" dist="38100" dir="8100000" algn="tr" rotWithShape="0">
              <a:prstClr val="black">
                <a:alpha val="40000"/>
              </a:prstClr>
            </a:outerShdw>
          </a:effectLst>
        </p:spPr>
      </p:pic>
      <p:pic>
        <p:nvPicPr>
          <p:cNvPr id="6" name="Resim 5"/>
          <p:cNvPicPr>
            <a:picLocks noChangeAspect="1"/>
          </p:cNvPicPr>
          <p:nvPr/>
        </p:nvPicPr>
        <p:blipFill>
          <a:blip r:embed="rId4"/>
          <a:stretch>
            <a:fillRect/>
          </a:stretch>
        </p:blipFill>
        <p:spPr>
          <a:xfrm>
            <a:off x="8801057" y="3890210"/>
            <a:ext cx="3267075" cy="1638300"/>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143752852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effectLst>
                  <a:outerShdw blurRad="38100" dist="38100" dir="2700000" algn="tl">
                    <a:srgbClr val="000000">
                      <a:alpha val="43137"/>
                    </a:srgbClr>
                  </a:outerShdw>
                </a:effectLst>
              </a:rPr>
              <a:t>Sosyal Medya</a:t>
            </a:r>
            <a:endParaRPr lang="tr-TR" dirty="0">
              <a:effectLst>
                <a:outerShdw blurRad="38100" dist="38100" dir="2700000" algn="tl">
                  <a:srgbClr val="000000">
                    <a:alpha val="43137"/>
                  </a:srgbClr>
                </a:outerShdw>
              </a:effectLst>
            </a:endParaRPr>
          </a:p>
        </p:txBody>
      </p:sp>
      <p:sp>
        <p:nvSpPr>
          <p:cNvPr id="3" name="İçerik Yer Tutucusu 2"/>
          <p:cNvSpPr>
            <a:spLocks noGrp="1"/>
          </p:cNvSpPr>
          <p:nvPr>
            <p:ph idx="1"/>
          </p:nvPr>
        </p:nvSpPr>
        <p:spPr>
          <a:xfrm>
            <a:off x="1484310" y="2265947"/>
            <a:ext cx="10018713" cy="878306"/>
          </a:xfrm>
          <a:solidFill>
            <a:schemeClr val="accent1"/>
          </a:solidFill>
          <a:effectLst>
            <a:outerShdw blurRad="50800" dist="38100" dir="8100000" algn="tr" rotWithShape="0">
              <a:prstClr val="black">
                <a:alpha val="40000"/>
              </a:prstClr>
            </a:outerShdw>
          </a:effectLst>
        </p:spPr>
        <p:txBody>
          <a:bodyPr/>
          <a:lstStyle/>
          <a:p>
            <a:pPr marL="0" indent="0" algn="just">
              <a:buNone/>
            </a:pPr>
            <a:r>
              <a:rPr lang="tr-TR" dirty="0" smtClean="0">
                <a:effectLst>
                  <a:outerShdw blurRad="38100" dist="38100" dir="2700000" algn="tl">
                    <a:srgbClr val="000000">
                      <a:alpha val="43137"/>
                    </a:srgbClr>
                  </a:outerShdw>
                </a:effectLst>
              </a:rPr>
              <a:t>Fakültemiz sosyal medyada da yer almaktadır. Youtube, </a:t>
            </a:r>
            <a:r>
              <a:rPr lang="tr-TR" dirty="0" err="1" smtClean="0">
                <a:effectLst>
                  <a:outerShdw blurRad="38100" dist="38100" dir="2700000" algn="tl">
                    <a:srgbClr val="000000">
                      <a:alpha val="43137"/>
                    </a:srgbClr>
                  </a:outerShdw>
                </a:effectLst>
              </a:rPr>
              <a:t>Twitter</a:t>
            </a:r>
            <a:r>
              <a:rPr lang="tr-TR" dirty="0" smtClean="0">
                <a:effectLst>
                  <a:outerShdw blurRad="38100" dist="38100" dir="2700000" algn="tl">
                    <a:srgbClr val="000000">
                      <a:alpha val="43137"/>
                    </a:srgbClr>
                  </a:outerShdw>
                </a:effectLst>
              </a:rPr>
              <a:t> gibi sosyal medya ortamlarında Fakültemiz faaliyetleri duyurulmaktadır.</a:t>
            </a:r>
            <a:endParaRPr lang="tr-TR" dirty="0">
              <a:effectLst>
                <a:outerShdw blurRad="38100" dist="38100" dir="2700000" algn="tl">
                  <a:srgbClr val="000000">
                    <a:alpha val="43137"/>
                  </a:srgbClr>
                </a:outerShdw>
              </a:effectLst>
            </a:endParaRPr>
          </a:p>
        </p:txBody>
      </p:sp>
      <p:pic>
        <p:nvPicPr>
          <p:cNvPr id="4" name="Resim 3" descr="https://encrypted-tbn1.gstatic.com/images?q=tbn:ANd9GcTUIHU-TF-PklIdurhnAu0lAGvukwHAIue0HymjdcPxz5HGUJCo"/>
          <p:cNvPicPr/>
          <p:nvPr/>
        </p:nvPicPr>
        <p:blipFill>
          <a:blip r:embed="rId2">
            <a:extLst>
              <a:ext uri="{28A0092B-C50C-407E-A947-70E740481C1C}">
                <a14:useLocalDpi xmlns:a14="http://schemas.microsoft.com/office/drawing/2010/main" val="0"/>
              </a:ext>
            </a:extLst>
          </a:blip>
          <a:srcRect/>
          <a:stretch>
            <a:fillRect/>
          </a:stretch>
        </p:blipFill>
        <p:spPr bwMode="auto">
          <a:xfrm>
            <a:off x="2767678" y="3387673"/>
            <a:ext cx="2240280" cy="1261745"/>
          </a:xfrm>
          <a:prstGeom prst="rect">
            <a:avLst/>
          </a:prstGeom>
          <a:noFill/>
          <a:ln>
            <a:noFill/>
          </a:ln>
          <a:scene3d>
            <a:camera prst="perspectiveRelaxedModerately"/>
            <a:lightRig rig="threePt" dir="t"/>
          </a:scene3d>
        </p:spPr>
      </p:pic>
      <p:pic>
        <p:nvPicPr>
          <p:cNvPr id="5" name="Resim 4" descr="https://encrypted-tbn2.gstatic.com/images?q=tbn:ANd9GcSJ90LjXXGBklqLtoNiXHVcXPaCI3IU1fy5UFQVHZRo-R6Xt0EeTw"/>
          <p:cNvPicPr/>
          <p:nvPr/>
        </p:nvPicPr>
        <p:blipFill>
          <a:blip r:embed="rId3">
            <a:extLst>
              <a:ext uri="{28A0092B-C50C-407E-A947-70E740481C1C}">
                <a14:useLocalDpi xmlns:a14="http://schemas.microsoft.com/office/drawing/2010/main" val="0"/>
              </a:ext>
            </a:extLst>
          </a:blip>
          <a:srcRect/>
          <a:stretch>
            <a:fillRect/>
          </a:stretch>
        </p:blipFill>
        <p:spPr bwMode="auto">
          <a:xfrm>
            <a:off x="2756883" y="4906261"/>
            <a:ext cx="2261870" cy="1325245"/>
          </a:xfrm>
          <a:prstGeom prst="rect">
            <a:avLst/>
          </a:prstGeom>
          <a:noFill/>
          <a:ln>
            <a:noFill/>
          </a:ln>
          <a:scene3d>
            <a:camera prst="perspectiveRelaxedModerately"/>
            <a:lightRig rig="threePt" dir="t"/>
          </a:scene3d>
        </p:spPr>
      </p:pic>
      <p:sp>
        <p:nvSpPr>
          <p:cNvPr id="7" name="Metin kutusu 6"/>
          <p:cNvSpPr txBox="1"/>
          <p:nvPr/>
        </p:nvSpPr>
        <p:spPr>
          <a:xfrm>
            <a:off x="7106653" y="3748258"/>
            <a:ext cx="2999873" cy="369332"/>
          </a:xfrm>
          <a:prstGeom prst="rect">
            <a:avLst/>
          </a:prstGeom>
          <a:solidFill>
            <a:schemeClr val="accent1"/>
          </a:solidFill>
          <a:scene3d>
            <a:camera prst="orthographicFront"/>
            <a:lightRig rig="threePt" dir="t"/>
          </a:scene3d>
          <a:sp3d>
            <a:bevelT prst="relaxedInset"/>
          </a:sp3d>
        </p:spPr>
        <p:txBody>
          <a:bodyPr wrap="square" rtlCol="0">
            <a:spAutoFit/>
          </a:bodyPr>
          <a:lstStyle/>
          <a:p>
            <a:r>
              <a:rPr lang="tr-TR" b="1" dirty="0">
                <a:effectLst>
                  <a:outerShdw blurRad="38100" dist="38100" dir="2700000" algn="tl">
                    <a:srgbClr val="000000">
                      <a:alpha val="43137"/>
                    </a:srgbClr>
                  </a:outerShdw>
                </a:effectLst>
              </a:rPr>
              <a:t>https://twitter.com/SIUIIBF</a:t>
            </a:r>
          </a:p>
        </p:txBody>
      </p:sp>
      <p:sp>
        <p:nvSpPr>
          <p:cNvPr id="9" name="Metin kutusu 8"/>
          <p:cNvSpPr txBox="1"/>
          <p:nvPr/>
        </p:nvSpPr>
        <p:spPr>
          <a:xfrm>
            <a:off x="7106653" y="5384218"/>
            <a:ext cx="2999872" cy="369332"/>
          </a:xfrm>
          <a:prstGeom prst="rect">
            <a:avLst/>
          </a:prstGeom>
          <a:solidFill>
            <a:schemeClr val="accent1"/>
          </a:solidFill>
          <a:scene3d>
            <a:camera prst="orthographicFront"/>
            <a:lightRig rig="threePt" dir="t"/>
          </a:scene3d>
          <a:sp3d>
            <a:bevelT prst="relaxedInset"/>
          </a:sp3d>
        </p:spPr>
        <p:txBody>
          <a:bodyPr wrap="square" rtlCol="0">
            <a:spAutoFit/>
          </a:bodyPr>
          <a:lstStyle/>
          <a:p>
            <a:pPr algn="ctr"/>
            <a:r>
              <a:rPr lang="tr-TR" b="1" dirty="0" smtClean="0">
                <a:effectLst>
                  <a:outerShdw blurRad="38100" dist="38100" dir="2700000" algn="tl">
                    <a:srgbClr val="000000">
                      <a:alpha val="43137"/>
                    </a:srgbClr>
                  </a:outerShdw>
                </a:effectLst>
              </a:rPr>
              <a:t>Siirt </a:t>
            </a:r>
            <a:r>
              <a:rPr lang="tr-TR" b="1" dirty="0">
                <a:effectLst>
                  <a:outerShdw blurRad="38100" dist="38100" dir="2700000" algn="tl">
                    <a:srgbClr val="000000">
                      <a:alpha val="43137"/>
                    </a:srgbClr>
                  </a:outerShdw>
                </a:effectLst>
              </a:rPr>
              <a:t>Üniversitesi İİBF</a:t>
            </a:r>
          </a:p>
        </p:txBody>
      </p:sp>
    </p:spTree>
    <p:extLst>
      <p:ext uri="{BB962C8B-B14F-4D97-AF65-F5344CB8AC3E}">
        <p14:creationId xmlns:p14="http://schemas.microsoft.com/office/powerpoint/2010/main" val="42947909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ln>
            <a:solidFill>
              <a:schemeClr val="accent1"/>
            </a:solidFill>
          </a:ln>
        </p:spPr>
        <p:txBody>
          <a:bodyPr>
            <a:normAutofit/>
          </a:bodyPr>
          <a:lstStyle/>
          <a:p>
            <a:pPr marL="0" indent="0" algn="ctr">
              <a:buNone/>
            </a:pPr>
            <a:r>
              <a:rPr lang="tr-TR" sz="4400" dirty="0" smtClean="0">
                <a:effectLst>
                  <a:outerShdw blurRad="38100" dist="38100" dir="2700000" algn="tl">
                    <a:srgbClr val="000000">
                      <a:alpha val="43137"/>
                    </a:srgbClr>
                  </a:outerShdw>
                </a:effectLst>
              </a:rPr>
              <a:t>Fakülte Gelişim Hedefleri</a:t>
            </a:r>
          </a:p>
          <a:p>
            <a:pPr marL="0" indent="0" algn="ctr">
              <a:buNone/>
            </a:pPr>
            <a:r>
              <a:rPr lang="tr-TR" b="1" dirty="0" smtClean="0">
                <a:effectLst>
                  <a:outerShdw blurRad="38100" dist="38100" dir="2700000" algn="tl">
                    <a:srgbClr val="000000">
                      <a:alpha val="43137"/>
                    </a:srgbClr>
                  </a:outerShdw>
                </a:effectLst>
              </a:rPr>
              <a:t>2016 Yılı</a:t>
            </a:r>
          </a:p>
        </p:txBody>
      </p:sp>
    </p:spTree>
    <p:extLst>
      <p:ext uri="{BB962C8B-B14F-4D97-AF65-F5344CB8AC3E}">
        <p14:creationId xmlns:p14="http://schemas.microsoft.com/office/powerpoint/2010/main" val="55488599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effectLst>
                  <a:outerShdw blurRad="38100" dist="38100" dir="2700000" algn="tl">
                    <a:srgbClr val="000000">
                      <a:alpha val="43137"/>
                    </a:srgbClr>
                  </a:outerShdw>
                </a:effectLst>
              </a:rPr>
              <a:t>Fakülte Gelişim </a:t>
            </a:r>
            <a:r>
              <a:rPr lang="tr-TR" dirty="0" smtClean="0">
                <a:effectLst>
                  <a:outerShdw blurRad="38100" dist="38100" dir="2700000" algn="tl">
                    <a:srgbClr val="000000">
                      <a:alpha val="43137"/>
                    </a:srgbClr>
                  </a:outerShdw>
                </a:effectLst>
              </a:rPr>
              <a:t>Hedefleri</a:t>
            </a:r>
            <a:r>
              <a:rPr lang="tr-TR" dirty="0">
                <a:effectLst>
                  <a:outerShdw blurRad="38100" dist="38100" dir="2700000" algn="tl">
                    <a:srgbClr val="000000">
                      <a:alpha val="43137"/>
                    </a:srgbClr>
                  </a:outerShdw>
                </a:effectLst>
              </a:rPr>
              <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941095"/>
            <a:ext cx="10018713" cy="385010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Akademik personel sayısının arttırılması</a:t>
            </a:r>
            <a:r>
              <a:rPr lang="tr-TR" dirty="0" smtClean="0">
                <a:effectLst>
                  <a:outerShdw blurRad="38100" dist="38100" dir="2700000" algn="tl">
                    <a:srgbClr val="000000">
                      <a:alpha val="43137"/>
                    </a:srgbClr>
                  </a:outerShdw>
                </a:effectLst>
              </a:rPr>
              <a:t>: Mevcut bölümlerin devamlılığı ve yeni bölümlerin açılabilmesi için akademik personel sayısının arttırılması başlıca hedeflerimizdendir.</a:t>
            </a:r>
          </a:p>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Yeni bölümlerin açılması</a:t>
            </a:r>
            <a:r>
              <a:rPr lang="tr-TR" dirty="0" smtClean="0">
                <a:effectLst>
                  <a:outerShdw blurRad="38100" dist="38100" dir="2700000" algn="tl">
                    <a:srgbClr val="000000">
                      <a:alpha val="43137"/>
                    </a:srgbClr>
                  </a:outerShdw>
                </a:effectLst>
              </a:rPr>
              <a:t>: Kısa vadeli hedeflerimizden bir diğeri yeni bölümlerin açılmasıdır. Akademik personel teminine bağlı olarak Maliye ve/veya Çalışma Ekonomisi ve Endüstri İlişkileri Bölümünün açılması planlanmaktadır.</a:t>
            </a:r>
            <a:endParaRPr lang="tr-T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6075136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dirty="0">
                <a:effectLst>
                  <a:outerShdw blurRad="38100" dist="38100" dir="2700000" algn="tl">
                    <a:srgbClr val="000000">
                      <a:alpha val="43137"/>
                    </a:srgbClr>
                  </a:outerShdw>
                </a:effectLst>
              </a:rPr>
              <a:t>Fakülte Gelişim Hedefleri</a:t>
            </a:r>
            <a:r>
              <a:rPr lang="tr-TR" dirty="0">
                <a:effectLst>
                  <a:outerShdw blurRad="38100" dist="38100" dir="2700000" algn="tl">
                    <a:srgbClr val="000000">
                      <a:alpha val="43137"/>
                    </a:srgbClr>
                  </a:outerShdw>
                </a:effectLst>
              </a:rPr>
              <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941095"/>
            <a:ext cx="10018713" cy="3850105"/>
          </a:xfrm>
          <a:solidFill>
            <a:schemeClr val="accent1"/>
          </a:solidFill>
          <a:effectLst>
            <a:outerShdw blurRad="50800" dist="38100" dir="8100000" algn="tr" rotWithShape="0">
              <a:prstClr val="black">
                <a:alpha val="40000"/>
              </a:prstClr>
            </a:outerShdw>
          </a:effectLst>
        </p:spPr>
        <p:txBody>
          <a:bodyPr/>
          <a:lstStyle/>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Bina ve Hizmet Alanlarının Geliştirilmesi</a:t>
            </a:r>
            <a:r>
              <a:rPr lang="tr-TR" dirty="0" smtClean="0">
                <a:effectLst>
                  <a:outerShdw blurRad="38100" dist="38100" dir="2700000" algn="tl">
                    <a:srgbClr val="000000">
                      <a:alpha val="43137"/>
                    </a:srgbClr>
                  </a:outerShdw>
                </a:effectLst>
              </a:rPr>
              <a:t>: Fakültemiz halen Merkez </a:t>
            </a:r>
            <a:r>
              <a:rPr lang="tr-TR" dirty="0" err="1" smtClean="0">
                <a:effectLst>
                  <a:outerShdw blurRad="38100" dist="38100" dir="2700000" algn="tl">
                    <a:srgbClr val="000000">
                      <a:alpha val="43137"/>
                    </a:srgbClr>
                  </a:outerShdw>
                </a:effectLst>
              </a:rPr>
              <a:t>Yerleşke’de</a:t>
            </a:r>
            <a:r>
              <a:rPr lang="tr-TR" dirty="0" smtClean="0">
                <a:effectLst>
                  <a:outerShdw blurRad="38100" dist="38100" dir="2700000" algn="tl">
                    <a:srgbClr val="000000">
                      <a:alpha val="43137"/>
                    </a:srgbClr>
                  </a:outerShdw>
                </a:effectLst>
              </a:rPr>
              <a:t> bulunan Rektörlük Binası’nda faaliyetlerine devam etmektedir. Öğrenci sayısının artışının periyodik olarak süreceği düşünülmektedir. Bu artışa bağlı olarak mevcut bina Fakültemiz ihtiyaçlarını karşılamada yetersiz kalacaktır. Birim kütüphanesi, bilgisayar laboratuvarı gibi yeni hizmet alanlarına da ihtiyaç duyulmaktadır. Bu çerçevede ihtiyaçları karşılayabilecek yeni ve modern bir bina tahsisine gidilmesi hedeflenmektedir.</a:t>
            </a:r>
          </a:p>
        </p:txBody>
      </p:sp>
    </p:spTree>
    <p:extLst>
      <p:ext uri="{BB962C8B-B14F-4D97-AF65-F5344CB8AC3E}">
        <p14:creationId xmlns:p14="http://schemas.microsoft.com/office/powerpoint/2010/main" val="11733639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effectLst>
                  <a:outerShdw blurRad="38100" dist="38100" dir="2700000" algn="tl">
                    <a:srgbClr val="000000">
                      <a:alpha val="43137"/>
                    </a:srgbClr>
                  </a:outerShdw>
                </a:effectLst>
              </a:rPr>
              <a:t>Fakülte Gelişim Hedefleri</a:t>
            </a:r>
            <a:r>
              <a:rPr lang="tr-TR" dirty="0">
                <a:effectLst>
                  <a:outerShdw blurRad="38100" dist="38100" dir="2700000" algn="tl">
                    <a:srgbClr val="000000">
                      <a:alpha val="43137"/>
                    </a:srgbClr>
                  </a:outerShdw>
                </a:effectLst>
              </a:rPr>
              <a:t/>
            </a:r>
            <a:br>
              <a:rPr lang="tr-TR" dirty="0">
                <a:effectLst>
                  <a:outerShdw blurRad="38100" dist="38100" dir="2700000" algn="tl">
                    <a:srgbClr val="000000">
                      <a:alpha val="43137"/>
                    </a:srgbClr>
                  </a:outerShdw>
                </a:effectLst>
              </a:rPr>
            </a:br>
            <a:endParaRPr lang="tr-TR" dirty="0"/>
          </a:p>
        </p:txBody>
      </p:sp>
      <p:sp>
        <p:nvSpPr>
          <p:cNvPr id="3" name="İçerik Yer Tutucusu 2"/>
          <p:cNvSpPr>
            <a:spLocks noGrp="1"/>
          </p:cNvSpPr>
          <p:nvPr>
            <p:ph idx="1"/>
          </p:nvPr>
        </p:nvSpPr>
        <p:spPr>
          <a:xfrm>
            <a:off x="1484310" y="1892968"/>
            <a:ext cx="10018713" cy="3898233"/>
          </a:xfrm>
          <a:solidFill>
            <a:schemeClr val="accent1"/>
          </a:solidFill>
          <a:effectLst>
            <a:outerShdw blurRad="50800" dist="38100" dir="8100000" algn="tr" rotWithShape="0">
              <a:prstClr val="black">
                <a:alpha val="40000"/>
              </a:prstClr>
            </a:outerShdw>
          </a:effectLst>
        </p:spPr>
        <p:txBody>
          <a:bodyPr>
            <a:normAutofit lnSpcReduction="10000"/>
          </a:bodyPr>
          <a:lstStyle/>
          <a:p>
            <a:pPr algn="just">
              <a:buFont typeface="Wingdings" panose="05000000000000000000" pitchFamily="2" charset="2"/>
              <a:buChar char="q"/>
            </a:pPr>
            <a:endParaRPr lang="tr-TR" b="1" dirty="0" smtClean="0">
              <a:effectLst>
                <a:outerShdw blurRad="38100" dist="38100" dir="2700000" algn="tl">
                  <a:srgbClr val="000000">
                    <a:alpha val="43137"/>
                  </a:srgbClr>
                </a:outerShdw>
              </a:effectLst>
            </a:endParaRPr>
          </a:p>
          <a:p>
            <a:pPr algn="just">
              <a:buFont typeface="Wingdings" panose="05000000000000000000" pitchFamily="2" charset="2"/>
              <a:buChar char="ü"/>
            </a:pPr>
            <a:r>
              <a:rPr lang="tr-TR" b="1" dirty="0" smtClean="0">
                <a:effectLst>
                  <a:outerShdw blurRad="38100" dist="38100" dir="2700000" algn="tl">
                    <a:srgbClr val="000000">
                      <a:alpha val="43137"/>
                    </a:srgbClr>
                  </a:outerShdw>
                </a:effectLst>
              </a:rPr>
              <a:t>Akademik yayın ve proje faaliyetlerinin arttırılması</a:t>
            </a:r>
            <a:r>
              <a:rPr lang="tr-TR" dirty="0" smtClean="0">
                <a:effectLst>
                  <a:outerShdw blurRad="38100" dist="38100" dir="2700000" algn="tl">
                    <a:srgbClr val="000000">
                      <a:alpha val="43137"/>
                    </a:srgbClr>
                  </a:outerShdw>
                </a:effectLst>
              </a:rPr>
              <a:t>: Akademik personelin yayın ve proje faaliyetlerinin arttırılması ve teşviki önemli hedeflerimizdendir. Bu hususa yönelik olarak Araştırma Teşvik ve Proje Komisyonu kurulabilecektir.</a:t>
            </a:r>
          </a:p>
          <a:p>
            <a:pPr algn="just">
              <a:buFont typeface="Wingdings" panose="05000000000000000000" pitchFamily="2" charset="2"/>
              <a:buChar char="ü"/>
            </a:pPr>
            <a:r>
              <a:rPr lang="tr-TR" b="1" dirty="0" err="1" smtClean="0">
                <a:effectLst>
                  <a:outerShdw blurRad="38100" dist="38100" dir="2700000" algn="tl">
                    <a:srgbClr val="000000">
                      <a:alpha val="43137"/>
                    </a:srgbClr>
                  </a:outerShdw>
                </a:effectLst>
              </a:rPr>
              <a:t>Erasmus</a:t>
            </a:r>
            <a:r>
              <a:rPr lang="tr-TR" b="1" dirty="0" smtClean="0">
                <a:effectLst>
                  <a:outerShdw blurRad="38100" dist="38100" dir="2700000" algn="tl">
                    <a:srgbClr val="000000">
                      <a:alpha val="43137"/>
                    </a:srgbClr>
                  </a:outerShdw>
                </a:effectLst>
              </a:rPr>
              <a:t>+ ve dış ilişkiler faaliyetlerinin geliştirilmesi</a:t>
            </a:r>
            <a:r>
              <a:rPr lang="tr-TR" dirty="0" smtClean="0">
                <a:effectLst>
                  <a:outerShdw blurRad="38100" dist="38100" dir="2700000" algn="tl">
                    <a:srgbClr val="000000">
                      <a:alpha val="43137"/>
                    </a:srgbClr>
                  </a:outerShdw>
                </a:effectLst>
              </a:rPr>
              <a:t>: Fakültemizden </a:t>
            </a:r>
            <a:r>
              <a:rPr lang="tr-TR" dirty="0" err="1" smtClean="0">
                <a:effectLst>
                  <a:outerShdw blurRad="38100" dist="38100" dir="2700000" algn="tl">
                    <a:srgbClr val="000000">
                      <a:alpha val="43137"/>
                    </a:srgbClr>
                  </a:outerShdw>
                </a:effectLst>
              </a:rPr>
              <a:t>Erasmus</a:t>
            </a:r>
            <a:r>
              <a:rPr lang="tr-TR" dirty="0" smtClean="0">
                <a:effectLst>
                  <a:outerShdw blurRad="38100" dist="38100" dir="2700000" algn="tl">
                    <a:srgbClr val="000000">
                      <a:alpha val="43137"/>
                    </a:srgbClr>
                  </a:outerShdw>
                </a:effectLst>
              </a:rPr>
              <a:t>+ kapsamında öğrenci gönderilmesini arttırmanın yanı sıra öğrenci getirmeye yönelik çalışmalara da hız verilecektir. Ayrıca dış ilişkiler kapsamında Avrupa’daki iktisat kurumları ve fakültelerle işbirliğine yönelik girişimlere başlanmıştır. </a:t>
            </a:r>
          </a:p>
          <a:p>
            <a:pPr algn="just">
              <a:buFont typeface="Wingdings" panose="05000000000000000000" pitchFamily="2" charset="2"/>
              <a:buChar char="q"/>
            </a:pPr>
            <a:endParaRPr lang="tr-TR"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4904387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a:p>
        </p:txBody>
      </p:sp>
      <p:sp>
        <p:nvSpPr>
          <p:cNvPr id="3" name="İçerik Yer Tutucusu 2"/>
          <p:cNvSpPr>
            <a:spLocks noGrp="1"/>
          </p:cNvSpPr>
          <p:nvPr>
            <p:ph idx="1"/>
          </p:nvPr>
        </p:nvSpPr>
        <p:spPr>
          <a:xfrm>
            <a:off x="1484310" y="2165685"/>
            <a:ext cx="10018713" cy="3625516"/>
          </a:xfrm>
          <a:noFill/>
          <a:ln>
            <a:solidFill>
              <a:schemeClr val="accent1"/>
            </a:solidFill>
          </a:ln>
        </p:spPr>
        <p:txBody>
          <a:bodyPr>
            <a:normAutofit/>
          </a:bodyPr>
          <a:lstStyle/>
          <a:p>
            <a:pPr marL="0" indent="0" algn="ctr">
              <a:buNone/>
            </a:pPr>
            <a:r>
              <a:rPr lang="tr-TR" b="1" dirty="0" smtClean="0">
                <a:effectLst>
                  <a:outerShdw blurRad="38100" dist="38100" dir="2700000" algn="tl">
                    <a:srgbClr val="000000">
                      <a:alpha val="43137"/>
                    </a:srgbClr>
                  </a:outerShdw>
                </a:effectLst>
              </a:rPr>
              <a:t>SUNUM SONU</a:t>
            </a:r>
          </a:p>
          <a:p>
            <a:pPr marL="0" indent="0" algn="ctr">
              <a:buNone/>
            </a:pPr>
            <a:endParaRPr lang="tr-TR" b="1" dirty="0" smtClean="0">
              <a:effectLst>
                <a:outerShdw blurRad="38100" dist="38100" dir="2700000" algn="tl">
                  <a:srgbClr val="000000">
                    <a:alpha val="43137"/>
                  </a:srgbClr>
                </a:outerShdw>
              </a:effectLst>
            </a:endParaRPr>
          </a:p>
          <a:p>
            <a:pPr marL="0" indent="0" algn="ctr">
              <a:buNone/>
            </a:pPr>
            <a:r>
              <a:rPr lang="tr-TR" b="1" dirty="0" smtClean="0">
                <a:effectLst>
                  <a:outerShdw blurRad="38100" dist="38100" dir="2700000" algn="tl">
                    <a:srgbClr val="000000">
                      <a:alpha val="43137"/>
                    </a:srgbClr>
                  </a:outerShdw>
                </a:effectLst>
              </a:rPr>
              <a:t>TEŞEKKÜR EDERİZ</a:t>
            </a:r>
            <a:r>
              <a:rPr lang="tr-TR" b="1" dirty="0" smtClean="0">
                <a:effectLst>
                  <a:outerShdw blurRad="38100" dist="38100" dir="2700000" algn="tl">
                    <a:srgbClr val="000000">
                      <a:alpha val="43137"/>
                    </a:srgbClr>
                  </a:outerShdw>
                </a:effectLst>
              </a:rPr>
              <a:t>.</a:t>
            </a:r>
          </a:p>
          <a:p>
            <a:pPr marL="0" indent="0" algn="ctr">
              <a:buNone/>
            </a:pPr>
            <a:endParaRPr lang="tr-TR" b="1" dirty="0">
              <a:effectLst>
                <a:outerShdw blurRad="38100" dist="38100" dir="2700000" algn="tl">
                  <a:srgbClr val="000000">
                    <a:alpha val="43137"/>
                  </a:srgbClr>
                </a:outerShdw>
              </a:effectLst>
            </a:endParaRPr>
          </a:p>
          <a:p>
            <a:pPr marL="0" indent="0" algn="ctr">
              <a:lnSpc>
                <a:spcPct val="120000"/>
              </a:lnSpc>
              <a:spcBef>
                <a:spcPts val="0"/>
              </a:spcBef>
              <a:spcAft>
                <a:spcPts val="0"/>
              </a:spcAft>
              <a:buNone/>
            </a:pPr>
            <a:r>
              <a:rPr lang="tr-TR" sz="1600" b="1" dirty="0" smtClean="0">
                <a:solidFill>
                  <a:schemeClr val="accent1"/>
                </a:solidFill>
                <a:effectLst>
                  <a:outerShdw blurRad="38100" dist="38100" dir="2700000" algn="tl">
                    <a:srgbClr val="000000">
                      <a:alpha val="43137"/>
                    </a:srgbClr>
                  </a:outerShdw>
                </a:effectLst>
              </a:rPr>
              <a:t>T.C.</a:t>
            </a:r>
          </a:p>
          <a:p>
            <a:pPr marL="0" indent="0" algn="ctr">
              <a:lnSpc>
                <a:spcPct val="120000"/>
              </a:lnSpc>
              <a:spcBef>
                <a:spcPts val="0"/>
              </a:spcBef>
              <a:spcAft>
                <a:spcPts val="0"/>
              </a:spcAft>
              <a:buNone/>
            </a:pPr>
            <a:r>
              <a:rPr lang="tr-TR" sz="1600" b="1" dirty="0" smtClean="0">
                <a:solidFill>
                  <a:schemeClr val="accent1"/>
                </a:solidFill>
                <a:effectLst>
                  <a:outerShdw blurRad="38100" dist="38100" dir="2700000" algn="tl">
                    <a:srgbClr val="000000">
                      <a:alpha val="43137"/>
                    </a:srgbClr>
                  </a:outerShdw>
                </a:effectLst>
              </a:rPr>
              <a:t>SİİRT ÜNİVERSİTESİ</a:t>
            </a:r>
          </a:p>
          <a:p>
            <a:pPr marL="0" indent="0" algn="ctr">
              <a:lnSpc>
                <a:spcPct val="120000"/>
              </a:lnSpc>
              <a:spcBef>
                <a:spcPts val="0"/>
              </a:spcBef>
              <a:spcAft>
                <a:spcPts val="0"/>
              </a:spcAft>
              <a:buNone/>
            </a:pPr>
            <a:r>
              <a:rPr lang="tr-TR" sz="1600" b="1" dirty="0" smtClean="0">
                <a:solidFill>
                  <a:schemeClr val="accent1"/>
                </a:solidFill>
                <a:effectLst>
                  <a:outerShdw blurRad="38100" dist="38100" dir="2700000" algn="tl">
                    <a:srgbClr val="000000">
                      <a:alpha val="43137"/>
                    </a:srgbClr>
                  </a:outerShdw>
                </a:effectLst>
              </a:rPr>
              <a:t>İKTİSADİ ve İDARİ BİLİMLER FAKÜLTESİ</a:t>
            </a:r>
          </a:p>
          <a:p>
            <a:pPr marL="0" indent="0" algn="ctr">
              <a:lnSpc>
                <a:spcPct val="120000"/>
              </a:lnSpc>
              <a:spcBef>
                <a:spcPts val="0"/>
              </a:spcBef>
              <a:spcAft>
                <a:spcPts val="0"/>
              </a:spcAft>
              <a:buNone/>
            </a:pPr>
            <a:r>
              <a:rPr lang="tr-TR" sz="1600" b="1" dirty="0" smtClean="0">
                <a:solidFill>
                  <a:schemeClr val="accent1"/>
                </a:solidFill>
                <a:effectLst>
                  <a:outerShdw blurRad="38100" dist="38100" dir="2700000" algn="tl">
                    <a:srgbClr val="000000">
                      <a:alpha val="43137"/>
                    </a:srgbClr>
                  </a:outerShdw>
                </a:effectLst>
              </a:rPr>
              <a:t>2014-2015</a:t>
            </a:r>
            <a:endParaRPr lang="tr-TR" sz="1600" b="1" dirty="0">
              <a:solidFill>
                <a:schemeClr val="accent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2384769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664cfbfe941f940daf9f71f2e45f53d2630c674"/>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aks">
  <a:themeElements>
    <a:clrScheme name="Paralaks">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aks">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docProps/app.xml><?xml version="1.0" encoding="utf-8"?>
<Properties xmlns="http://schemas.openxmlformats.org/officeDocument/2006/extended-properties" xmlns:vt="http://schemas.openxmlformats.org/officeDocument/2006/docPropsVTypes">
  <Template>Paralaks</Template>
  <TotalTime>2599</TotalTime>
  <Words>1457</Words>
  <Application>Microsoft Office PowerPoint</Application>
  <PresentationFormat>Geniş ekran</PresentationFormat>
  <Paragraphs>382</Paragraphs>
  <Slides>43</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43</vt:i4>
      </vt:variant>
    </vt:vector>
  </HeadingPairs>
  <TitlesOfParts>
    <vt:vector size="49" baseType="lpstr">
      <vt:lpstr>Arial</vt:lpstr>
      <vt:lpstr>Calibri</vt:lpstr>
      <vt:lpstr>Corbel</vt:lpstr>
      <vt:lpstr>Times New Roman</vt:lpstr>
      <vt:lpstr>Wingdings</vt:lpstr>
      <vt:lpstr>Paralaks</vt:lpstr>
      <vt:lpstr>T.C. SİİRT ÜNİVERSİTESİ İKTİSADİ ve İDARİ BİLİMLER FAKÜLTESİ</vt:lpstr>
      <vt:lpstr>PowerPoint Sunusu</vt:lpstr>
      <vt:lpstr>Tarihçe</vt:lpstr>
      <vt:lpstr>Vizyon &amp; Misyon</vt:lpstr>
      <vt:lpstr>Organizasyon Şeması</vt:lpstr>
      <vt:lpstr>PowerPoint Sunusu</vt:lpstr>
      <vt:lpstr>Bölümler</vt:lpstr>
      <vt:lpstr>Öğrenci Sayıları (Şubat 2015)</vt:lpstr>
      <vt:lpstr>Öğrenci Sayıları (Şubat 2015)</vt:lpstr>
      <vt:lpstr>Yıllara Göre Toplam Öğrenci Sayısında Değişim</vt:lpstr>
      <vt:lpstr>Öğrenci Oranı (Fakülte/Üniversite)</vt:lpstr>
      <vt:lpstr>PowerPoint Sunusu</vt:lpstr>
      <vt:lpstr>2014 &amp; 2015 ÖSYS Puanları</vt:lpstr>
      <vt:lpstr>PowerPoint Sunusu</vt:lpstr>
      <vt:lpstr>Bölgesel Kalkınma İktisadı  Tezli Yüksek Lisans Programı </vt:lpstr>
      <vt:lpstr>Bölgesel Kalkınma İktisadı Tezli Yüksek Lisans Programı Devam Eden Tezler  </vt:lpstr>
      <vt:lpstr>PowerPoint Sunusu</vt:lpstr>
      <vt:lpstr>Öğrenci Hareketliliği</vt:lpstr>
      <vt:lpstr>PowerPoint Sunusu</vt:lpstr>
      <vt:lpstr>İnsan Kaynakları Akademik Personel Sayısı</vt:lpstr>
      <vt:lpstr>İnsan Kaynakları Öğretim Üyesi Yetiştirme Programı Kapsamında Olan  Araştırma Görevlisi Sayısı</vt:lpstr>
      <vt:lpstr>İnsan Kaynakları İdari Personel Sayısı</vt:lpstr>
      <vt:lpstr>PowerPoint Sunusu</vt:lpstr>
      <vt:lpstr>Eğitim Alanları</vt:lpstr>
      <vt:lpstr>Sosyal Alanlar</vt:lpstr>
      <vt:lpstr>Hizmet Alanları</vt:lpstr>
      <vt:lpstr>PowerPoint Sunusu</vt:lpstr>
      <vt:lpstr>Yayınlar</vt:lpstr>
      <vt:lpstr>Bilimsel Araştırma Projeleri</vt:lpstr>
      <vt:lpstr>İktisadi Yenilik Dergisi</vt:lpstr>
      <vt:lpstr>Konferanslar &amp; Sempozyumlar &amp; Paneller</vt:lpstr>
      <vt:lpstr>PowerPoint Sunusu</vt:lpstr>
      <vt:lpstr>Bologna Süreci</vt:lpstr>
      <vt:lpstr>Bologna Süreci</vt:lpstr>
      <vt:lpstr>PowerPoint Sunusu</vt:lpstr>
      <vt:lpstr>Web Site</vt:lpstr>
      <vt:lpstr>Web Site</vt:lpstr>
      <vt:lpstr>Sosyal Medya</vt:lpstr>
      <vt:lpstr>PowerPoint Sunusu</vt:lpstr>
      <vt:lpstr>Fakülte Gelişim Hedefleri </vt:lpstr>
      <vt:lpstr>Fakülte Gelişim Hedefleri </vt:lpstr>
      <vt:lpstr>Fakülte Gelişim Hedefleri </vt:lpstr>
      <vt:lpstr>PowerPoint Sunusu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İKTİSADİ ve İDARİ BİLİMLER FAKÜLTESİ</dc:title>
  <dc:creator>DR. SSA</dc:creator>
  <cp:lastModifiedBy>DR. SSA</cp:lastModifiedBy>
  <cp:revision>125</cp:revision>
  <dcterms:created xsi:type="dcterms:W3CDTF">2015-02-12T09:38:20Z</dcterms:created>
  <dcterms:modified xsi:type="dcterms:W3CDTF">2015-02-16T08:45:46Z</dcterms:modified>
</cp:coreProperties>
</file>